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8" r:id="rId1"/>
  </p:sldMasterIdLst>
  <p:notesMasterIdLst>
    <p:notesMasterId r:id="rId36"/>
  </p:notesMasterIdLst>
  <p:handoutMasterIdLst>
    <p:handoutMasterId r:id="rId37"/>
  </p:handoutMasterIdLst>
  <p:sldIdLst>
    <p:sldId id="515" r:id="rId2"/>
    <p:sldId id="594" r:id="rId3"/>
    <p:sldId id="567" r:id="rId4"/>
    <p:sldId id="570" r:id="rId5"/>
    <p:sldId id="555" r:id="rId6"/>
    <p:sldId id="571" r:id="rId7"/>
    <p:sldId id="585" r:id="rId8"/>
    <p:sldId id="572" r:id="rId9"/>
    <p:sldId id="573" r:id="rId10"/>
    <p:sldId id="574" r:id="rId11"/>
    <p:sldId id="599" r:id="rId12"/>
    <p:sldId id="575" r:id="rId13"/>
    <p:sldId id="581" r:id="rId14"/>
    <p:sldId id="580" r:id="rId15"/>
    <p:sldId id="559" r:id="rId16"/>
    <p:sldId id="561" r:id="rId17"/>
    <p:sldId id="595" r:id="rId18"/>
    <p:sldId id="560" r:id="rId19"/>
    <p:sldId id="596" r:id="rId20"/>
    <p:sldId id="563" r:id="rId21"/>
    <p:sldId id="564" r:id="rId22"/>
    <p:sldId id="550" r:id="rId23"/>
    <p:sldId id="597" r:id="rId24"/>
    <p:sldId id="577" r:id="rId25"/>
    <p:sldId id="576" r:id="rId26"/>
    <p:sldId id="592" r:id="rId27"/>
    <p:sldId id="578" r:id="rId28"/>
    <p:sldId id="565" r:id="rId29"/>
    <p:sldId id="566" r:id="rId30"/>
    <p:sldId id="528" r:id="rId31"/>
    <p:sldId id="584" r:id="rId32"/>
    <p:sldId id="593" r:id="rId33"/>
    <p:sldId id="516" r:id="rId34"/>
    <p:sldId id="600" r:id="rId3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orient="horz" pos="4133" userDrawn="1">
          <p15:clr>
            <a:srgbClr val="A4A3A4"/>
          </p15:clr>
        </p15:guide>
        <p15:guide id="3" orient="horz" pos="3135" userDrawn="1">
          <p15:clr>
            <a:srgbClr val="A4A3A4"/>
          </p15:clr>
        </p15:guide>
        <p15:guide id="5" orient="horz" pos="368" userDrawn="1">
          <p15:clr>
            <a:srgbClr val="A4A3A4"/>
          </p15:clr>
        </p15:guide>
        <p15:guide id="6" pos="489" userDrawn="1">
          <p15:clr>
            <a:srgbClr val="A4A3A4"/>
          </p15:clr>
        </p15:guide>
        <p15:guide id="7" pos="5705" userDrawn="1">
          <p15:clr>
            <a:srgbClr val="A4A3A4"/>
          </p15:clr>
        </p15:guide>
        <p15:guide id="8" pos="6227" userDrawn="1">
          <p15:clr>
            <a:srgbClr val="A4A3A4"/>
          </p15:clr>
        </p15:guide>
        <p15:guide id="9" pos="2145" userDrawn="1">
          <p15:clr>
            <a:srgbClr val="A4A3A4"/>
          </p15:clr>
        </p15:guide>
        <p15:guide id="10" pos="4118"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FB0"/>
    <a:srgbClr val="FF8181"/>
    <a:srgbClr val="95375B"/>
    <a:srgbClr val="782C49"/>
    <a:srgbClr val="3A9689"/>
    <a:srgbClr val="FF819C"/>
    <a:srgbClr val="00CC99"/>
    <a:srgbClr val="A8FACD"/>
    <a:srgbClr val="28665D"/>
    <a:srgbClr val="2C7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15" autoAdjust="0"/>
    <p:restoredTop sz="92255" autoAdjust="0"/>
  </p:normalViewPr>
  <p:slideViewPr>
    <p:cSldViewPr>
      <p:cViewPr varScale="1">
        <p:scale>
          <a:sx n="67" d="100"/>
          <a:sy n="67" d="100"/>
        </p:scale>
        <p:origin x="864" y="60"/>
      </p:cViewPr>
      <p:guideLst>
        <p:guide orient="horz" pos="2205"/>
        <p:guide orient="horz" pos="4133"/>
        <p:guide orient="horz" pos="3135"/>
        <p:guide orient="horz" pos="368"/>
        <p:guide pos="489"/>
        <p:guide pos="5705"/>
        <p:guide pos="6227"/>
        <p:guide pos="2145"/>
        <p:guide pos="4118"/>
      </p:guideLst>
    </p:cSldViewPr>
  </p:slideViewPr>
  <p:outlineViewPr>
    <p:cViewPr>
      <p:scale>
        <a:sx n="33" d="100"/>
        <a:sy n="33" d="100"/>
      </p:scale>
      <p:origin x="0" y="-519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3" d="100"/>
          <a:sy n="83" d="100"/>
        </p:scale>
        <p:origin x="3162" y="96"/>
      </p:cViewPr>
      <p:guideLst>
        <p:guide orient="horz" pos="3108"/>
        <p:guide pos="2122"/>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6"/>
          </a:xfrm>
          <a:prstGeom prst="rect">
            <a:avLst/>
          </a:prstGeom>
        </p:spPr>
        <p:txBody>
          <a:bodyPr vert="horz" lIns="94864" tIns="47433" rIns="94864" bIns="4743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3316"/>
          </a:xfrm>
          <a:prstGeom prst="rect">
            <a:avLst/>
          </a:prstGeom>
        </p:spPr>
        <p:txBody>
          <a:bodyPr vert="horz" lIns="94864" tIns="47433" rIns="94864" bIns="47433" rtlCol="0"/>
          <a:lstStyle>
            <a:lvl1pPr algn="r">
              <a:defRPr sz="1200"/>
            </a:lvl1pPr>
          </a:lstStyle>
          <a:p>
            <a:fld id="{116CA9A1-49A5-4813-BE73-64411D697E83}" type="datetimeFigureOut">
              <a:rPr kumimoji="1" lang="ja-JP" altLang="en-US" smtClean="0"/>
              <a:t>2018/3/2</a:t>
            </a:fld>
            <a:endParaRPr kumimoji="1" lang="ja-JP" altLang="en-US"/>
          </a:p>
        </p:txBody>
      </p:sp>
      <p:sp>
        <p:nvSpPr>
          <p:cNvPr id="4" name="フッター プレースホルダー 3"/>
          <p:cNvSpPr>
            <a:spLocks noGrp="1"/>
          </p:cNvSpPr>
          <p:nvPr>
            <p:ph type="ftr" sz="quarter" idx="2"/>
          </p:nvPr>
        </p:nvSpPr>
        <p:spPr>
          <a:xfrm>
            <a:off x="0" y="9371285"/>
            <a:ext cx="2918830" cy="493316"/>
          </a:xfrm>
          <a:prstGeom prst="rect">
            <a:avLst/>
          </a:prstGeom>
        </p:spPr>
        <p:txBody>
          <a:bodyPr vert="horz" lIns="94864" tIns="47433" rIns="94864" bIns="4743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5"/>
            <a:ext cx="2918830" cy="493316"/>
          </a:xfrm>
          <a:prstGeom prst="rect">
            <a:avLst/>
          </a:prstGeom>
        </p:spPr>
        <p:txBody>
          <a:bodyPr vert="horz" lIns="94864" tIns="47433" rIns="94864" bIns="47433"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6"/>
          </a:xfrm>
          <a:prstGeom prst="rect">
            <a:avLst/>
          </a:prstGeom>
        </p:spPr>
        <p:txBody>
          <a:bodyPr vert="horz" lIns="94864" tIns="47433" rIns="94864" bIns="474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4864" tIns="47433" rIns="94864" bIns="47433" rtlCol="0"/>
          <a:lstStyle>
            <a:lvl1pPr algn="r">
              <a:defRPr sz="1200"/>
            </a:lvl1pPr>
          </a:lstStyle>
          <a:p>
            <a:fld id="{BB218005-AB2E-4230-9CBF-EC876F8C3946}" type="datetimeFigureOut">
              <a:rPr kumimoji="1" lang="ja-JP" altLang="en-US" smtClean="0"/>
              <a:t>2018/3/2</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4864" tIns="47433" rIns="94864" bIns="47433"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64" tIns="47433" rIns="94864" bIns="474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4864" tIns="47433" rIns="94864" bIns="474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4864" tIns="47433" rIns="94864" bIns="47433"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0</a:t>
            </a:fld>
            <a:endParaRPr kumimoji="1" lang="ja-JP" altLang="en-US"/>
          </a:p>
        </p:txBody>
      </p:sp>
    </p:spTree>
    <p:extLst>
      <p:ext uri="{BB962C8B-B14F-4D97-AF65-F5344CB8AC3E}">
        <p14:creationId xmlns:p14="http://schemas.microsoft.com/office/powerpoint/2010/main" val="286372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9</a:t>
            </a:fld>
            <a:endParaRPr kumimoji="1" lang="ja-JP" altLang="en-US"/>
          </a:p>
        </p:txBody>
      </p:sp>
    </p:spTree>
    <p:extLst>
      <p:ext uri="{BB962C8B-B14F-4D97-AF65-F5344CB8AC3E}">
        <p14:creationId xmlns:p14="http://schemas.microsoft.com/office/powerpoint/2010/main" val="28267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800" b="0" dirty="0"/>
              <a:t>ユーザの想定する利用シーンをストーリーボードのようにイラストで書き出すことができたら、</a:t>
            </a:r>
            <a:endParaRPr kumimoji="1" lang="en-US" altLang="ja-JP" sz="1800" b="0" dirty="0"/>
          </a:p>
          <a:p>
            <a:r>
              <a:rPr kumimoji="1" lang="ja-JP" altLang="en-US" sz="1800" b="0" dirty="0"/>
              <a:t>いつ、どこで誰がどんなシステムを使うかを簡単に把握することができるですが･･･</a:t>
            </a:r>
            <a:endParaRPr kumimoji="1" lang="en-US" altLang="ja-JP" sz="1800" b="0" dirty="0"/>
          </a:p>
          <a:p>
            <a:r>
              <a:rPr kumimoji="1" lang="ja-JP" altLang="en-US" sz="1800" b="0" dirty="0"/>
              <a:t>では、イラストではなく････▼</a:t>
            </a:r>
            <a:endParaRPr kumimoji="1" lang="en-US" altLang="ja-JP" sz="1800" b="0" dirty="0"/>
          </a:p>
          <a:p>
            <a:endParaRPr kumimoji="1" lang="en-US" altLang="ja-JP" sz="18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10</a:t>
            </a:fld>
            <a:endParaRPr kumimoji="1" lang="ja-JP" altLang="en-US"/>
          </a:p>
        </p:txBody>
      </p:sp>
    </p:spTree>
    <p:extLst>
      <p:ext uri="{BB962C8B-B14F-4D97-AF65-F5344CB8AC3E}">
        <p14:creationId xmlns:p14="http://schemas.microsoft.com/office/powerpoint/2010/main" val="367523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11</a:t>
            </a:fld>
            <a:endParaRPr kumimoji="1" lang="ja-JP" altLang="en-US"/>
          </a:p>
        </p:txBody>
      </p:sp>
    </p:spTree>
    <p:extLst>
      <p:ext uri="{BB962C8B-B14F-4D97-AF65-F5344CB8AC3E}">
        <p14:creationId xmlns:p14="http://schemas.microsoft.com/office/powerpoint/2010/main" val="197976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800" b="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12</a:t>
            </a:fld>
            <a:endParaRPr kumimoji="1" lang="ja-JP" altLang="en-US"/>
          </a:p>
        </p:txBody>
      </p:sp>
    </p:spTree>
    <p:extLst>
      <p:ext uri="{BB962C8B-B14F-4D97-AF65-F5344CB8AC3E}">
        <p14:creationId xmlns:p14="http://schemas.microsoft.com/office/powerpoint/2010/main" val="3545537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13</a:t>
            </a:fld>
            <a:endParaRPr kumimoji="1" lang="ja-JP" altLang="en-US"/>
          </a:p>
        </p:txBody>
      </p:sp>
    </p:spTree>
    <p:extLst>
      <p:ext uri="{BB962C8B-B14F-4D97-AF65-F5344CB8AC3E}">
        <p14:creationId xmlns:p14="http://schemas.microsoft.com/office/powerpoint/2010/main" val="275176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14</a:t>
            </a:fld>
            <a:endParaRPr kumimoji="1" lang="ja-JP" altLang="en-US"/>
          </a:p>
        </p:txBody>
      </p:sp>
    </p:spTree>
    <p:extLst>
      <p:ext uri="{BB962C8B-B14F-4D97-AF65-F5344CB8AC3E}">
        <p14:creationId xmlns:p14="http://schemas.microsoft.com/office/powerpoint/2010/main" val="2442644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a:p>
            <a:endParaRPr kumimoji="1" lang="en-US" altLang="ja-JP" sz="1800" dirty="0"/>
          </a:p>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15</a:t>
            </a:fld>
            <a:endParaRPr kumimoji="1" lang="ja-JP" altLang="en-US"/>
          </a:p>
        </p:txBody>
      </p:sp>
    </p:spTree>
    <p:extLst>
      <p:ext uri="{BB962C8B-B14F-4D97-AF65-F5344CB8AC3E}">
        <p14:creationId xmlns:p14="http://schemas.microsoft.com/office/powerpoint/2010/main" val="2012747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16</a:t>
            </a:fld>
            <a:endParaRPr kumimoji="1" lang="ja-JP" altLang="en-US"/>
          </a:p>
        </p:txBody>
      </p:sp>
    </p:spTree>
    <p:extLst>
      <p:ext uri="{BB962C8B-B14F-4D97-AF65-F5344CB8AC3E}">
        <p14:creationId xmlns:p14="http://schemas.microsoft.com/office/powerpoint/2010/main" val="4159556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17</a:t>
            </a:fld>
            <a:endParaRPr kumimoji="1" lang="ja-JP" altLang="en-US"/>
          </a:p>
        </p:txBody>
      </p:sp>
    </p:spTree>
    <p:extLst>
      <p:ext uri="{BB962C8B-B14F-4D97-AF65-F5344CB8AC3E}">
        <p14:creationId xmlns:p14="http://schemas.microsoft.com/office/powerpoint/2010/main" val="204037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18</a:t>
            </a:fld>
            <a:endParaRPr kumimoji="1" lang="ja-JP" altLang="en-US"/>
          </a:p>
        </p:txBody>
      </p:sp>
    </p:spTree>
    <p:extLst>
      <p:ext uri="{BB962C8B-B14F-4D97-AF65-F5344CB8AC3E}">
        <p14:creationId xmlns:p14="http://schemas.microsoft.com/office/powerpoint/2010/main" val="19784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649096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19</a:t>
            </a:fld>
            <a:endParaRPr kumimoji="1" lang="ja-JP" altLang="en-US"/>
          </a:p>
        </p:txBody>
      </p:sp>
    </p:spTree>
    <p:extLst>
      <p:ext uri="{BB962C8B-B14F-4D97-AF65-F5344CB8AC3E}">
        <p14:creationId xmlns:p14="http://schemas.microsoft.com/office/powerpoint/2010/main" val="1445423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20</a:t>
            </a:fld>
            <a:endParaRPr kumimoji="1" lang="ja-JP" altLang="en-US"/>
          </a:p>
        </p:txBody>
      </p:sp>
    </p:spTree>
    <p:extLst>
      <p:ext uri="{BB962C8B-B14F-4D97-AF65-F5344CB8AC3E}">
        <p14:creationId xmlns:p14="http://schemas.microsoft.com/office/powerpoint/2010/main" val="623229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just" defTabSz="914400" rtl="0" eaLnBrk="1" fontAlgn="auto" latinLnBrk="0" hangingPunct="1">
              <a:lnSpc>
                <a:spcPct val="140000"/>
              </a:lnSpc>
              <a:spcBef>
                <a:spcPct val="0"/>
              </a:spcBef>
              <a:spcAft>
                <a:spcPts val="600"/>
              </a:spcAft>
              <a:buClrTx/>
              <a:buSzTx/>
              <a:buFontTx/>
              <a:buNone/>
              <a:tabLst/>
              <a:defRPr/>
            </a:pPr>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21</a:t>
            </a:fld>
            <a:endParaRPr kumimoji="1" lang="ja-JP" altLang="en-US"/>
          </a:p>
        </p:txBody>
      </p:sp>
    </p:spTree>
    <p:extLst>
      <p:ext uri="{BB962C8B-B14F-4D97-AF65-F5344CB8AC3E}">
        <p14:creationId xmlns:p14="http://schemas.microsoft.com/office/powerpoint/2010/main" val="382798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22</a:t>
            </a:fld>
            <a:endParaRPr kumimoji="1" lang="ja-JP" altLang="en-US"/>
          </a:p>
        </p:txBody>
      </p:sp>
    </p:spTree>
    <p:extLst>
      <p:ext uri="{BB962C8B-B14F-4D97-AF65-F5344CB8AC3E}">
        <p14:creationId xmlns:p14="http://schemas.microsoft.com/office/powerpoint/2010/main" val="265212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solidFill>
                <a:schemeClr val="tx1"/>
              </a:solidFill>
            </a:endParaRPr>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23</a:t>
            </a:fld>
            <a:endParaRPr kumimoji="1" lang="ja-JP" altLang="en-US"/>
          </a:p>
        </p:txBody>
      </p:sp>
    </p:spTree>
    <p:extLst>
      <p:ext uri="{BB962C8B-B14F-4D97-AF65-F5344CB8AC3E}">
        <p14:creationId xmlns:p14="http://schemas.microsoft.com/office/powerpoint/2010/main" val="263766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24</a:t>
            </a:fld>
            <a:endParaRPr kumimoji="1" lang="ja-JP" altLang="en-US"/>
          </a:p>
        </p:txBody>
      </p:sp>
    </p:spTree>
    <p:extLst>
      <p:ext uri="{BB962C8B-B14F-4D97-AF65-F5344CB8AC3E}">
        <p14:creationId xmlns:p14="http://schemas.microsoft.com/office/powerpoint/2010/main" val="1638385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25</a:t>
            </a:fld>
            <a:endParaRPr kumimoji="1" lang="ja-JP" altLang="en-US"/>
          </a:p>
        </p:txBody>
      </p:sp>
    </p:spTree>
    <p:extLst>
      <p:ext uri="{BB962C8B-B14F-4D97-AF65-F5344CB8AC3E}">
        <p14:creationId xmlns:p14="http://schemas.microsoft.com/office/powerpoint/2010/main" val="1159829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26</a:t>
            </a:fld>
            <a:endParaRPr kumimoji="1" lang="ja-JP" altLang="en-US"/>
          </a:p>
        </p:txBody>
      </p:sp>
    </p:spTree>
    <p:extLst>
      <p:ext uri="{BB962C8B-B14F-4D97-AF65-F5344CB8AC3E}">
        <p14:creationId xmlns:p14="http://schemas.microsoft.com/office/powerpoint/2010/main" val="2901335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27</a:t>
            </a:fld>
            <a:endParaRPr kumimoji="1" lang="ja-JP" altLang="en-US"/>
          </a:p>
        </p:txBody>
      </p:sp>
    </p:spTree>
    <p:extLst>
      <p:ext uri="{BB962C8B-B14F-4D97-AF65-F5344CB8AC3E}">
        <p14:creationId xmlns:p14="http://schemas.microsoft.com/office/powerpoint/2010/main" val="3191632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28</a:t>
            </a:fld>
            <a:endParaRPr kumimoji="1" lang="ja-JP" altLang="en-US"/>
          </a:p>
        </p:txBody>
      </p:sp>
    </p:spTree>
    <p:extLst>
      <p:ext uri="{BB962C8B-B14F-4D97-AF65-F5344CB8AC3E}">
        <p14:creationId xmlns:p14="http://schemas.microsoft.com/office/powerpoint/2010/main" val="196022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965871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29</a:t>
            </a:fld>
            <a:endParaRPr kumimoji="1" lang="ja-JP" altLang="en-US"/>
          </a:p>
        </p:txBody>
      </p:sp>
    </p:spTree>
    <p:extLst>
      <p:ext uri="{BB962C8B-B14F-4D97-AF65-F5344CB8AC3E}">
        <p14:creationId xmlns:p14="http://schemas.microsoft.com/office/powerpoint/2010/main" val="2498417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30</a:t>
            </a:fld>
            <a:endParaRPr kumimoji="1" lang="ja-JP" altLang="en-US"/>
          </a:p>
        </p:txBody>
      </p:sp>
    </p:spTree>
    <p:extLst>
      <p:ext uri="{BB962C8B-B14F-4D97-AF65-F5344CB8AC3E}">
        <p14:creationId xmlns:p14="http://schemas.microsoft.com/office/powerpoint/2010/main" val="2984132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31</a:t>
            </a:fld>
            <a:endParaRPr kumimoji="1" lang="ja-JP" altLang="en-US"/>
          </a:p>
        </p:txBody>
      </p:sp>
    </p:spTree>
    <p:extLst>
      <p:ext uri="{BB962C8B-B14F-4D97-AF65-F5344CB8AC3E}">
        <p14:creationId xmlns:p14="http://schemas.microsoft.com/office/powerpoint/2010/main" val="3136028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32</a:t>
            </a:fld>
            <a:endParaRPr kumimoji="1" lang="ja-JP" altLang="en-US"/>
          </a:p>
        </p:txBody>
      </p:sp>
    </p:spTree>
    <p:extLst>
      <p:ext uri="{BB962C8B-B14F-4D97-AF65-F5344CB8AC3E}">
        <p14:creationId xmlns:p14="http://schemas.microsoft.com/office/powerpoint/2010/main" val="2698345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33</a:t>
            </a:fld>
            <a:endParaRPr kumimoji="1" lang="ja-JP" altLang="en-US"/>
          </a:p>
        </p:txBody>
      </p:sp>
    </p:spTree>
    <p:extLst>
      <p:ext uri="{BB962C8B-B14F-4D97-AF65-F5344CB8AC3E}">
        <p14:creationId xmlns:p14="http://schemas.microsoft.com/office/powerpoint/2010/main" val="14512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a:t>
            </a:fld>
            <a:endParaRPr kumimoji="1" lang="ja-JP" altLang="en-US"/>
          </a:p>
        </p:txBody>
      </p:sp>
    </p:spTree>
    <p:extLst>
      <p:ext uri="{BB962C8B-B14F-4D97-AF65-F5344CB8AC3E}">
        <p14:creationId xmlns:p14="http://schemas.microsoft.com/office/powerpoint/2010/main" val="264500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4</a:t>
            </a:fld>
            <a:endParaRPr kumimoji="1" lang="ja-JP" altLang="en-US"/>
          </a:p>
        </p:txBody>
      </p:sp>
    </p:spTree>
    <p:extLst>
      <p:ext uri="{BB962C8B-B14F-4D97-AF65-F5344CB8AC3E}">
        <p14:creationId xmlns:p14="http://schemas.microsoft.com/office/powerpoint/2010/main" val="336072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5</a:t>
            </a:fld>
            <a:endParaRPr kumimoji="1" lang="ja-JP" altLang="en-US"/>
          </a:p>
        </p:txBody>
      </p:sp>
    </p:spTree>
    <p:extLst>
      <p:ext uri="{BB962C8B-B14F-4D97-AF65-F5344CB8AC3E}">
        <p14:creationId xmlns:p14="http://schemas.microsoft.com/office/powerpoint/2010/main" val="75762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6</a:t>
            </a:fld>
            <a:endParaRPr kumimoji="1" lang="ja-JP" altLang="en-US"/>
          </a:p>
        </p:txBody>
      </p:sp>
    </p:spTree>
    <p:extLst>
      <p:ext uri="{BB962C8B-B14F-4D97-AF65-F5344CB8AC3E}">
        <p14:creationId xmlns:p14="http://schemas.microsoft.com/office/powerpoint/2010/main" val="75181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800" b="0"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7</a:t>
            </a:fld>
            <a:endParaRPr kumimoji="1" lang="ja-JP" altLang="en-US"/>
          </a:p>
        </p:txBody>
      </p:sp>
    </p:spTree>
    <p:extLst>
      <p:ext uri="{BB962C8B-B14F-4D97-AF65-F5344CB8AC3E}">
        <p14:creationId xmlns:p14="http://schemas.microsoft.com/office/powerpoint/2010/main" val="218871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8</a:t>
            </a:fld>
            <a:endParaRPr kumimoji="1" lang="ja-JP" altLang="en-US"/>
          </a:p>
        </p:txBody>
      </p:sp>
    </p:spTree>
    <p:extLst>
      <p:ext uri="{BB962C8B-B14F-4D97-AF65-F5344CB8AC3E}">
        <p14:creationId xmlns:p14="http://schemas.microsoft.com/office/powerpoint/2010/main" val="58268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a:xfrm>
            <a:off x="92460" y="6575112"/>
            <a:ext cx="632346" cy="202260"/>
          </a:xfrm>
          <a:prstGeom prst="rect">
            <a:avLst/>
          </a:prstGeom>
          <a:solidFill>
            <a:schemeClr val="bg2"/>
          </a:solidFill>
          <a:ln>
            <a:noFill/>
          </a:ln>
        </p:spPr>
        <p:txBody>
          <a:bodyPr wrap="square" lIns="0" tIns="36000" rIns="0" bIns="18000" anchor="ctr" anchorCtr="0">
            <a:spAutoFit/>
          </a:bodyPr>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7" name="タイトル 1"/>
          <p:cNvSpPr>
            <a:spLocks noGrp="1"/>
          </p:cNvSpPr>
          <p:nvPr>
            <p:ph type="ctrTitle"/>
          </p:nvPr>
        </p:nvSpPr>
        <p:spPr>
          <a:xfrm>
            <a:off x="812800" y="2924994"/>
            <a:ext cx="8280400" cy="1008062"/>
          </a:xfrm>
        </p:spPr>
        <p:txBody>
          <a:bodyPr anchor="ctr" anchorCtr="0"/>
          <a:lstStyle>
            <a:lvl1pPr algn="ctr">
              <a:lnSpc>
                <a:spcPct val="120000"/>
              </a:lnSpc>
              <a:defRPr sz="3200" b="1">
                <a:solidFill>
                  <a:schemeClr val="tx1"/>
                </a:solidFill>
              </a:defRPr>
            </a:lvl1pPr>
          </a:lstStyle>
          <a:p>
            <a:endParaRPr kumimoji="1" lang="ja-JP" altLang="en-US" dirty="0"/>
          </a:p>
        </p:txBody>
      </p:sp>
    </p:spTree>
    <p:extLst>
      <p:ext uri="{BB962C8B-B14F-4D97-AF65-F5344CB8AC3E}">
        <p14:creationId xmlns:p14="http://schemas.microsoft.com/office/powerpoint/2010/main" val="188274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補足#4">
    <p:spTree>
      <p:nvGrpSpPr>
        <p:cNvPr id="1" name=""/>
        <p:cNvGrpSpPr/>
        <p:nvPr/>
      </p:nvGrpSpPr>
      <p:grpSpPr>
        <a:xfrm>
          <a:off x="0" y="0"/>
          <a:ext cx="0" cy="0"/>
          <a:chOff x="0" y="0"/>
          <a:chExt cx="0" cy="0"/>
        </a:xfrm>
      </p:grpSpPr>
      <p:sp>
        <p:nvSpPr>
          <p:cNvPr id="4" name="角丸四角形 3"/>
          <p:cNvSpPr/>
          <p:nvPr userDrawn="1"/>
        </p:nvSpPr>
        <p:spPr bwMode="auto">
          <a:xfrm>
            <a:off x="0" y="0"/>
            <a:ext cx="99036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AutoShape 3"/>
          <p:cNvSpPr>
            <a:spLocks noChangeArrowheads="1"/>
          </p:cNvSpPr>
          <p:nvPr userDrawn="1"/>
        </p:nvSpPr>
        <p:spPr bwMode="auto">
          <a:xfrm>
            <a:off x="145200" y="144000"/>
            <a:ext cx="9615600" cy="6570000"/>
          </a:xfrm>
          <a:prstGeom prst="roundRect">
            <a:avLst>
              <a:gd name="adj" fmla="val 579"/>
            </a:avLst>
          </a:prstGeom>
          <a:solidFill>
            <a:schemeClr val="bg1"/>
          </a:solidFill>
          <a:ln w="6350">
            <a:solidFill>
              <a:schemeClr val="tx1"/>
            </a:solidFill>
          </a:ln>
          <a:effectLst/>
          <a:extLst/>
        </p:spPr>
        <p:txBody>
          <a:bodyPr wrap="square" lIns="288000" tIns="540000" rIns="288000" bIns="180000" anchor="ctr" anchorCtr="0">
            <a:noAutofit/>
          </a:bodyPr>
          <a:lstStyle/>
          <a:p>
            <a:pPr marL="0" lvl="0" indent="0" algn="just">
              <a:lnSpc>
                <a:spcPct val="140000"/>
              </a:lnSpc>
              <a:spcAft>
                <a:spcPts val="1200"/>
              </a:spcAft>
              <a:buFont typeface="Wingdings" pitchFamily="2" charset="2"/>
              <a:buNone/>
            </a:pPr>
            <a:endParaRPr lang="en-US" altLang="ja-JP" sz="1600" dirty="0">
              <a:solidFill>
                <a:schemeClr val="tx2"/>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308484" y="404664"/>
            <a:ext cx="9253028" cy="396044"/>
          </a:xfrm>
        </p:spPr>
        <p:txBody>
          <a:bodyPr/>
          <a:lstStyle>
            <a:lvl1pPr algn="ctr">
              <a:defRPr b="1">
                <a:solidFill>
                  <a:schemeClr val="tx1"/>
                </a:solidFill>
              </a:defRPr>
            </a:lvl1pPr>
          </a:lstStyle>
          <a:p>
            <a:r>
              <a:rPr kumimoji="1" lang="ja-JP" altLang="en-US" dirty="0"/>
              <a:t>マスター タイトルの書式設定</a:t>
            </a:r>
          </a:p>
        </p:txBody>
      </p:sp>
      <p:sp>
        <p:nvSpPr>
          <p:cNvPr id="13" name="フッター プレースホルダー 3"/>
          <p:cNvSpPr>
            <a:spLocks noGrp="1"/>
          </p:cNvSpPr>
          <p:nvPr>
            <p:ph type="ftr" sz="quarter" idx="3"/>
          </p:nvPr>
        </p:nvSpPr>
        <p:spPr>
          <a:xfrm>
            <a:off x="272480" y="6381328"/>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a:xfrm>
            <a:off x="7329264" y="641224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22966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2"/>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36634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ブランク（メインカラー）">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rgbClr val="FFFFFF"/>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06267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ブランク（無彩色）">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tx1"/>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rgbClr val="FFFFFF"/>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41878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ブランク（サブカラー#1）">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lvl1pPr>
              <a:defRPr>
                <a:solidFill>
                  <a:schemeClr val="tx2"/>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559289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ブランク（サブカラー#2）">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bg2"/>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p:txBody>
          <a:bodyPr/>
          <a:lstStyle>
            <a:lvl1pPr>
              <a:defRPr>
                <a:solidFill>
                  <a:schemeClr val="tx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7"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63339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ブランク（ブラック）">
    <p:spTree>
      <p:nvGrpSpPr>
        <p:cNvPr id="1" name=""/>
        <p:cNvGrpSpPr/>
        <p:nvPr/>
      </p:nvGrpSpPr>
      <p:grpSpPr>
        <a:xfrm>
          <a:off x="0" y="0"/>
          <a:ext cx="0" cy="0"/>
          <a:chOff x="0" y="0"/>
          <a:chExt cx="0" cy="0"/>
        </a:xfrm>
      </p:grpSpPr>
      <p:sp>
        <p:nvSpPr>
          <p:cNvPr id="4" name="角丸四角形 3"/>
          <p:cNvSpPr/>
          <p:nvPr userDrawn="1"/>
        </p:nvSpPr>
        <p:spPr bwMode="auto">
          <a:xfrm>
            <a:off x="0" y="0"/>
            <a:ext cx="9906000" cy="6858000"/>
          </a:xfrm>
          <a:prstGeom prst="roundRect">
            <a:avLst>
              <a:gd name="adj" fmla="val 0"/>
            </a:avLst>
          </a:prstGeom>
          <a:solidFill>
            <a:schemeClr val="accent6"/>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rgbClr val="FFFFFF"/>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bwMode="white">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9493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ガイド位置">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a:t>#S16081</a:t>
            </a:r>
            <a:endParaRPr lang="ja-JP" altLang="en-US" dirty="0"/>
          </a:p>
        </p:txBody>
      </p:sp>
      <p:cxnSp>
        <p:nvCxnSpPr>
          <p:cNvPr id="27" name="直線コネクタ 26"/>
          <p:cNvCxnSpPr/>
          <p:nvPr userDrawn="1"/>
        </p:nvCxnSpPr>
        <p:spPr>
          <a:xfrm flipV="1">
            <a:off x="8128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V="1">
            <a:off x="49530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3405188" y="-1"/>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flipV="1">
            <a:off x="6491288"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flipV="1">
            <a:off x="9093200" y="0"/>
            <a:ext cx="0" cy="6858000"/>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flipH="1">
            <a:off x="0" y="620713"/>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flipH="1">
            <a:off x="0" y="1881187"/>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userDrawn="1"/>
        </p:nvCxnSpPr>
        <p:spPr>
          <a:xfrm flipH="1">
            <a:off x="0" y="3428999"/>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flipH="1">
            <a:off x="-13109" y="4976812"/>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flipH="1">
            <a:off x="0" y="6237312"/>
            <a:ext cx="9906000" cy="1"/>
          </a:xfrm>
          <a:prstGeom prst="line">
            <a:avLst/>
          </a:prstGeom>
          <a:ln w="63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7" name="AutoShape 33"/>
          <p:cNvSpPr>
            <a:spLocks noChangeArrowheads="1"/>
          </p:cNvSpPr>
          <p:nvPr userDrawn="1"/>
        </p:nvSpPr>
        <p:spPr bwMode="gray">
          <a:xfrm>
            <a:off x="4988942" y="3248980"/>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0cm</a:t>
            </a:r>
          </a:p>
        </p:txBody>
      </p:sp>
      <p:sp>
        <p:nvSpPr>
          <p:cNvPr id="38" name="AutoShape 33"/>
          <p:cNvSpPr>
            <a:spLocks noChangeArrowheads="1"/>
          </p:cNvSpPr>
          <p:nvPr userDrawn="1"/>
        </p:nvSpPr>
        <p:spPr bwMode="gray">
          <a:xfrm>
            <a:off x="4989004" y="171527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4.30cm</a:t>
            </a:r>
          </a:p>
        </p:txBody>
      </p:sp>
      <p:sp>
        <p:nvSpPr>
          <p:cNvPr id="39" name="AutoShape 33"/>
          <p:cNvSpPr>
            <a:spLocks noChangeArrowheads="1"/>
          </p:cNvSpPr>
          <p:nvPr userDrawn="1"/>
        </p:nvSpPr>
        <p:spPr bwMode="gray">
          <a:xfrm>
            <a:off x="236476" y="356393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11.50cm</a:t>
            </a:r>
          </a:p>
        </p:txBody>
      </p:sp>
      <p:sp>
        <p:nvSpPr>
          <p:cNvPr id="40" name="AutoShape 33"/>
          <p:cNvSpPr>
            <a:spLocks noChangeArrowheads="1"/>
          </p:cNvSpPr>
          <p:nvPr userDrawn="1"/>
        </p:nvSpPr>
        <p:spPr bwMode="gray">
          <a:xfrm>
            <a:off x="4989004" y="6057292"/>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7.80cm</a:t>
            </a:r>
          </a:p>
        </p:txBody>
      </p:sp>
      <p:sp>
        <p:nvSpPr>
          <p:cNvPr id="41" name="AutoShape 33"/>
          <p:cNvSpPr>
            <a:spLocks noChangeArrowheads="1"/>
          </p:cNvSpPr>
          <p:nvPr userDrawn="1"/>
        </p:nvSpPr>
        <p:spPr bwMode="gray">
          <a:xfrm>
            <a:off x="4989004" y="440668"/>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7.80cm</a:t>
            </a:r>
          </a:p>
        </p:txBody>
      </p:sp>
      <p:sp>
        <p:nvSpPr>
          <p:cNvPr id="42" name="AutoShape 33"/>
          <p:cNvSpPr>
            <a:spLocks noChangeArrowheads="1"/>
          </p:cNvSpPr>
          <p:nvPr userDrawn="1"/>
        </p:nvSpPr>
        <p:spPr bwMode="gray">
          <a:xfrm>
            <a:off x="2828764" y="3573016"/>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4.30cm</a:t>
            </a:r>
          </a:p>
        </p:txBody>
      </p:sp>
      <p:sp>
        <p:nvSpPr>
          <p:cNvPr id="43" name="AutoShape 33"/>
          <p:cNvSpPr>
            <a:spLocks noChangeArrowheads="1"/>
          </p:cNvSpPr>
          <p:nvPr userDrawn="1"/>
        </p:nvSpPr>
        <p:spPr bwMode="gray">
          <a:xfrm>
            <a:off x="437693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0cm</a:t>
            </a:r>
          </a:p>
        </p:txBody>
      </p:sp>
      <p:sp>
        <p:nvSpPr>
          <p:cNvPr id="44" name="AutoShape 33"/>
          <p:cNvSpPr>
            <a:spLocks noChangeArrowheads="1"/>
          </p:cNvSpPr>
          <p:nvPr userDrawn="1"/>
        </p:nvSpPr>
        <p:spPr bwMode="gray">
          <a:xfrm>
            <a:off x="5925108"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4.30cm</a:t>
            </a:r>
          </a:p>
        </p:txBody>
      </p:sp>
      <p:sp>
        <p:nvSpPr>
          <p:cNvPr id="45" name="AutoShape 33"/>
          <p:cNvSpPr>
            <a:spLocks noChangeArrowheads="1"/>
          </p:cNvSpPr>
          <p:nvPr userDrawn="1"/>
        </p:nvSpPr>
        <p:spPr bwMode="gray">
          <a:xfrm>
            <a:off x="8517396" y="356523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11.50cm</a:t>
            </a:r>
          </a:p>
        </p:txBody>
      </p:sp>
      <p:sp>
        <p:nvSpPr>
          <p:cNvPr id="46" name="AutoShape 33"/>
          <p:cNvSpPr>
            <a:spLocks noChangeArrowheads="1"/>
          </p:cNvSpPr>
          <p:nvPr userDrawn="1"/>
        </p:nvSpPr>
        <p:spPr bwMode="gray">
          <a:xfrm>
            <a:off x="4989004" y="4825375"/>
            <a:ext cx="1152190" cy="331817"/>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p>
            <a:pPr algn="ctr">
              <a:lnSpc>
                <a:spcPct val="120000"/>
              </a:lnSpc>
            </a:pPr>
            <a:r>
              <a:rPr lang="en-US" altLang="ja-JP" sz="1600" dirty="0">
                <a:solidFill>
                  <a:schemeClr val="tx2"/>
                </a:solidFill>
                <a:latin typeface="メイリオ" pitchFamily="50" charset="-128"/>
              </a:rPr>
              <a:t>4.30cm</a:t>
            </a:r>
          </a:p>
        </p:txBody>
      </p:sp>
      <p:sp>
        <p:nvSpPr>
          <p:cNvPr id="48" name="タイトル 1"/>
          <p:cNvSpPr>
            <a:spLocks noGrp="1"/>
          </p:cNvSpPr>
          <p:nvPr>
            <p:ph type="title"/>
          </p:nvPr>
        </p:nvSpPr>
        <p:spPr bwMode="white">
          <a:xfrm>
            <a:off x="272480" y="152636"/>
            <a:ext cx="9361040" cy="396044"/>
          </a:xfrm>
        </p:spPr>
        <p:txBody>
          <a:bodyPr/>
          <a:lstStyle>
            <a:lvl1pPr>
              <a:defRPr>
                <a:solidFill>
                  <a:schemeClr val="tx1"/>
                </a:solidFill>
              </a:defRPr>
            </a:lvl1pPr>
          </a:lstStyle>
          <a:p>
            <a:r>
              <a:rPr kumimoji="1" lang="ja-JP" altLang="en-US" dirty="0"/>
              <a:t>マスター タイトルの書式設定</a:t>
            </a:r>
          </a:p>
        </p:txBody>
      </p:sp>
      <p:sp>
        <p:nvSpPr>
          <p:cNvPr id="49"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854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ナビ#1">
    <p:spTree>
      <p:nvGrpSpPr>
        <p:cNvPr id="1" name=""/>
        <p:cNvGrpSpPr/>
        <p:nvPr/>
      </p:nvGrpSpPr>
      <p:grpSpPr>
        <a:xfrm>
          <a:off x="0" y="0"/>
          <a:ext cx="0" cy="0"/>
          <a:chOff x="0" y="0"/>
          <a:chExt cx="0" cy="0"/>
        </a:xfrm>
      </p:grpSpPr>
      <p:sp>
        <p:nvSpPr>
          <p:cNvPr id="6" name="Rectangle 6"/>
          <p:cNvSpPr>
            <a:spLocks noChangeArrowheads="1"/>
          </p:cNvSpPr>
          <p:nvPr userDrawn="1"/>
        </p:nvSpPr>
        <p:spPr bwMode="gray">
          <a:xfrm>
            <a:off x="0" y="0"/>
            <a:ext cx="1892300" cy="6858000"/>
          </a:xfrm>
          <a:prstGeom prst="rect">
            <a:avLst/>
          </a:prstGeom>
          <a:solidFill>
            <a:schemeClr val="tx2"/>
          </a:solidFill>
          <a:ln>
            <a:noFill/>
          </a:ln>
          <a:effectLst/>
          <a:extLst/>
        </p:spPr>
        <p:txBody>
          <a:bodyPr lIns="0" tIns="0" rIns="0" bIns="0" anchor="ctr">
            <a:noAutofit/>
          </a:bodyPr>
          <a:lstStyle/>
          <a:p>
            <a:endParaRPr lang="ja-JP" altLang="en-US"/>
          </a:p>
        </p:txBody>
      </p:sp>
      <p:sp>
        <p:nvSpPr>
          <p:cNvPr id="2" name="タイトル 1"/>
          <p:cNvSpPr>
            <a:spLocks noGrp="1"/>
          </p:cNvSpPr>
          <p:nvPr>
            <p:ph type="title"/>
          </p:nvPr>
        </p:nvSpPr>
        <p:spPr bwMode="white"/>
        <p:txBody>
          <a:bodyPr/>
          <a:lstStyle>
            <a:lvl1pPr>
              <a:defRPr>
                <a:solidFill>
                  <a:schemeClr val="bg1"/>
                </a:solidFill>
              </a:defRPr>
            </a:lvl1p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5" name="フッター プレースホルダー 2"/>
          <p:cNvSpPr>
            <a:spLocks noGrp="1"/>
          </p:cNvSpPr>
          <p:nvPr>
            <p:ph type="ftr" sz="quarter" idx="3"/>
          </p:nvPr>
        </p:nvSpPr>
        <p:spPr bwMode="white">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Tree>
    <p:extLst>
      <p:ext uri="{BB962C8B-B14F-4D97-AF65-F5344CB8AC3E}">
        <p14:creationId xmlns:p14="http://schemas.microsoft.com/office/powerpoint/2010/main" val="406900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ナビ#2">
    <p:spTree>
      <p:nvGrpSpPr>
        <p:cNvPr id="1" name=""/>
        <p:cNvGrpSpPr/>
        <p:nvPr/>
      </p:nvGrpSpPr>
      <p:grpSpPr>
        <a:xfrm>
          <a:off x="0" y="0"/>
          <a:ext cx="0" cy="0"/>
          <a:chOff x="0" y="0"/>
          <a:chExt cx="0" cy="0"/>
        </a:xfrm>
      </p:grpSpPr>
      <p:sp>
        <p:nvSpPr>
          <p:cNvPr id="7" name="角丸四角形 6"/>
          <p:cNvSpPr/>
          <p:nvPr userDrawn="1"/>
        </p:nvSpPr>
        <p:spPr bwMode="auto">
          <a:xfrm>
            <a:off x="0" y="0"/>
            <a:ext cx="9906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632520" y="2988884"/>
            <a:ext cx="8640960" cy="844229"/>
          </a:xfrm>
          <a:ln w="6350">
            <a:solidFill>
              <a:schemeClr val="tx2"/>
            </a:solidFill>
          </a:ln>
        </p:spPr>
        <p:txBody>
          <a:bodyPr wrap="square" lIns="180000" tIns="180000" rIns="180000" bIns="144000">
            <a:spAutoFit/>
          </a:bodyPr>
          <a:lstStyle>
            <a:lvl1pPr algn="ctr">
              <a:lnSpc>
                <a:spcPct val="120000"/>
              </a:lnSpc>
              <a:defRPr sz="2800">
                <a:solidFill>
                  <a:schemeClr val="tx2"/>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8943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ナビ#3">
    <p:spTree>
      <p:nvGrpSpPr>
        <p:cNvPr id="1" name=""/>
        <p:cNvGrpSpPr/>
        <p:nvPr/>
      </p:nvGrpSpPr>
      <p:grpSpPr>
        <a:xfrm>
          <a:off x="0" y="0"/>
          <a:ext cx="0" cy="0"/>
          <a:chOff x="0" y="0"/>
          <a:chExt cx="0" cy="0"/>
        </a:xfrm>
      </p:grpSpPr>
      <p:sp>
        <p:nvSpPr>
          <p:cNvPr id="7" name="角丸四角形 6"/>
          <p:cNvSpPr/>
          <p:nvPr userDrawn="1"/>
        </p:nvSpPr>
        <p:spPr bwMode="auto">
          <a:xfrm>
            <a:off x="0" y="0"/>
            <a:ext cx="9906000" cy="6858000"/>
          </a:xfrm>
          <a:prstGeom prst="roundRect">
            <a:avLst>
              <a:gd name="adj" fmla="val 0"/>
            </a:avLst>
          </a:prstGeom>
          <a:solidFill>
            <a:schemeClr val="accent1"/>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632520" y="2951951"/>
            <a:ext cx="8640960" cy="918095"/>
          </a:xfrm>
          <a:ln w="6350">
            <a:noFill/>
          </a:ln>
        </p:spPr>
        <p:txBody>
          <a:bodyPr wrap="square" lIns="180000" tIns="180000" rIns="180000" bIns="144000">
            <a:spAutoFit/>
          </a:bodyPr>
          <a:lstStyle>
            <a:lvl1pPr algn="ctr">
              <a:lnSpc>
                <a:spcPct val="120000"/>
              </a:lnSpc>
              <a:defRPr sz="3200">
                <a:solidFill>
                  <a:schemeClr val="tx2"/>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a:xfrm>
            <a:off x="92460" y="6575112"/>
            <a:ext cx="632346" cy="202260"/>
          </a:xfrm>
          <a:prstGeom prst="rect">
            <a:avLst/>
          </a:prstGeom>
          <a:solidFill>
            <a:schemeClr val="bg1"/>
          </a:solidFill>
        </p:spPr>
        <p:txBody>
          <a:bodyPr lIns="0" tIns="36000" rIns="0" bIns="18000" anchor="ctr" anchorCtr="0"/>
          <a:lstStyle>
            <a:lvl1pPr algn="ctr">
              <a:lnSpc>
                <a:spcPct val="120000"/>
              </a:lnSpc>
              <a:defRPr sz="800">
                <a:solidFill>
                  <a:schemeClr val="tx2"/>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chemeClr val="tx2"/>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415526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ナビ#4">
    <p:spTree>
      <p:nvGrpSpPr>
        <p:cNvPr id="1" name=""/>
        <p:cNvGrpSpPr/>
        <p:nvPr/>
      </p:nvGrpSpPr>
      <p:grpSpPr>
        <a:xfrm>
          <a:off x="0" y="0"/>
          <a:ext cx="0" cy="0"/>
          <a:chOff x="0" y="0"/>
          <a:chExt cx="0" cy="0"/>
        </a:xfrm>
      </p:grpSpPr>
      <p:sp>
        <p:nvSpPr>
          <p:cNvPr id="7" name="角丸四角形 6"/>
          <p:cNvSpPr/>
          <p:nvPr userDrawn="1"/>
        </p:nvSpPr>
        <p:spPr bwMode="auto">
          <a:xfrm>
            <a:off x="0" y="0"/>
            <a:ext cx="9906000" cy="6858000"/>
          </a:xfrm>
          <a:prstGeom prst="roundRect">
            <a:avLst>
              <a:gd name="adj" fmla="val 0"/>
            </a:avLst>
          </a:prstGeom>
          <a:solidFill>
            <a:schemeClr val="tx2"/>
          </a:solidFill>
          <a:ln>
            <a:noFill/>
          </a:ln>
          <a:effectLst/>
          <a:extLst/>
        </p:spPr>
        <p:txBody>
          <a:bodyPr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bwMode="gray">
          <a:xfrm>
            <a:off x="632520" y="2951951"/>
            <a:ext cx="8640960" cy="918095"/>
          </a:xfrm>
          <a:ln w="6350">
            <a:noFill/>
          </a:ln>
        </p:spPr>
        <p:txBody>
          <a:bodyPr wrap="square" lIns="180000" tIns="180000" rIns="180000" bIns="144000">
            <a:spAutoFit/>
          </a:bodyPr>
          <a:lstStyle>
            <a:lvl1pPr algn="ctr">
              <a:lnSpc>
                <a:spcPct val="120000"/>
              </a:lnSpc>
              <a:defRPr sz="3200">
                <a:solidFill>
                  <a:schemeClr val="bg1"/>
                </a:solidFill>
              </a:defRPr>
            </a:lvl1pPr>
          </a:lstStyle>
          <a:p>
            <a:r>
              <a:rPr kumimoji="1" lang="ja-JP" altLang="en-US" dirty="0"/>
              <a:t>マスター タイトルの書式設定</a:t>
            </a:r>
          </a:p>
        </p:txBody>
      </p:sp>
      <p:sp>
        <p:nvSpPr>
          <p:cNvPr id="5" name="フッター プレースホルダー 2"/>
          <p:cNvSpPr>
            <a:spLocks noGrp="1"/>
          </p:cNvSpPr>
          <p:nvPr>
            <p:ph type="ftr" sz="quarter" idx="3"/>
          </p:nvPr>
        </p:nvSpPr>
        <p:spPr bwMode="gray">
          <a:xfrm>
            <a:off x="92460" y="6575112"/>
            <a:ext cx="632346" cy="202260"/>
          </a:xfrm>
          <a:prstGeom prst="rect">
            <a:avLst/>
          </a:prstGeom>
          <a:solidFill>
            <a:schemeClr val="bg1">
              <a:alpha val="20000"/>
            </a:schemeClr>
          </a:solidFill>
        </p:spPr>
        <p:txBody>
          <a:bodyPr lIns="0" tIns="36000" rIns="0" bIns="18000" anchor="ctr" anchorCtr="0"/>
          <a:lstStyle>
            <a:lvl1pPr algn="ctr">
              <a:lnSpc>
                <a:spcPct val="120000"/>
              </a:lnSpc>
              <a:defRPr sz="800">
                <a:solidFill>
                  <a:schemeClr val="bg1"/>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bwMode="gray">
          <a:xfrm>
            <a:off x="7437276" y="6592267"/>
            <a:ext cx="2311400" cy="257113"/>
          </a:xfrm>
          <a:prstGeom prst="rect">
            <a:avLst/>
          </a:prstGeom>
        </p:spPr>
        <p:txBody>
          <a:bodyPr vert="horz" lIns="0" tIns="0" rIns="0" bIns="0" rtlCol="0" anchor="ctr"/>
          <a:lstStyle>
            <a:lvl1pPr algn="r">
              <a:defRPr sz="1000" b="1">
                <a:solidFill>
                  <a:schemeClr val="bg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423112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p:txBody>
          <a:bodyPr/>
          <a:lstStyle/>
          <a:p>
            <a:r>
              <a:rPr kumimoji="1" lang="ja-JP" altLang="en-US"/>
              <a:t>マスター タイトルの書式設定</a:t>
            </a:r>
          </a:p>
        </p:txBody>
      </p:sp>
      <p:sp>
        <p:nvSpPr>
          <p:cNvPr id="6" name="フッター プレースホルダー 3"/>
          <p:cNvSpPr>
            <a:spLocks noGrp="1"/>
          </p:cNvSpPr>
          <p:nvPr>
            <p:ph type="ftr" sz="quarter" idx="3"/>
          </p:nvPr>
        </p:nvSpPr>
        <p:spPr>
          <a:xfrm>
            <a:off x="92460" y="6575112"/>
            <a:ext cx="632346" cy="202260"/>
          </a:xfrm>
          <a:prstGeom prst="rect">
            <a:avLst/>
          </a:prstGeom>
          <a:solidFill>
            <a:schemeClr val="bg2"/>
          </a:solidFill>
          <a:ln>
            <a:noFill/>
          </a:ln>
        </p:spPr>
        <p:txBody>
          <a:bodyPr wrap="square" lIns="0" tIns="36000" rIns="0" bIns="18000" anchor="ctr" anchorCtr="0">
            <a:spAutoFit/>
          </a:bodyPr>
          <a:lstStyle>
            <a:lvl1pPr algn="ctr">
              <a:lnSpc>
                <a:spcPct val="120000"/>
              </a:lnSpc>
              <a:defRPr sz="800">
                <a:solidFill>
                  <a:schemeClr val="tx1"/>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9" name="Line 5"/>
          <p:cNvSpPr>
            <a:spLocks noChangeShapeType="1"/>
          </p:cNvSpPr>
          <p:nvPr userDrawn="1"/>
        </p:nvSpPr>
        <p:spPr bwMode="gray">
          <a:xfrm>
            <a:off x="0" y="620713"/>
            <a:ext cx="99060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endParaRPr lang="ja-JP" altLang="en-US"/>
          </a:p>
        </p:txBody>
      </p:sp>
      <p:sp>
        <p:nvSpPr>
          <p:cNvPr id="10" name="Rectangle 10"/>
          <p:cNvSpPr>
            <a:spLocks noChangeArrowheads="1"/>
          </p:cNvSpPr>
          <p:nvPr userDrawn="1"/>
        </p:nvSpPr>
        <p:spPr bwMode="auto">
          <a:xfrm>
            <a:off x="0" y="639763"/>
            <a:ext cx="9906000" cy="36512"/>
          </a:xfrm>
          <a:prstGeom prst="rect">
            <a:avLst/>
          </a:prstGeom>
          <a:solidFill>
            <a:schemeClr val="bg2"/>
          </a:solidFill>
          <a:ln>
            <a:noFill/>
          </a:ln>
          <a:effectLst/>
          <a:extLst/>
        </p:spPr>
        <p:txBody>
          <a:bodyPr wrap="none" lIns="0" tIns="0" rIns="0" bIns="0" anchor="ctr">
            <a:spAutoFit/>
          </a:bodyPr>
          <a:lstStyle/>
          <a:p>
            <a:endParaRPr lang="ja-JP" altLang="en-US"/>
          </a:p>
        </p:txBody>
      </p:sp>
    </p:spTree>
    <p:extLst>
      <p:ext uri="{BB962C8B-B14F-4D97-AF65-F5344CB8AC3E}">
        <p14:creationId xmlns:p14="http://schemas.microsoft.com/office/powerpoint/2010/main" val="128837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補足#1">
    <p:spTree>
      <p:nvGrpSpPr>
        <p:cNvPr id="1" name=""/>
        <p:cNvGrpSpPr/>
        <p:nvPr/>
      </p:nvGrpSpPr>
      <p:grpSpPr>
        <a:xfrm>
          <a:off x="0" y="0"/>
          <a:ext cx="0" cy="0"/>
          <a:chOff x="0" y="0"/>
          <a:chExt cx="0" cy="0"/>
        </a:xfrm>
      </p:grpSpPr>
      <p:sp>
        <p:nvSpPr>
          <p:cNvPr id="8" name="角丸四角形 7"/>
          <p:cNvSpPr/>
          <p:nvPr userDrawn="1"/>
        </p:nvSpPr>
        <p:spPr bwMode="auto">
          <a:xfrm>
            <a:off x="0" y="1"/>
            <a:ext cx="9906000" cy="656692"/>
          </a:xfrm>
          <a:prstGeom prst="roundRect">
            <a:avLst>
              <a:gd name="adj" fmla="val 0"/>
            </a:avLst>
          </a:prstGeom>
          <a:solidFill>
            <a:schemeClr val="tx1">
              <a:alpha val="80000"/>
            </a:schemeClr>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4" name="スライド番号プレースホルダー 5"/>
          <p:cNvSpPr>
            <a:spLocks noGrp="1"/>
          </p:cNvSpPr>
          <p:nvPr>
            <p:ph type="sldNum" sz="quarter" idx="4"/>
          </p:nvPr>
        </p:nvSpPr>
        <p:spPr>
          <a:xfrm>
            <a:off x="7437276" y="6592267"/>
            <a:ext cx="2311400" cy="257113"/>
          </a:xfrm>
          <a:prstGeom prst="rect">
            <a:avLst/>
          </a:prstGeom>
        </p:spPr>
        <p:txBody>
          <a:bodyPr vert="horz" lIns="0" tIns="0" rIns="0" bIns="0" rtlCol="0" anchor="ctr"/>
          <a:lstStyle>
            <a:lvl1pPr algn="r">
              <a:defRPr sz="1000" b="1">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2" name="タイトル 11"/>
          <p:cNvSpPr>
            <a:spLocks noGrp="1"/>
          </p:cNvSpPr>
          <p:nvPr>
            <p:ph type="title"/>
          </p:nvPr>
        </p:nvSpPr>
        <p:spPr bwMode="white"/>
        <p:txBody>
          <a:bodyPr/>
          <a:lstStyle>
            <a:lvl1pPr>
              <a:defRPr>
                <a:solidFill>
                  <a:schemeClr val="bg1"/>
                </a:solidFill>
              </a:defRPr>
            </a:lvl1pPr>
          </a:lstStyle>
          <a:p>
            <a:r>
              <a:rPr kumimoji="1" lang="ja-JP" altLang="en-US" dirty="0"/>
              <a:t>マスター タイトルの書式設定</a:t>
            </a:r>
          </a:p>
        </p:txBody>
      </p:sp>
      <p:sp>
        <p:nvSpPr>
          <p:cNvPr id="6" name="フッター プレースホルダー 3"/>
          <p:cNvSpPr>
            <a:spLocks noGrp="1"/>
          </p:cNvSpPr>
          <p:nvPr>
            <p:ph type="ftr" sz="quarter" idx="3"/>
          </p:nvPr>
        </p:nvSpPr>
        <p:spPr>
          <a:xfrm>
            <a:off x="92460" y="6575112"/>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pic>
        <p:nvPicPr>
          <p:cNvPr id="7" name="Picture 2" descr="C:\Users\haruto\Desktop\素材.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041"/>
          <a:stretch/>
        </p:blipFill>
        <p:spPr bwMode="auto">
          <a:xfrm>
            <a:off x="4178734" y="6640796"/>
            <a:ext cx="1530350" cy="13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82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補足#2">
    <p:spTree>
      <p:nvGrpSpPr>
        <p:cNvPr id="1" name=""/>
        <p:cNvGrpSpPr/>
        <p:nvPr/>
      </p:nvGrpSpPr>
      <p:grpSpPr>
        <a:xfrm>
          <a:off x="0" y="0"/>
          <a:ext cx="0" cy="0"/>
          <a:chOff x="0" y="0"/>
          <a:chExt cx="0" cy="0"/>
        </a:xfrm>
      </p:grpSpPr>
      <p:sp>
        <p:nvSpPr>
          <p:cNvPr id="2" name="タイトル 1"/>
          <p:cNvSpPr>
            <a:spLocks noGrp="1"/>
          </p:cNvSpPr>
          <p:nvPr>
            <p:ph type="title"/>
          </p:nvPr>
        </p:nvSpPr>
        <p:spPr>
          <a:xfrm>
            <a:off x="308484" y="404664"/>
            <a:ext cx="9253028" cy="396044"/>
          </a:xfrm>
        </p:spPr>
        <p:txBody>
          <a:bodyPr/>
          <a:lstStyle>
            <a:lvl1pPr algn="ctr">
              <a:defRPr b="1">
                <a:solidFill>
                  <a:schemeClr val="tx2"/>
                </a:solidFill>
              </a:defRPr>
            </a:lvl1pPr>
          </a:lstStyle>
          <a:p>
            <a:r>
              <a:rPr kumimoji="1" lang="ja-JP" altLang="en-US" dirty="0"/>
              <a:t>マスター タイトルの書式設定</a:t>
            </a:r>
          </a:p>
        </p:txBody>
      </p:sp>
      <p:sp>
        <p:nvSpPr>
          <p:cNvPr id="13" name="フッター プレースホルダー 3"/>
          <p:cNvSpPr>
            <a:spLocks noGrp="1"/>
          </p:cNvSpPr>
          <p:nvPr>
            <p:ph type="ftr" sz="quarter" idx="3"/>
          </p:nvPr>
        </p:nvSpPr>
        <p:spPr>
          <a:xfrm>
            <a:off x="272480" y="6381328"/>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a:xfrm>
            <a:off x="7329264" y="641224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2"/>
          </a:solidFill>
          <a:ln>
            <a:noFill/>
          </a:ln>
          <a:effectLst/>
          <a:ex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31069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補足#3">
    <p:spTree>
      <p:nvGrpSpPr>
        <p:cNvPr id="1" name=""/>
        <p:cNvGrpSpPr/>
        <p:nvPr/>
      </p:nvGrpSpPr>
      <p:grpSpPr>
        <a:xfrm>
          <a:off x="0" y="0"/>
          <a:ext cx="0" cy="0"/>
          <a:chOff x="0" y="0"/>
          <a:chExt cx="0" cy="0"/>
        </a:xfrm>
      </p:grpSpPr>
      <p:sp>
        <p:nvSpPr>
          <p:cNvPr id="2" name="タイトル 1"/>
          <p:cNvSpPr>
            <a:spLocks noGrp="1"/>
          </p:cNvSpPr>
          <p:nvPr>
            <p:ph type="title"/>
          </p:nvPr>
        </p:nvSpPr>
        <p:spPr>
          <a:xfrm>
            <a:off x="308484" y="404664"/>
            <a:ext cx="9253028" cy="396044"/>
          </a:xfrm>
        </p:spPr>
        <p:txBody>
          <a:bodyPr/>
          <a:lstStyle>
            <a:lvl1pPr algn="ctr">
              <a:defRPr b="1">
                <a:solidFill>
                  <a:schemeClr val="tx1"/>
                </a:solidFill>
              </a:defRPr>
            </a:lvl1pPr>
          </a:lstStyle>
          <a:p>
            <a:r>
              <a:rPr kumimoji="1" lang="ja-JP" altLang="en-US" dirty="0"/>
              <a:t>マスター タイトルの書式設定</a:t>
            </a:r>
          </a:p>
        </p:txBody>
      </p:sp>
      <p:sp>
        <p:nvSpPr>
          <p:cNvPr id="13" name="フッター プレースホルダー 3"/>
          <p:cNvSpPr>
            <a:spLocks noGrp="1"/>
          </p:cNvSpPr>
          <p:nvPr>
            <p:ph type="ftr" sz="quarter" idx="3"/>
          </p:nvPr>
        </p:nvSpPr>
        <p:spPr>
          <a:xfrm>
            <a:off x="272480" y="6381328"/>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
        <p:nvSpPr>
          <p:cNvPr id="6" name="スライド番号プレースホルダー 5"/>
          <p:cNvSpPr>
            <a:spLocks noGrp="1"/>
          </p:cNvSpPr>
          <p:nvPr>
            <p:ph type="sldNum" sz="quarter" idx="4"/>
          </p:nvPr>
        </p:nvSpPr>
        <p:spPr>
          <a:xfrm>
            <a:off x="7329264" y="6412247"/>
            <a:ext cx="2311400" cy="257113"/>
          </a:xfrm>
          <a:prstGeom prst="rect">
            <a:avLst/>
          </a:prstGeom>
        </p:spPr>
        <p:txBody>
          <a:bodyPr vert="horz" lIns="0" tIns="0" rIns="0" bIns="0" rtlCol="0" anchor="ctr"/>
          <a:lstStyle>
            <a:lvl1pPr algn="r">
              <a:defRPr sz="1000" b="1">
                <a:solidFill>
                  <a:schemeClr val="tx1"/>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11" name="角丸四角形 6"/>
          <p:cNvSpPr/>
          <p:nvPr userDrawn="1"/>
        </p:nvSpPr>
        <p:spPr bwMode="auto">
          <a:xfrm>
            <a:off x="0" y="0"/>
            <a:ext cx="9912016" cy="6858000"/>
          </a:xfrm>
          <a:custGeom>
            <a:avLst/>
            <a:gdLst/>
            <a:ahLst/>
            <a:cxnLst/>
            <a:rect l="l" t="t" r="r" b="b"/>
            <a:pathLst>
              <a:path w="9903600" h="6858000">
                <a:moveTo>
                  <a:pt x="183240" y="144000"/>
                </a:moveTo>
                <a:cubicBezTo>
                  <a:pt x="162231" y="144000"/>
                  <a:pt x="145200" y="161031"/>
                  <a:pt x="145200" y="182040"/>
                </a:cubicBezTo>
                <a:lnTo>
                  <a:pt x="145200" y="6675960"/>
                </a:lnTo>
                <a:cubicBezTo>
                  <a:pt x="145200" y="6696969"/>
                  <a:pt x="162231" y="6714000"/>
                  <a:pt x="183240" y="6714000"/>
                </a:cubicBezTo>
                <a:lnTo>
                  <a:pt x="9722760" y="6714000"/>
                </a:lnTo>
                <a:cubicBezTo>
                  <a:pt x="9743769" y="6714000"/>
                  <a:pt x="9760800" y="6696969"/>
                  <a:pt x="9760800" y="6675960"/>
                </a:cubicBezTo>
                <a:lnTo>
                  <a:pt x="9760800" y="182040"/>
                </a:lnTo>
                <a:cubicBezTo>
                  <a:pt x="9760800" y="161031"/>
                  <a:pt x="9743769" y="144000"/>
                  <a:pt x="9722760" y="144000"/>
                </a:cubicBezTo>
                <a:close/>
                <a:moveTo>
                  <a:pt x="0" y="0"/>
                </a:moveTo>
                <a:lnTo>
                  <a:pt x="9903600" y="0"/>
                </a:lnTo>
                <a:lnTo>
                  <a:pt x="9903600" y="6858000"/>
                </a:lnTo>
                <a:lnTo>
                  <a:pt x="0" y="6858000"/>
                </a:lnTo>
                <a:close/>
              </a:path>
            </a:pathLst>
          </a:custGeom>
          <a:solidFill>
            <a:schemeClr val="tx1"/>
          </a:solidFill>
          <a:ln>
            <a:noFill/>
          </a:ln>
          <a:effectLst/>
          <a:ex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3974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3"/>
          <p:cNvSpPr>
            <a:spLocks noGrp="1"/>
          </p:cNvSpPr>
          <p:nvPr>
            <p:ph type="ftr" sz="quarter" idx="3"/>
          </p:nvPr>
        </p:nvSpPr>
        <p:spPr>
          <a:xfrm>
            <a:off x="92460" y="6575112"/>
            <a:ext cx="632346" cy="202260"/>
          </a:xfrm>
          <a:prstGeom prst="rect">
            <a:avLst/>
          </a:prstGeom>
          <a:solidFill>
            <a:srgbClr val="EAEAEA"/>
          </a:solidFill>
          <a:ln>
            <a:noFill/>
          </a:ln>
        </p:spPr>
        <p:txBody>
          <a:bodyPr wrap="square" lIns="0" tIns="36000" rIns="0" bIns="18000" anchor="ctr" anchorCtr="0">
            <a:spAutoFit/>
          </a:bodyPr>
          <a:lstStyle>
            <a:lvl1pPr algn="ctr">
              <a:lnSpc>
                <a:spcPct val="120000"/>
              </a:lnSpc>
              <a:defRPr sz="800">
                <a:solidFill>
                  <a:srgbClr val="4D4D4D"/>
                </a:solidFill>
                <a:latin typeface="メイリオ" pitchFamily="50" charset="-128"/>
                <a:ea typeface="メイリオ" pitchFamily="50" charset="-128"/>
                <a:cs typeface="メイリオ" pitchFamily="50" charset="-128"/>
              </a:defRPr>
            </a:lvl1pPr>
          </a:lstStyle>
          <a:p>
            <a:r>
              <a:rPr lang="en-US" altLang="ja-JP"/>
              <a:t>#S16081</a:t>
            </a:r>
            <a:endParaRPr lang="ja-JP" altLang="en-US" dirty="0"/>
          </a:p>
        </p:txBody>
      </p:sp>
    </p:spTree>
    <p:extLst>
      <p:ext uri="{BB962C8B-B14F-4D97-AF65-F5344CB8AC3E}">
        <p14:creationId xmlns:p14="http://schemas.microsoft.com/office/powerpoint/2010/main" val="2093298996"/>
      </p:ext>
    </p:extLst>
  </p:cSld>
  <p:clrMap bg1="lt1" tx1="dk1" bg2="lt2" tx2="dk2" accent1="accent1" accent2="accent2" accent3="accent3" accent4="accent4" accent5="accent5" accent6="accent6" hlink="hlink" folHlink="folHlink"/>
  <p:sldLayoutIdLst>
    <p:sldLayoutId id="2147483702" r:id="rId1"/>
    <p:sldLayoutId id="2147483713" r:id="rId2"/>
    <p:sldLayoutId id="2147483708" r:id="rId3"/>
    <p:sldLayoutId id="2147483709" r:id="rId4"/>
    <p:sldLayoutId id="2147483715" r:id="rId5"/>
    <p:sldLayoutId id="2147483697" r:id="rId6"/>
    <p:sldLayoutId id="2147483698" r:id="rId7"/>
    <p:sldLayoutId id="2147483710" r:id="rId8"/>
    <p:sldLayoutId id="2147483716" r:id="rId9"/>
    <p:sldLayoutId id="2147483711" r:id="rId10"/>
    <p:sldLayoutId id="2147483699" r:id="rId11"/>
    <p:sldLayoutId id="2147483700" r:id="rId12"/>
    <p:sldLayoutId id="2147483714" r:id="rId13"/>
    <p:sldLayoutId id="2147483701" r:id="rId14"/>
    <p:sldLayoutId id="2147483703" r:id="rId15"/>
    <p:sldLayoutId id="2147483704" r:id="rId16"/>
    <p:sldLayoutId id="2147483712" r:id="rId17"/>
  </p:sldLayoutIdLst>
  <p:hf hdr="0" ftr="0" dt="0"/>
  <p:txStyles>
    <p:titleStyle>
      <a:lvl1pPr algn="l" defTabSz="914400" rtl="0" eaLnBrk="1" latinLnBrk="0" hangingPunct="1">
        <a:spcBef>
          <a:spcPct val="0"/>
        </a:spcBef>
        <a:buNone/>
        <a:defRPr kumimoji="1" sz="2200" kern="1200">
          <a:solidFill>
            <a:schemeClr val="tx1"/>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6.xml"/><Relationship Id="rId7" Type="http://schemas.openxmlformats.org/officeDocument/2006/relationships/image" Target="../media/image2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6.xml"/><Relationship Id="rId7" Type="http://schemas.openxmlformats.org/officeDocument/2006/relationships/image" Target="../media/image2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notesSlide" Target="../notesSlides/notesSlide25.xm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0" y="-59015"/>
            <a:ext cx="9906000" cy="6976029"/>
          </a:xfrm>
          <a:prstGeom prst="rect">
            <a:avLst/>
          </a:prstGeom>
          <a:solidFill>
            <a:srgbClr val="59BFB0">
              <a:alpha val="89804"/>
            </a:srgbClr>
          </a:solidFill>
          <a:ln w="6350">
            <a:no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 name="テキスト プレースホルダー 2"/>
          <p:cNvSpPr txBox="1">
            <a:spLocks/>
          </p:cNvSpPr>
          <p:nvPr/>
        </p:nvSpPr>
        <p:spPr>
          <a:xfrm>
            <a:off x="272480" y="3650106"/>
            <a:ext cx="5328592" cy="298833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solidFill>
                  <a:schemeClr val="bg1"/>
                </a:solidFill>
              </a:rPr>
              <a:t>一般財団法人日本科学技術連盟 </a:t>
            </a:r>
            <a:endParaRPr lang="en-US" altLang="ja-JP" sz="1200" b="1" dirty="0">
              <a:solidFill>
                <a:schemeClr val="bg1"/>
              </a:solidFill>
            </a:endParaRPr>
          </a:p>
          <a:p>
            <a:pPr marL="0" indent="0">
              <a:lnSpc>
                <a:spcPts val="1200"/>
              </a:lnSpc>
              <a:buNone/>
            </a:pPr>
            <a:r>
              <a:rPr lang="ja-JP" altLang="en-US" sz="1200" b="1" dirty="0">
                <a:solidFill>
                  <a:schemeClr val="bg1"/>
                </a:solidFill>
              </a:rPr>
              <a:t>第</a:t>
            </a:r>
            <a:r>
              <a:rPr lang="en-US" altLang="ja-JP" sz="1200" b="1" dirty="0">
                <a:solidFill>
                  <a:schemeClr val="bg1"/>
                </a:solidFill>
              </a:rPr>
              <a:t>33</a:t>
            </a:r>
            <a:r>
              <a:rPr lang="ja-JP" altLang="en-US" sz="1200" b="1" dirty="0">
                <a:solidFill>
                  <a:schemeClr val="bg1"/>
                </a:solidFill>
              </a:rPr>
              <a:t>年度ソフトウェア品質管理研究会　成果発表会</a:t>
            </a:r>
          </a:p>
          <a:p>
            <a:pPr marL="0" indent="0">
              <a:lnSpc>
                <a:spcPts val="1200"/>
              </a:lnSpc>
              <a:buNone/>
            </a:pPr>
            <a:r>
              <a:rPr lang="ja-JP" altLang="en-US" sz="1200" b="1" dirty="0">
                <a:solidFill>
                  <a:schemeClr val="bg1"/>
                </a:solidFill>
              </a:rPr>
              <a:t>研究コース</a:t>
            </a:r>
            <a:r>
              <a:rPr lang="en-US" altLang="ja-JP" sz="1200" b="1" dirty="0">
                <a:solidFill>
                  <a:schemeClr val="bg1"/>
                </a:solidFill>
              </a:rPr>
              <a:t>3</a:t>
            </a:r>
            <a:r>
              <a:rPr lang="ja-JP" altLang="en-US" sz="1200" b="1" dirty="0">
                <a:solidFill>
                  <a:schemeClr val="bg1"/>
                </a:solidFill>
              </a:rPr>
              <a:t>：ユーザエクスペリエンス（</a:t>
            </a:r>
            <a:r>
              <a:rPr lang="en-US" altLang="ja-JP" sz="1200" b="1" dirty="0">
                <a:solidFill>
                  <a:schemeClr val="bg1"/>
                </a:solidFill>
              </a:rPr>
              <a:t>UX</a:t>
            </a:r>
            <a:r>
              <a:rPr lang="ja-JP" altLang="en-US" sz="1200" b="1" dirty="0">
                <a:solidFill>
                  <a:schemeClr val="bg1"/>
                </a:solidFill>
              </a:rPr>
              <a:t>）</a:t>
            </a:r>
            <a:endParaRPr lang="en-US" altLang="ja-JP" sz="1200" b="1" dirty="0">
              <a:solidFill>
                <a:schemeClr val="bg1"/>
              </a:solidFill>
            </a:endParaRPr>
          </a:p>
          <a:p>
            <a:pPr marL="0" indent="0">
              <a:lnSpc>
                <a:spcPts val="1200"/>
              </a:lnSpc>
              <a:buNone/>
            </a:pPr>
            <a:r>
              <a:rPr lang="en-US" altLang="ja-JP" sz="1200" b="1" dirty="0">
                <a:solidFill>
                  <a:schemeClr val="bg1"/>
                </a:solidFill>
              </a:rPr>
              <a:t>2018</a:t>
            </a:r>
            <a:r>
              <a:rPr lang="ja-JP" altLang="en-US" sz="1200" b="1" dirty="0">
                <a:solidFill>
                  <a:schemeClr val="bg1"/>
                </a:solidFill>
              </a:rPr>
              <a:t>年</a:t>
            </a:r>
            <a:r>
              <a:rPr lang="en-US" altLang="ja-JP" sz="1200" b="1" dirty="0">
                <a:solidFill>
                  <a:schemeClr val="bg1"/>
                </a:solidFill>
              </a:rPr>
              <a:t>02</a:t>
            </a:r>
            <a:r>
              <a:rPr lang="ja-JP" altLang="en-US" sz="1200" b="1" dirty="0">
                <a:solidFill>
                  <a:schemeClr val="bg1"/>
                </a:solidFill>
              </a:rPr>
              <a:t>月</a:t>
            </a:r>
            <a:r>
              <a:rPr lang="en-US" altLang="ja-JP" sz="1200" b="1" dirty="0">
                <a:solidFill>
                  <a:schemeClr val="bg1"/>
                </a:solidFill>
              </a:rPr>
              <a:t>23</a:t>
            </a:r>
            <a:r>
              <a:rPr lang="ja-JP" altLang="en-US" sz="1200" b="1" dirty="0">
                <a:solidFill>
                  <a:schemeClr val="bg1"/>
                </a:solidFill>
              </a:rPr>
              <a:t>日</a:t>
            </a:r>
            <a:endParaRPr lang="en-US" altLang="ja-JP" sz="1200" b="1" dirty="0">
              <a:solidFill>
                <a:schemeClr val="bg1"/>
              </a:solidFill>
            </a:endParaRPr>
          </a:p>
          <a:p>
            <a:pPr marL="0" indent="0">
              <a:buNone/>
            </a:pPr>
            <a:r>
              <a:rPr lang="ja-JP" altLang="en-US" sz="1200" dirty="0">
                <a:solidFill>
                  <a:schemeClr val="bg1"/>
                </a:solidFill>
              </a:rPr>
              <a:t>主査</a:t>
            </a:r>
            <a:r>
              <a:rPr lang="en-US" altLang="ja-JP" sz="1200" dirty="0">
                <a:solidFill>
                  <a:schemeClr val="bg1"/>
                </a:solidFill>
              </a:rPr>
              <a:t>	</a:t>
            </a:r>
            <a:r>
              <a:rPr lang="ja-JP" altLang="en-US" sz="1200" dirty="0">
                <a:solidFill>
                  <a:schemeClr val="bg1"/>
                </a:solidFill>
              </a:rPr>
              <a:t>：金山　豊浩（株式会社ミツエーリンクス）</a:t>
            </a:r>
          </a:p>
          <a:p>
            <a:pPr marL="0" indent="0">
              <a:buNone/>
            </a:pPr>
            <a:r>
              <a:rPr lang="ja-JP" altLang="en-US" sz="1200" dirty="0">
                <a:solidFill>
                  <a:schemeClr val="bg1"/>
                </a:solidFill>
              </a:rPr>
              <a:t>副主査</a:t>
            </a:r>
            <a:r>
              <a:rPr lang="en-US" altLang="ja-JP" sz="1200" dirty="0">
                <a:solidFill>
                  <a:schemeClr val="bg1"/>
                </a:solidFill>
              </a:rPr>
              <a:t>	</a:t>
            </a:r>
            <a:r>
              <a:rPr lang="ja-JP" altLang="en-US" sz="1200" dirty="0">
                <a:solidFill>
                  <a:schemeClr val="bg1"/>
                </a:solidFill>
              </a:rPr>
              <a:t>：三井　英樹（</a:t>
            </a:r>
            <a:r>
              <a:rPr lang="en-US" altLang="ja-JP" sz="1200" dirty="0">
                <a:solidFill>
                  <a:schemeClr val="bg1"/>
                </a:solidFill>
              </a:rPr>
              <a:t>Weblysts.com</a:t>
            </a:r>
            <a:r>
              <a:rPr lang="ja-JP" altLang="en-US" sz="1200" dirty="0">
                <a:solidFill>
                  <a:schemeClr val="bg1"/>
                </a:solidFill>
              </a:rPr>
              <a:t>）</a:t>
            </a:r>
          </a:p>
          <a:p>
            <a:pPr marL="0" indent="0">
              <a:buNone/>
            </a:pPr>
            <a:r>
              <a:rPr lang="en-US" altLang="ja-JP" sz="1200" dirty="0">
                <a:solidFill>
                  <a:schemeClr val="bg1"/>
                </a:solidFill>
              </a:rPr>
              <a:t>	</a:t>
            </a:r>
            <a:r>
              <a:rPr lang="ja-JP" altLang="en-US" sz="1200" dirty="0">
                <a:solidFill>
                  <a:schemeClr val="bg1"/>
                </a:solidFill>
              </a:rPr>
              <a:t>　村上　和治（東京海上日動システムズ株式会社）</a:t>
            </a:r>
          </a:p>
          <a:p>
            <a:pPr marL="0" indent="0">
              <a:buNone/>
            </a:pPr>
            <a:r>
              <a:rPr lang="ja-JP" altLang="en-US" sz="1200" dirty="0">
                <a:solidFill>
                  <a:schemeClr val="bg1"/>
                </a:solidFill>
              </a:rPr>
              <a:t>リーダー	：益子　なるみ（株式会社</a:t>
            </a:r>
            <a:r>
              <a:rPr lang="en-US" altLang="ja-JP" sz="1200" dirty="0">
                <a:solidFill>
                  <a:schemeClr val="bg1"/>
                </a:solidFill>
              </a:rPr>
              <a:t>JSOL</a:t>
            </a:r>
            <a:r>
              <a:rPr lang="ja-JP" altLang="en-US" sz="1200" dirty="0">
                <a:solidFill>
                  <a:schemeClr val="bg1"/>
                </a:solidFill>
              </a:rPr>
              <a:t>）</a:t>
            </a:r>
          </a:p>
          <a:p>
            <a:pPr marL="0" indent="0">
              <a:buNone/>
            </a:pPr>
            <a:r>
              <a:rPr lang="ja-JP" altLang="en-US" sz="1200" dirty="0">
                <a:solidFill>
                  <a:schemeClr val="bg1"/>
                </a:solidFill>
              </a:rPr>
              <a:t>研究員	：森脇　真寿（株式会社リンクレア）</a:t>
            </a:r>
            <a:endParaRPr lang="en-US" altLang="ja-JP" sz="1200" dirty="0">
              <a:solidFill>
                <a:schemeClr val="bg1"/>
              </a:solidFill>
            </a:endParaRPr>
          </a:p>
          <a:p>
            <a:pPr marL="0" indent="0">
              <a:buNone/>
            </a:pPr>
            <a:r>
              <a:rPr lang="en-US" altLang="ja-JP" sz="1200" dirty="0">
                <a:solidFill>
                  <a:schemeClr val="bg1"/>
                </a:solidFill>
              </a:rPr>
              <a:t>	</a:t>
            </a:r>
            <a:r>
              <a:rPr lang="ja-JP" altLang="en-US" sz="1200" dirty="0">
                <a:solidFill>
                  <a:schemeClr val="bg1"/>
                </a:solidFill>
              </a:rPr>
              <a:t>　村上　仁（株式会社ニコンイメージングシステムズ）</a:t>
            </a:r>
            <a:endParaRPr lang="en-US" altLang="ja-JP" sz="1200" dirty="0">
              <a:solidFill>
                <a:schemeClr val="bg1"/>
              </a:solidFill>
            </a:endParaRPr>
          </a:p>
          <a:p>
            <a:pPr marL="0" indent="0">
              <a:buNone/>
            </a:pPr>
            <a:r>
              <a:rPr lang="ja-JP" altLang="en-US" sz="1200" dirty="0">
                <a:solidFill>
                  <a:schemeClr val="bg1"/>
                </a:solidFill>
              </a:rPr>
              <a:t>　　　　　　　柚木崎  由貴（株式会社インテック）</a:t>
            </a:r>
          </a:p>
        </p:txBody>
      </p:sp>
      <p:sp>
        <p:nvSpPr>
          <p:cNvPr id="7" name="タイトル 6"/>
          <p:cNvSpPr>
            <a:spLocks noGrp="1"/>
          </p:cNvSpPr>
          <p:nvPr>
            <p:ph type="ctrTitle"/>
          </p:nvPr>
        </p:nvSpPr>
        <p:spPr>
          <a:xfrm>
            <a:off x="740532" y="1520788"/>
            <a:ext cx="8280400" cy="1008062"/>
          </a:xfrm>
        </p:spPr>
        <p:txBody>
          <a:bodyPr/>
          <a:lstStyle/>
          <a:p>
            <a:r>
              <a:rPr kumimoji="1" lang="en-US" altLang="ja-JP" dirty="0">
                <a:solidFill>
                  <a:schemeClr val="bg1"/>
                </a:solidFill>
              </a:rPr>
              <a:t>5W1H</a:t>
            </a:r>
            <a:r>
              <a:rPr kumimoji="1" lang="ja-JP" altLang="en-US" dirty="0">
                <a:solidFill>
                  <a:schemeClr val="bg1"/>
                </a:solidFill>
              </a:rPr>
              <a:t>を使ったユーザの利用シーンを</a:t>
            </a:r>
            <a:br>
              <a:rPr kumimoji="1" lang="en-US" altLang="ja-JP" dirty="0">
                <a:solidFill>
                  <a:schemeClr val="bg1"/>
                </a:solidFill>
              </a:rPr>
            </a:br>
            <a:r>
              <a:rPr kumimoji="1" lang="ja-JP" altLang="en-US" dirty="0">
                <a:solidFill>
                  <a:schemeClr val="bg1"/>
                </a:solidFill>
              </a:rPr>
              <a:t>主体にした要件定義方法の提案</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249" y="2960948"/>
            <a:ext cx="3356255" cy="3171662"/>
          </a:xfrm>
          <a:prstGeom prst="rect">
            <a:avLst/>
          </a:prstGeom>
        </p:spPr>
      </p:pic>
    </p:spTree>
    <p:extLst>
      <p:ext uri="{BB962C8B-B14F-4D97-AF65-F5344CB8AC3E}">
        <p14:creationId xmlns:p14="http://schemas.microsoft.com/office/powerpoint/2010/main" val="257464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9</a:t>
            </a:fld>
            <a:endParaRPr lang="ja-JP" altLang="en-US" dirty="0"/>
          </a:p>
        </p:txBody>
      </p:sp>
      <p:sp>
        <p:nvSpPr>
          <p:cNvPr id="4" name="正方形/長方形 3"/>
          <p:cNvSpPr/>
          <p:nvPr/>
        </p:nvSpPr>
        <p:spPr bwMode="auto">
          <a:xfrm>
            <a:off x="0" y="-9260"/>
            <a:ext cx="9906000" cy="10980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en-US" altLang="ja-JP" sz="4400" b="1" dirty="0">
                <a:solidFill>
                  <a:schemeClr val="bg1">
                    <a:lumMod val="95000"/>
                  </a:schemeClr>
                </a:solidFill>
                <a:latin typeface="メイリオ" pitchFamily="50" charset="-128"/>
                <a:ea typeface="メイリオ" pitchFamily="50" charset="-128"/>
                <a:cs typeface="メイリオ" pitchFamily="50" charset="-128"/>
              </a:rPr>
              <a:t> </a:t>
            </a:r>
            <a:r>
              <a:rPr kumimoji="1" lang="ja-JP" altLang="en-US" sz="4400" b="1" dirty="0">
                <a:solidFill>
                  <a:schemeClr val="bg1">
                    <a:lumMod val="95000"/>
                  </a:schemeClr>
                </a:solidFill>
                <a:latin typeface="メイリオ" pitchFamily="50" charset="-128"/>
                <a:ea typeface="メイリオ" pitchFamily="50" charset="-128"/>
                <a:cs typeface="メイリオ" pitchFamily="50" charset="-128"/>
              </a:rPr>
              <a:t>開発現場に</a:t>
            </a:r>
            <a:r>
              <a:rPr kumimoji="1" lang="en-US" altLang="ja-JP" sz="4400" b="1" dirty="0">
                <a:solidFill>
                  <a:schemeClr val="bg1">
                    <a:lumMod val="95000"/>
                  </a:schemeClr>
                </a:solidFill>
                <a:latin typeface="メイリオ" pitchFamily="50" charset="-128"/>
                <a:ea typeface="メイリオ" pitchFamily="50" charset="-128"/>
                <a:cs typeface="メイリオ" pitchFamily="50" charset="-128"/>
              </a:rPr>
              <a:t>UX</a:t>
            </a:r>
            <a:r>
              <a:rPr kumimoji="1" lang="ja-JP" altLang="en-US" sz="4400" b="1" dirty="0">
                <a:solidFill>
                  <a:schemeClr val="bg1">
                    <a:lumMod val="95000"/>
                  </a:schemeClr>
                </a:solidFill>
                <a:latin typeface="メイリオ" pitchFamily="50" charset="-128"/>
                <a:ea typeface="メイリオ" pitchFamily="50" charset="-128"/>
                <a:cs typeface="メイリオ" pitchFamily="50" charset="-128"/>
              </a:rPr>
              <a:t>を取り入れたいが</a:t>
            </a:r>
            <a:r>
              <a:rPr kumimoji="1" lang="en-US" altLang="ja-JP" sz="4400" b="1" dirty="0">
                <a:solidFill>
                  <a:schemeClr val="bg1">
                    <a:lumMod val="95000"/>
                  </a:schemeClr>
                </a:solidFill>
                <a:latin typeface="メイリオ" pitchFamily="50" charset="-128"/>
                <a:ea typeface="メイリオ" pitchFamily="50" charset="-128"/>
                <a:cs typeface="メイリオ" pitchFamily="50" charset="-128"/>
              </a:rPr>
              <a:t>…</a:t>
            </a:r>
            <a:endParaRPr kumimoji="1" lang="ja-JP" altLang="en-US" sz="4400" b="1" dirty="0">
              <a:solidFill>
                <a:schemeClr val="bg1">
                  <a:lumMod val="95000"/>
                </a:schemeClr>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636944" y="1497725"/>
            <a:ext cx="6913524" cy="2677656"/>
          </a:xfrm>
          <a:prstGeom prst="rect">
            <a:avLst/>
          </a:prstGeom>
          <a:noFill/>
        </p:spPr>
        <p:txBody>
          <a:bodyPr wrap="square" rtlCol="0">
            <a:spAutoFit/>
          </a:bodyPr>
          <a:lstStyle/>
          <a:p>
            <a:r>
              <a:rPr kumimoji="1" lang="ja-JP" altLang="en-US" sz="2400" b="1" dirty="0"/>
              <a:t>・</a:t>
            </a:r>
            <a:r>
              <a:rPr kumimoji="1" lang="en-US" altLang="ja-JP" sz="2400" b="1" dirty="0"/>
              <a:t>UX</a:t>
            </a:r>
            <a:r>
              <a:rPr kumimoji="1" lang="ja-JP" altLang="en-US" sz="2400" b="1" dirty="0"/>
              <a:t>のやり方に精通している人がいないので、  </a:t>
            </a:r>
            <a:endParaRPr kumimoji="1" lang="en-US" altLang="ja-JP" sz="2400" b="1" dirty="0"/>
          </a:p>
          <a:p>
            <a:r>
              <a:rPr lang="en-US" altLang="ja-JP" sz="2400" b="1" dirty="0"/>
              <a:t>   </a:t>
            </a:r>
            <a:r>
              <a:rPr kumimoji="1" lang="ja-JP" altLang="en-US" sz="2400" b="1" dirty="0">
                <a:solidFill>
                  <a:srgbClr val="FF0000"/>
                </a:solidFill>
              </a:rPr>
              <a:t>どうやって進めたらいいか分からない</a:t>
            </a:r>
            <a:endParaRPr kumimoji="1" lang="en-US" altLang="ja-JP" sz="2400" b="1" dirty="0">
              <a:solidFill>
                <a:srgbClr val="FF0000"/>
              </a:solidFill>
            </a:endParaRPr>
          </a:p>
          <a:p>
            <a:endParaRPr kumimoji="1" lang="en-US" altLang="ja-JP" sz="2400" b="1" dirty="0"/>
          </a:p>
          <a:p>
            <a:r>
              <a:rPr kumimoji="1" lang="ja-JP" altLang="en-US" sz="2400" b="1" dirty="0"/>
              <a:t>・要件定義段階で</a:t>
            </a:r>
            <a:r>
              <a:rPr kumimoji="1" lang="en-US" altLang="ja-JP" sz="2400" b="1" dirty="0"/>
              <a:t>UX</a:t>
            </a:r>
            <a:r>
              <a:rPr kumimoji="1" lang="ja-JP" altLang="en-US" sz="2400" b="1" dirty="0"/>
              <a:t>を導入するには</a:t>
            </a:r>
            <a:r>
              <a:rPr kumimoji="1" lang="ja-JP" altLang="en-US" sz="2400" b="1" dirty="0">
                <a:solidFill>
                  <a:srgbClr val="FF0000"/>
                </a:solidFill>
              </a:rPr>
              <a:t>時間的な</a:t>
            </a:r>
            <a:endParaRPr kumimoji="1" lang="en-US" altLang="ja-JP" sz="2400" b="1" dirty="0">
              <a:solidFill>
                <a:srgbClr val="FF0000"/>
              </a:solidFill>
            </a:endParaRPr>
          </a:p>
          <a:p>
            <a:r>
              <a:rPr lang="en-US" altLang="ja-JP" sz="2400" b="1" dirty="0">
                <a:solidFill>
                  <a:srgbClr val="FF0000"/>
                </a:solidFill>
              </a:rPr>
              <a:t>  </a:t>
            </a:r>
            <a:r>
              <a:rPr kumimoji="1" lang="ja-JP" altLang="en-US" sz="2400" b="1" dirty="0">
                <a:solidFill>
                  <a:srgbClr val="FF0000"/>
                </a:solidFill>
              </a:rPr>
              <a:t>余裕が無いこと</a:t>
            </a:r>
            <a:endParaRPr kumimoji="1" lang="en-US" altLang="ja-JP" sz="2400" b="1" dirty="0">
              <a:solidFill>
                <a:srgbClr val="FF0000"/>
              </a:solidFill>
            </a:endParaRPr>
          </a:p>
          <a:p>
            <a:endParaRPr lang="en-US" altLang="ja-JP" sz="2400" b="1" dirty="0"/>
          </a:p>
          <a:p>
            <a:r>
              <a:rPr kumimoji="1" lang="ja-JP" altLang="en-US" sz="2400" b="1" dirty="0"/>
              <a:t>・</a:t>
            </a:r>
            <a:r>
              <a:rPr kumimoji="1" lang="ja-JP" altLang="en-US" sz="2400" b="1" dirty="0">
                <a:solidFill>
                  <a:srgbClr val="FF0000"/>
                </a:solidFill>
              </a:rPr>
              <a:t>イラストが描けない</a:t>
            </a:r>
            <a:r>
              <a:rPr kumimoji="1" lang="ja-JP" altLang="en-US" sz="2400" b="1" dirty="0"/>
              <a:t>ためハードルが高い</a:t>
            </a:r>
            <a:r>
              <a:rPr kumimoji="1" lang="en-US" altLang="ja-JP" sz="2400" b="1" dirty="0"/>
              <a:t>…</a:t>
            </a:r>
            <a:r>
              <a:rPr kumimoji="1" lang="en-US" altLang="ja-JP" sz="2400" b="1" dirty="0" err="1"/>
              <a:t>etc</a:t>
            </a:r>
            <a:endParaRPr kumimoji="1" lang="ja-JP" altLang="en-US" sz="2400" b="1"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845" y="4204519"/>
            <a:ext cx="2253674" cy="2191698"/>
          </a:xfrm>
          <a:prstGeom prst="rect">
            <a:avLst/>
          </a:prstGeom>
        </p:spPr>
      </p:pic>
      <p:sp>
        <p:nvSpPr>
          <p:cNvPr id="11" name="テキスト ボックス 10"/>
          <p:cNvSpPr txBox="1"/>
          <p:nvPr/>
        </p:nvSpPr>
        <p:spPr>
          <a:xfrm>
            <a:off x="7944904" y="4268927"/>
            <a:ext cx="1296144" cy="707886"/>
          </a:xfrm>
          <a:prstGeom prst="rect">
            <a:avLst/>
          </a:prstGeom>
          <a:noFill/>
        </p:spPr>
        <p:txBody>
          <a:bodyPr wrap="square" rtlCol="0">
            <a:spAutoFit/>
          </a:bodyPr>
          <a:lstStyle/>
          <a:p>
            <a:r>
              <a:rPr kumimoji="1" lang="en-US" altLang="ja-JP" sz="4000" b="1" dirty="0">
                <a:solidFill>
                  <a:schemeClr val="accent1">
                    <a:lumMod val="50000"/>
                  </a:schemeClr>
                </a:solidFill>
              </a:rPr>
              <a:t>UX</a:t>
            </a:r>
            <a:endParaRPr kumimoji="1" lang="ja-JP" altLang="en-US" sz="4000" b="1" dirty="0">
              <a:solidFill>
                <a:schemeClr val="accent1">
                  <a:lumMod val="50000"/>
                </a:schemeClr>
              </a:solidFill>
            </a:endParaRPr>
          </a:p>
        </p:txBody>
      </p:sp>
    </p:spTree>
    <p:extLst>
      <p:ext uri="{BB962C8B-B14F-4D97-AF65-F5344CB8AC3E}">
        <p14:creationId xmlns:p14="http://schemas.microsoft.com/office/powerpoint/2010/main" val="407410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10</a:t>
            </a:fld>
            <a:endParaRPr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06" y="1856780"/>
            <a:ext cx="2877783" cy="3976211"/>
          </a:xfrm>
          <a:prstGeom prst="rect">
            <a:avLst/>
          </a:prstGeom>
        </p:spPr>
      </p:pic>
      <p:sp>
        <p:nvSpPr>
          <p:cNvPr id="7" name="正方形/長方形 6"/>
          <p:cNvSpPr/>
          <p:nvPr/>
        </p:nvSpPr>
        <p:spPr bwMode="auto">
          <a:xfrm>
            <a:off x="0" y="-495"/>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  利用シーンを簡単に把握ができれ</a:t>
            </a:r>
            <a:r>
              <a:rPr lang="ja-JP" altLang="en-US" sz="4000" b="1" dirty="0">
                <a:solidFill>
                  <a:schemeClr val="bg1">
                    <a:lumMod val="95000"/>
                  </a:schemeClr>
                </a:solidFill>
                <a:latin typeface="メイリオ" pitchFamily="50" charset="-128"/>
                <a:ea typeface="メイリオ" pitchFamily="50" charset="-128"/>
                <a:cs typeface="メイリオ" pitchFamily="50" charset="-128"/>
              </a:rPr>
              <a:t>ば･･･</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3328271" y="924340"/>
            <a:ext cx="3714890" cy="523220"/>
          </a:xfrm>
          <a:prstGeom prst="rect">
            <a:avLst/>
          </a:prstGeom>
          <a:noFill/>
        </p:spPr>
        <p:txBody>
          <a:bodyPr wrap="square" rtlCol="0">
            <a:spAutoFit/>
          </a:bodyPr>
          <a:lstStyle/>
          <a:p>
            <a:pPr algn="ctr"/>
            <a:r>
              <a:rPr kumimoji="1" lang="ja-JP" altLang="en-US" sz="2800" b="1" dirty="0"/>
              <a:t>ストーリーボード</a:t>
            </a:r>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848" y="1412776"/>
            <a:ext cx="3458313" cy="5008590"/>
          </a:xfrm>
          <a:prstGeom prst="rect">
            <a:avLst/>
          </a:prstGeom>
          <a:ln w="38100">
            <a:solidFill>
              <a:schemeClr val="bg1"/>
            </a:solidFill>
          </a:ln>
        </p:spPr>
      </p:pic>
    </p:spTree>
    <p:extLst>
      <p:ext uri="{BB962C8B-B14F-4D97-AF65-F5344CB8AC3E}">
        <p14:creationId xmlns:p14="http://schemas.microsoft.com/office/powerpoint/2010/main" val="254387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760" y="-207404"/>
            <a:ext cx="13952979" cy="7893496"/>
          </a:xfrm>
          <a:prstGeom prst="rect">
            <a:avLst/>
          </a:prstGeom>
        </p:spPr>
      </p:pic>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11</a:t>
            </a:fld>
            <a:endParaRPr lang="ja-JP" altLang="en-US" dirty="0"/>
          </a:p>
        </p:txBody>
      </p:sp>
      <p:sp>
        <p:nvSpPr>
          <p:cNvPr id="5" name="タイトル 4"/>
          <p:cNvSpPr>
            <a:spLocks noGrp="1"/>
          </p:cNvSpPr>
          <p:nvPr>
            <p:ph type="title"/>
          </p:nvPr>
        </p:nvSpPr>
        <p:spPr/>
        <p:txBody>
          <a:bodyPr/>
          <a:lstStyle/>
          <a:p>
            <a:endParaRPr kumimoji="1" lang="ja-JP" altLang="en-US"/>
          </a:p>
        </p:txBody>
      </p:sp>
      <p:sp>
        <p:nvSpPr>
          <p:cNvPr id="4" name="正方形/長方形 3"/>
          <p:cNvSpPr/>
          <p:nvPr/>
        </p:nvSpPr>
        <p:spPr bwMode="auto">
          <a:xfrm>
            <a:off x="0" y="-9260"/>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en-US" altLang="ja-JP" sz="4400" b="1" dirty="0">
                <a:solidFill>
                  <a:schemeClr val="bg1">
                    <a:lumMod val="95000"/>
                  </a:schemeClr>
                </a:solidFill>
                <a:latin typeface="メイリオ" pitchFamily="50" charset="-128"/>
                <a:ea typeface="メイリオ" pitchFamily="50" charset="-128"/>
                <a:cs typeface="メイリオ" pitchFamily="50" charset="-128"/>
              </a:rPr>
              <a:t>  </a:t>
            </a: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提案</a:t>
            </a:r>
          </a:p>
        </p:txBody>
      </p:sp>
      <p:sp>
        <p:nvSpPr>
          <p:cNvPr id="8" name="テキスト ボックス 7"/>
          <p:cNvSpPr txBox="1"/>
          <p:nvPr/>
        </p:nvSpPr>
        <p:spPr>
          <a:xfrm>
            <a:off x="776288" y="2274838"/>
            <a:ext cx="8193361" cy="2308324"/>
          </a:xfrm>
          <a:prstGeom prst="rect">
            <a:avLst/>
          </a:prstGeom>
          <a:noFill/>
        </p:spPr>
        <p:txBody>
          <a:bodyPr wrap="square" rtlCol="0">
            <a:spAutoFit/>
          </a:bodyPr>
          <a:lstStyle/>
          <a:p>
            <a:pPr algn="ctr">
              <a:lnSpc>
                <a:spcPct val="150000"/>
              </a:lnSpc>
            </a:pPr>
            <a:r>
              <a:rPr kumimoji="1" lang="en-US" altLang="ja-JP" sz="3200" b="1" dirty="0"/>
              <a:t>5W1H</a:t>
            </a:r>
            <a:r>
              <a:rPr kumimoji="1" lang="ja-JP" altLang="en-US" sz="3200" b="1" dirty="0"/>
              <a:t>で書き出したユーザの</a:t>
            </a:r>
            <a:endParaRPr kumimoji="1" lang="en-US" altLang="ja-JP" sz="3200" b="1" dirty="0"/>
          </a:p>
          <a:p>
            <a:pPr algn="ctr">
              <a:lnSpc>
                <a:spcPct val="150000"/>
              </a:lnSpc>
            </a:pPr>
            <a:r>
              <a:rPr kumimoji="1" lang="ja-JP" altLang="en-US" sz="3200" b="1" dirty="0"/>
              <a:t>利用シーンを要件定義書に</a:t>
            </a:r>
            <a:endParaRPr kumimoji="1" lang="en-US" altLang="ja-JP" sz="3200" b="1" dirty="0"/>
          </a:p>
          <a:p>
            <a:pPr algn="ctr">
              <a:lnSpc>
                <a:spcPct val="150000"/>
              </a:lnSpc>
            </a:pPr>
            <a:r>
              <a:rPr kumimoji="1" lang="ja-JP" altLang="en-US" sz="3200" b="1" dirty="0"/>
              <a:t>盛り込むことを提案します。</a:t>
            </a:r>
          </a:p>
        </p:txBody>
      </p:sp>
    </p:spTree>
    <p:extLst>
      <p:ext uri="{BB962C8B-B14F-4D97-AF65-F5344CB8AC3E}">
        <p14:creationId xmlns:p14="http://schemas.microsoft.com/office/powerpoint/2010/main" val="256917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12</a:t>
            </a:fld>
            <a:endParaRPr lang="ja-JP" altLang="en-US" dirty="0"/>
          </a:p>
        </p:txBody>
      </p:sp>
      <p:sp>
        <p:nvSpPr>
          <p:cNvPr id="4" name="正方形/長方形 3"/>
          <p:cNvSpPr/>
          <p:nvPr/>
        </p:nvSpPr>
        <p:spPr bwMode="auto">
          <a:xfrm>
            <a:off x="0" y="-9260"/>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lang="ja-JP" altLang="en-US" sz="4000" b="1" dirty="0">
                <a:solidFill>
                  <a:schemeClr val="bg1">
                    <a:lumMod val="95000"/>
                  </a:schemeClr>
                </a:solidFill>
                <a:latin typeface="メイリオ" pitchFamily="50" charset="-128"/>
                <a:ea typeface="メイリオ" pitchFamily="50" charset="-128"/>
                <a:cs typeface="メイリオ" pitchFamily="50" charset="-128"/>
              </a:rPr>
              <a:t>　いまさら</a:t>
            </a:r>
            <a:r>
              <a:rPr lang="en-US" altLang="ja-JP" sz="4000" b="1" dirty="0">
                <a:solidFill>
                  <a:schemeClr val="bg1">
                    <a:lumMod val="95000"/>
                  </a:schemeClr>
                </a:solidFill>
                <a:latin typeface="メイリオ" pitchFamily="50" charset="-128"/>
                <a:ea typeface="メイリオ" pitchFamily="50" charset="-128"/>
                <a:cs typeface="メイリオ" pitchFamily="50" charset="-128"/>
              </a:rPr>
              <a:t>5W1H</a:t>
            </a:r>
            <a:r>
              <a:rPr lang="ja-JP" altLang="en-US" sz="4000" b="1" dirty="0">
                <a:solidFill>
                  <a:schemeClr val="bg1">
                    <a:lumMod val="95000"/>
                  </a:schemeClr>
                </a:solidFill>
                <a:latin typeface="メイリオ" pitchFamily="50" charset="-128"/>
                <a:ea typeface="メイリオ" pitchFamily="50" charset="-128"/>
                <a:cs typeface="メイリオ" pitchFamily="50" charset="-128"/>
              </a:rPr>
              <a:t>？</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48" y="3148873"/>
            <a:ext cx="2839721" cy="2839721"/>
          </a:xfrm>
          <a:prstGeom prst="rect">
            <a:avLst/>
          </a:prstGeom>
        </p:spPr>
      </p:pic>
      <p:sp>
        <p:nvSpPr>
          <p:cNvPr id="16" name="山形 15"/>
          <p:cNvSpPr/>
          <p:nvPr/>
        </p:nvSpPr>
        <p:spPr bwMode="auto">
          <a:xfrm rot="10800000">
            <a:off x="4201373" y="3867222"/>
            <a:ext cx="1152698" cy="1655029"/>
          </a:xfrm>
          <a:prstGeom prst="chevron">
            <a:avLst/>
          </a:prstGeom>
          <a:solidFill>
            <a:srgbClr val="00CC99"/>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pic>
        <p:nvPicPr>
          <p:cNvPr id="17" name="図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124" y="3436810"/>
            <a:ext cx="2700300" cy="2551784"/>
          </a:xfrm>
          <a:prstGeom prst="rect">
            <a:avLst/>
          </a:prstGeom>
        </p:spPr>
      </p:pic>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4530" y="2247712"/>
            <a:ext cx="3369488" cy="1482575"/>
          </a:xfrm>
          <a:prstGeom prst="rect">
            <a:avLst/>
          </a:prstGeom>
        </p:spPr>
      </p:pic>
      <p:sp>
        <p:nvSpPr>
          <p:cNvPr id="5" name="テキスト ボックス 4"/>
          <p:cNvSpPr txBox="1"/>
          <p:nvPr/>
        </p:nvSpPr>
        <p:spPr>
          <a:xfrm>
            <a:off x="1858494" y="1033560"/>
            <a:ext cx="6189012" cy="1077218"/>
          </a:xfrm>
          <a:prstGeom prst="rect">
            <a:avLst/>
          </a:prstGeom>
          <a:noFill/>
        </p:spPr>
        <p:txBody>
          <a:bodyPr wrap="square" rtlCol="0">
            <a:spAutoFit/>
          </a:bodyPr>
          <a:lstStyle/>
          <a:p>
            <a:pPr algn="ctr"/>
            <a:r>
              <a:rPr kumimoji="1" lang="ja-JP" altLang="en-US" sz="3200" b="1" dirty="0"/>
              <a:t>機能よりユーザの利用シーンに</a:t>
            </a:r>
            <a:endParaRPr kumimoji="1" lang="en-US" altLang="ja-JP" sz="3200" b="1" dirty="0"/>
          </a:p>
          <a:p>
            <a:pPr algn="ctr"/>
            <a:r>
              <a:rPr kumimoji="1" lang="ja-JP" altLang="en-US" sz="3200" b="1" dirty="0"/>
              <a:t>目を向けた実装を意識できる</a:t>
            </a:r>
          </a:p>
        </p:txBody>
      </p:sp>
    </p:spTree>
    <p:extLst>
      <p:ext uri="{BB962C8B-B14F-4D97-AF65-F5344CB8AC3E}">
        <p14:creationId xmlns:p14="http://schemas.microsoft.com/office/powerpoint/2010/main" val="820813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a:xfrm>
            <a:off x="7512912" y="6528932"/>
            <a:ext cx="2311400" cy="257113"/>
          </a:xfrm>
        </p:spPr>
        <p:txBody>
          <a:bodyPr/>
          <a:lstStyle/>
          <a:p>
            <a:fld id="{FB3508C7-2FE0-4945-9CBD-863E05F850D2}" type="slidenum">
              <a:rPr lang="ja-JP" altLang="en-US" smtClean="0"/>
              <a:pPr/>
              <a:t>13</a:t>
            </a:fld>
            <a:endParaRPr lang="ja-JP" altLang="en-US" dirty="0"/>
          </a:p>
        </p:txBody>
      </p:sp>
      <p:sp>
        <p:nvSpPr>
          <p:cNvPr id="4" name="正方形/長方形 3"/>
          <p:cNvSpPr/>
          <p:nvPr/>
        </p:nvSpPr>
        <p:spPr bwMode="auto">
          <a:xfrm>
            <a:off x="0" y="-9260"/>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lang="ja-JP" altLang="en-US" sz="4000" b="1" dirty="0">
                <a:solidFill>
                  <a:schemeClr val="bg1">
                    <a:lumMod val="95000"/>
                  </a:schemeClr>
                </a:solidFill>
                <a:latin typeface="メイリオ" pitchFamily="50" charset="-128"/>
                <a:ea typeface="メイリオ" pitchFamily="50" charset="-128"/>
                <a:cs typeface="メイリオ" pitchFamily="50" charset="-128"/>
              </a:rPr>
              <a:t>　なんで</a:t>
            </a:r>
            <a:r>
              <a:rPr lang="en-US" altLang="ja-JP" sz="4000" b="1" dirty="0">
                <a:solidFill>
                  <a:schemeClr val="bg1">
                    <a:lumMod val="95000"/>
                  </a:schemeClr>
                </a:solidFill>
                <a:latin typeface="メイリオ" pitchFamily="50" charset="-128"/>
                <a:ea typeface="メイリオ" pitchFamily="50" charset="-128"/>
                <a:cs typeface="メイリオ" pitchFamily="50" charset="-128"/>
              </a:rPr>
              <a:t>5W1H</a:t>
            </a:r>
            <a:r>
              <a:rPr lang="ja-JP" altLang="en-US" sz="4000" b="1" dirty="0">
                <a:solidFill>
                  <a:schemeClr val="bg1">
                    <a:lumMod val="95000"/>
                  </a:schemeClr>
                </a:solidFill>
                <a:latin typeface="メイリオ" pitchFamily="50" charset="-128"/>
                <a:ea typeface="メイリオ" pitchFamily="50" charset="-128"/>
                <a:cs typeface="メイリオ" pitchFamily="50" charset="-128"/>
              </a:rPr>
              <a:t>？</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grpSp>
        <p:nvGrpSpPr>
          <p:cNvPr id="19" name="グループ化 18"/>
          <p:cNvGrpSpPr/>
          <p:nvPr/>
        </p:nvGrpSpPr>
        <p:grpSpPr>
          <a:xfrm>
            <a:off x="766555" y="2168860"/>
            <a:ext cx="4098312" cy="4167545"/>
            <a:chOff x="261249" y="2955240"/>
            <a:chExt cx="4098312" cy="4167545"/>
          </a:xfrm>
        </p:grpSpPr>
        <p:sp>
          <p:nvSpPr>
            <p:cNvPr id="10" name="雲 9"/>
            <p:cNvSpPr/>
            <p:nvPr/>
          </p:nvSpPr>
          <p:spPr bwMode="auto">
            <a:xfrm>
              <a:off x="272480" y="3678287"/>
              <a:ext cx="3708412" cy="2016224"/>
            </a:xfrm>
            <a:prstGeom prst="cloud">
              <a:avLst/>
            </a:prstGeom>
            <a:solidFill>
              <a:schemeClr val="accent1">
                <a:lumMod val="50000"/>
              </a:schemeClr>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600" y="2955240"/>
              <a:ext cx="1714292" cy="3098118"/>
            </a:xfrm>
            <a:prstGeom prst="rect">
              <a:avLst/>
            </a:prstGeom>
          </p:spPr>
        </p:pic>
        <p:sp>
          <p:nvSpPr>
            <p:cNvPr id="8" name="テキスト ボックス 7"/>
            <p:cNvSpPr txBox="1"/>
            <p:nvPr/>
          </p:nvSpPr>
          <p:spPr>
            <a:xfrm>
              <a:off x="415246" y="6168678"/>
              <a:ext cx="3944315" cy="954107"/>
            </a:xfrm>
            <a:prstGeom prst="rect">
              <a:avLst/>
            </a:prstGeom>
            <a:noFill/>
          </p:spPr>
          <p:txBody>
            <a:bodyPr wrap="square" rtlCol="0">
              <a:spAutoFit/>
            </a:bodyPr>
            <a:lstStyle/>
            <a:p>
              <a:r>
                <a:rPr kumimoji="1" lang="ja-JP" altLang="en-US" sz="2800" b="1" dirty="0"/>
                <a:t>プロジェクトを成功に導く達人エンジニア</a:t>
              </a:r>
            </a:p>
          </p:txBody>
        </p:sp>
        <p:sp>
          <p:nvSpPr>
            <p:cNvPr id="11" name="テキスト ボックス 10"/>
            <p:cNvSpPr txBox="1"/>
            <p:nvPr/>
          </p:nvSpPr>
          <p:spPr>
            <a:xfrm>
              <a:off x="2706783" y="4006901"/>
              <a:ext cx="1452879" cy="707886"/>
            </a:xfrm>
            <a:prstGeom prst="rect">
              <a:avLst/>
            </a:prstGeom>
            <a:noFill/>
          </p:spPr>
          <p:txBody>
            <a:bodyPr wrap="square" rtlCol="0">
              <a:spAutoFit/>
            </a:bodyPr>
            <a:lstStyle/>
            <a:p>
              <a:r>
                <a:rPr kumimoji="1" lang="ja-JP" altLang="en-US" sz="4000" b="1" dirty="0">
                  <a:solidFill>
                    <a:schemeClr val="bg1"/>
                  </a:solidFill>
                </a:rPr>
                <a:t>経験</a:t>
              </a:r>
            </a:p>
          </p:txBody>
        </p:sp>
        <p:sp>
          <p:nvSpPr>
            <p:cNvPr id="13" name="テキスト ボックス 12"/>
            <p:cNvSpPr txBox="1"/>
            <p:nvPr/>
          </p:nvSpPr>
          <p:spPr>
            <a:xfrm>
              <a:off x="2713001" y="4714787"/>
              <a:ext cx="1214512" cy="369332"/>
            </a:xfrm>
            <a:prstGeom prst="rect">
              <a:avLst/>
            </a:prstGeom>
            <a:noFill/>
          </p:spPr>
          <p:txBody>
            <a:bodyPr wrap="square" rtlCol="0">
              <a:spAutoFit/>
            </a:bodyPr>
            <a:lstStyle/>
            <a:p>
              <a:r>
                <a:rPr lang="ja-JP" altLang="en-US" b="1" dirty="0">
                  <a:solidFill>
                    <a:schemeClr val="bg1"/>
                  </a:solidFill>
                </a:rPr>
                <a:t>勘どころ</a:t>
              </a:r>
              <a:endParaRPr kumimoji="1" lang="ja-JP" altLang="en-US" b="1" dirty="0">
                <a:solidFill>
                  <a:schemeClr val="bg1"/>
                </a:solidFill>
              </a:endParaRPr>
            </a:p>
          </p:txBody>
        </p:sp>
        <p:sp>
          <p:nvSpPr>
            <p:cNvPr id="14" name="テキスト ボックス 13"/>
            <p:cNvSpPr txBox="1"/>
            <p:nvPr/>
          </p:nvSpPr>
          <p:spPr>
            <a:xfrm>
              <a:off x="592972" y="3991512"/>
              <a:ext cx="1253190" cy="369332"/>
            </a:xfrm>
            <a:prstGeom prst="rect">
              <a:avLst/>
            </a:prstGeom>
            <a:noFill/>
          </p:spPr>
          <p:txBody>
            <a:bodyPr wrap="square" rtlCol="0">
              <a:spAutoFit/>
            </a:bodyPr>
            <a:lstStyle/>
            <a:p>
              <a:r>
                <a:rPr lang="ja-JP" altLang="en-US" b="1" dirty="0">
                  <a:solidFill>
                    <a:schemeClr val="bg1"/>
                  </a:solidFill>
                </a:rPr>
                <a:t>駆け引き</a:t>
              </a:r>
              <a:endParaRPr kumimoji="1" lang="ja-JP" altLang="en-US" b="1" dirty="0">
                <a:solidFill>
                  <a:schemeClr val="bg1"/>
                </a:solidFill>
              </a:endParaRPr>
            </a:p>
          </p:txBody>
        </p:sp>
        <p:sp>
          <p:nvSpPr>
            <p:cNvPr id="16" name="テキスト ボックス 15"/>
            <p:cNvSpPr txBox="1"/>
            <p:nvPr/>
          </p:nvSpPr>
          <p:spPr>
            <a:xfrm>
              <a:off x="261249" y="4530121"/>
              <a:ext cx="1512168" cy="369332"/>
            </a:xfrm>
            <a:prstGeom prst="rect">
              <a:avLst/>
            </a:prstGeom>
            <a:noFill/>
          </p:spPr>
          <p:txBody>
            <a:bodyPr wrap="square" rtlCol="0">
              <a:spAutoFit/>
            </a:bodyPr>
            <a:lstStyle/>
            <a:p>
              <a:r>
                <a:rPr kumimoji="1" lang="ja-JP" altLang="en-US" b="1" dirty="0">
                  <a:solidFill>
                    <a:schemeClr val="bg1"/>
                  </a:solidFill>
                </a:rPr>
                <a:t>落とし所</a:t>
              </a:r>
            </a:p>
          </p:txBody>
        </p:sp>
        <p:sp>
          <p:nvSpPr>
            <p:cNvPr id="18" name="テキスト ボックス 17"/>
            <p:cNvSpPr txBox="1"/>
            <p:nvPr/>
          </p:nvSpPr>
          <p:spPr>
            <a:xfrm>
              <a:off x="621612" y="5037743"/>
              <a:ext cx="1433589" cy="523220"/>
            </a:xfrm>
            <a:prstGeom prst="rect">
              <a:avLst/>
            </a:prstGeom>
            <a:noFill/>
          </p:spPr>
          <p:txBody>
            <a:bodyPr wrap="square" rtlCol="0">
              <a:spAutoFit/>
            </a:bodyPr>
            <a:lstStyle/>
            <a:p>
              <a:r>
                <a:rPr kumimoji="1" lang="ja-JP" altLang="en-US" sz="1400" b="1" dirty="0">
                  <a:solidFill>
                    <a:schemeClr val="bg1"/>
                  </a:solidFill>
                </a:rPr>
                <a:t>基本的な</a:t>
              </a:r>
              <a:endParaRPr kumimoji="1" lang="en-US" altLang="ja-JP" sz="1400" b="1" dirty="0">
                <a:solidFill>
                  <a:schemeClr val="bg1"/>
                </a:solidFill>
              </a:endParaRPr>
            </a:p>
            <a:p>
              <a:r>
                <a:rPr kumimoji="1" lang="ja-JP" altLang="en-US" sz="1400" b="1" dirty="0">
                  <a:solidFill>
                    <a:schemeClr val="bg1"/>
                  </a:solidFill>
                </a:rPr>
                <a:t>技術スキル</a:t>
              </a:r>
            </a:p>
          </p:txBody>
        </p:sp>
      </p:grpSp>
      <p:grpSp>
        <p:nvGrpSpPr>
          <p:cNvPr id="15" name="グループ化 14"/>
          <p:cNvGrpSpPr/>
          <p:nvPr/>
        </p:nvGrpSpPr>
        <p:grpSpPr>
          <a:xfrm>
            <a:off x="5601072" y="2265334"/>
            <a:ext cx="3581761" cy="4056553"/>
            <a:chOff x="5525589" y="3215277"/>
            <a:chExt cx="3581761" cy="4056553"/>
          </a:xfrm>
        </p:grpSpPr>
        <p:sp>
          <p:nvSpPr>
            <p:cNvPr id="12" name="雲 11"/>
            <p:cNvSpPr/>
            <p:nvPr/>
          </p:nvSpPr>
          <p:spPr bwMode="auto">
            <a:xfrm>
              <a:off x="5525589" y="3745061"/>
              <a:ext cx="3384376" cy="1882676"/>
            </a:xfrm>
            <a:prstGeom prst="cloud">
              <a:avLst/>
            </a:prstGeom>
            <a:solidFill>
              <a:schemeClr val="tx2"/>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2275" y="3215277"/>
              <a:ext cx="1831003" cy="3001644"/>
            </a:xfrm>
            <a:prstGeom prst="rect">
              <a:avLst/>
            </a:prstGeom>
          </p:spPr>
        </p:pic>
        <p:sp>
          <p:nvSpPr>
            <p:cNvPr id="9" name="テキスト ボックス 8"/>
            <p:cNvSpPr txBox="1"/>
            <p:nvPr/>
          </p:nvSpPr>
          <p:spPr>
            <a:xfrm>
              <a:off x="5767507" y="6317723"/>
              <a:ext cx="3339843" cy="954107"/>
            </a:xfrm>
            <a:prstGeom prst="rect">
              <a:avLst/>
            </a:prstGeom>
            <a:noFill/>
          </p:spPr>
          <p:txBody>
            <a:bodyPr wrap="square" rtlCol="0">
              <a:spAutoFit/>
            </a:bodyPr>
            <a:lstStyle/>
            <a:p>
              <a:r>
                <a:rPr kumimoji="1" lang="ja-JP" altLang="en-US" sz="2800" b="1" dirty="0"/>
                <a:t>要件定義は未経験のエンジニア</a:t>
              </a:r>
            </a:p>
          </p:txBody>
        </p:sp>
        <p:sp>
          <p:nvSpPr>
            <p:cNvPr id="20" name="テキスト ボックス 19"/>
            <p:cNvSpPr txBox="1"/>
            <p:nvPr/>
          </p:nvSpPr>
          <p:spPr>
            <a:xfrm>
              <a:off x="7730901" y="4095313"/>
              <a:ext cx="1253190" cy="1200329"/>
            </a:xfrm>
            <a:prstGeom prst="rect">
              <a:avLst/>
            </a:prstGeom>
            <a:noFill/>
          </p:spPr>
          <p:txBody>
            <a:bodyPr wrap="square" rtlCol="0">
              <a:spAutoFit/>
            </a:bodyPr>
            <a:lstStyle/>
            <a:p>
              <a:r>
                <a:rPr kumimoji="1" lang="ja-JP" altLang="en-US" b="1" dirty="0">
                  <a:solidFill>
                    <a:schemeClr val="bg1"/>
                  </a:solidFill>
                </a:rPr>
                <a:t>どうやって要件定義しよう？</a:t>
              </a:r>
            </a:p>
          </p:txBody>
        </p:sp>
        <p:sp>
          <p:nvSpPr>
            <p:cNvPr id="21" name="テキスト ボックス 20"/>
            <p:cNvSpPr txBox="1"/>
            <p:nvPr/>
          </p:nvSpPr>
          <p:spPr>
            <a:xfrm>
              <a:off x="5750141" y="4312964"/>
              <a:ext cx="1373337" cy="646331"/>
            </a:xfrm>
            <a:prstGeom prst="rect">
              <a:avLst/>
            </a:prstGeom>
            <a:noFill/>
          </p:spPr>
          <p:txBody>
            <a:bodyPr wrap="square" rtlCol="0">
              <a:spAutoFit/>
            </a:bodyPr>
            <a:lstStyle/>
            <a:p>
              <a:r>
                <a:rPr kumimoji="1" lang="ja-JP" altLang="en-US" b="1" dirty="0">
                  <a:solidFill>
                    <a:schemeClr val="bg1"/>
                  </a:solidFill>
                </a:rPr>
                <a:t>何から</a:t>
              </a:r>
              <a:endParaRPr kumimoji="1" lang="en-US" altLang="ja-JP" b="1" dirty="0">
                <a:solidFill>
                  <a:schemeClr val="bg1"/>
                </a:solidFill>
              </a:endParaRPr>
            </a:p>
            <a:p>
              <a:r>
                <a:rPr kumimoji="1" lang="ja-JP" altLang="en-US" b="1" dirty="0">
                  <a:solidFill>
                    <a:schemeClr val="bg1"/>
                  </a:solidFill>
                </a:rPr>
                <a:t>始める？</a:t>
              </a:r>
            </a:p>
          </p:txBody>
        </p:sp>
      </p:grpSp>
      <p:sp>
        <p:nvSpPr>
          <p:cNvPr id="22" name="テキスト ボックス 21"/>
          <p:cNvSpPr txBox="1"/>
          <p:nvPr/>
        </p:nvSpPr>
        <p:spPr>
          <a:xfrm>
            <a:off x="632142" y="909149"/>
            <a:ext cx="8641717" cy="1077218"/>
          </a:xfrm>
          <a:prstGeom prst="rect">
            <a:avLst/>
          </a:prstGeom>
          <a:noFill/>
        </p:spPr>
        <p:txBody>
          <a:bodyPr wrap="square" rtlCol="0">
            <a:spAutoFit/>
          </a:bodyPr>
          <a:lstStyle/>
          <a:p>
            <a:pPr algn="ctr"/>
            <a:r>
              <a:rPr lang="en-US" altLang="ja-JP" sz="3200" b="1" dirty="0"/>
              <a:t>5W1H</a:t>
            </a:r>
            <a:r>
              <a:rPr lang="ja-JP" altLang="en-US" sz="3200" b="1" dirty="0"/>
              <a:t>のストーリーにそってユーザに</a:t>
            </a:r>
            <a:endParaRPr lang="en-US" altLang="ja-JP" sz="3200" b="1" dirty="0"/>
          </a:p>
          <a:p>
            <a:pPr algn="ctr"/>
            <a:r>
              <a:rPr lang="ja-JP" altLang="en-US" sz="3200" b="1" dirty="0"/>
              <a:t>利用シーンを聞き出せる</a:t>
            </a:r>
            <a:endParaRPr kumimoji="1" lang="ja-JP" altLang="en-US" sz="3200" b="1" dirty="0"/>
          </a:p>
        </p:txBody>
      </p:sp>
    </p:spTree>
    <p:extLst>
      <p:ext uri="{BB962C8B-B14F-4D97-AF65-F5344CB8AC3E}">
        <p14:creationId xmlns:p14="http://schemas.microsoft.com/office/powerpoint/2010/main" val="2989897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14</a:t>
            </a:fld>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bwMode="auto">
          <a:xfrm>
            <a:off x="-87560" y="-207404"/>
            <a:ext cx="10081120" cy="7065404"/>
          </a:xfrm>
          <a:prstGeom prst="rect">
            <a:avLst/>
          </a:prstGeom>
          <a:solidFill>
            <a:srgbClr val="3A9689"/>
          </a:solidFill>
          <a:ln w="6350">
            <a:noFill/>
          </a:ln>
          <a:effectLst/>
          <a:extLst/>
        </p:spPr>
        <p:txBody>
          <a:bodyPr lIns="0" tIns="0" rIns="0" bIns="0" rtlCol="0" anchor="ctr">
            <a:noAutofit/>
          </a:bodyPr>
          <a:lstStyle/>
          <a:p>
            <a:pPr algn="ctr">
              <a:spcBef>
                <a:spcPct val="0"/>
              </a:spcBef>
              <a:spcAft>
                <a:spcPts val="600"/>
              </a:spcAft>
            </a:pPr>
            <a:r>
              <a:rPr lang="ja-JP" altLang="en-US" sz="4400" b="1" dirty="0">
                <a:solidFill>
                  <a:schemeClr val="bg1"/>
                </a:solidFill>
                <a:latin typeface="メイリオ" pitchFamily="50" charset="-128"/>
                <a:ea typeface="メイリオ" pitchFamily="50" charset="-128"/>
                <a:cs typeface="メイリオ" pitchFamily="50" charset="-128"/>
              </a:rPr>
              <a:t>ユーザの想定している</a:t>
            </a:r>
            <a:endParaRPr lang="en-US" altLang="ja-JP" sz="4400" b="1" dirty="0">
              <a:solidFill>
                <a:schemeClr val="bg1"/>
              </a:solidFill>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4400" b="1" dirty="0">
                <a:solidFill>
                  <a:schemeClr val="bg1"/>
                </a:solidFill>
                <a:latin typeface="メイリオ" pitchFamily="50" charset="-128"/>
                <a:ea typeface="メイリオ" pitchFamily="50" charset="-128"/>
                <a:cs typeface="メイリオ" pitchFamily="50" charset="-128"/>
              </a:rPr>
              <a:t>利用シーンを</a:t>
            </a:r>
            <a:r>
              <a:rPr lang="en-US" altLang="ja-JP" sz="4400" b="1" dirty="0">
                <a:solidFill>
                  <a:schemeClr val="bg1"/>
                </a:solidFill>
                <a:latin typeface="メイリオ" pitchFamily="50" charset="-128"/>
                <a:ea typeface="メイリオ" pitchFamily="50" charset="-128"/>
                <a:cs typeface="メイリオ" pitchFamily="50" charset="-128"/>
              </a:rPr>
              <a:t>5W1H</a:t>
            </a:r>
            <a:r>
              <a:rPr lang="ja-JP" altLang="en-US" sz="4400" b="1" dirty="0">
                <a:solidFill>
                  <a:schemeClr val="bg1"/>
                </a:solidFill>
                <a:latin typeface="メイリオ" pitchFamily="50" charset="-128"/>
                <a:ea typeface="メイリオ" pitchFamily="50" charset="-128"/>
                <a:cs typeface="メイリオ" pitchFamily="50" charset="-128"/>
              </a:rPr>
              <a:t>で洗い出し</a:t>
            </a:r>
            <a:endParaRPr lang="en-US" altLang="ja-JP" sz="4400" b="1" dirty="0">
              <a:solidFill>
                <a:schemeClr val="bg1"/>
              </a:solidFill>
              <a:latin typeface="メイリオ" pitchFamily="50" charset="-128"/>
              <a:ea typeface="メイリオ" pitchFamily="50" charset="-128"/>
              <a:cs typeface="メイリオ" pitchFamily="50" charset="-128"/>
            </a:endParaRPr>
          </a:p>
          <a:p>
            <a:pPr algn="ctr">
              <a:spcBef>
                <a:spcPct val="0"/>
              </a:spcBef>
              <a:spcAft>
                <a:spcPts val="600"/>
              </a:spcAft>
            </a:pPr>
            <a:r>
              <a:rPr lang="en-US" altLang="ja-JP" sz="4400" b="1" dirty="0">
                <a:solidFill>
                  <a:schemeClr val="bg1"/>
                </a:solidFill>
                <a:latin typeface="メイリオ" pitchFamily="50" charset="-128"/>
                <a:ea typeface="メイリオ" pitchFamily="50" charset="-128"/>
                <a:cs typeface="メイリオ" pitchFamily="50" charset="-128"/>
              </a:rPr>
              <a:t>UX</a:t>
            </a:r>
            <a:r>
              <a:rPr lang="ja-JP" altLang="en-US" sz="4400" b="1" dirty="0">
                <a:solidFill>
                  <a:schemeClr val="bg1"/>
                </a:solidFill>
                <a:latin typeface="メイリオ" pitchFamily="50" charset="-128"/>
                <a:ea typeface="メイリオ" pitchFamily="50" charset="-128"/>
                <a:cs typeface="メイリオ" pitchFamily="50" charset="-128"/>
              </a:rPr>
              <a:t>風の要件定義をしてみよう</a:t>
            </a:r>
          </a:p>
        </p:txBody>
      </p:sp>
      <p:sp>
        <p:nvSpPr>
          <p:cNvPr id="4" name="テキスト ボックス 3"/>
          <p:cNvSpPr txBox="1"/>
          <p:nvPr/>
        </p:nvSpPr>
        <p:spPr>
          <a:xfrm>
            <a:off x="3926631" y="1448780"/>
            <a:ext cx="2052737" cy="646331"/>
          </a:xfrm>
          <a:prstGeom prst="rect">
            <a:avLst/>
          </a:prstGeom>
          <a:noFill/>
        </p:spPr>
        <p:txBody>
          <a:bodyPr wrap="square" rtlCol="0">
            <a:spAutoFit/>
          </a:bodyPr>
          <a:lstStyle/>
          <a:p>
            <a:r>
              <a:rPr kumimoji="1" lang="en-US" altLang="ja-JP" sz="3600" b="1" dirty="0">
                <a:solidFill>
                  <a:schemeClr val="bg1"/>
                </a:solidFill>
              </a:rPr>
              <a:t>【</a:t>
            </a:r>
            <a:r>
              <a:rPr kumimoji="1" lang="ja-JP" altLang="en-US" sz="3600" b="1" dirty="0">
                <a:solidFill>
                  <a:schemeClr val="bg1"/>
                </a:solidFill>
              </a:rPr>
              <a:t>検証</a:t>
            </a:r>
            <a:r>
              <a:rPr kumimoji="1" lang="en-US" altLang="ja-JP" sz="3600" b="1" dirty="0">
                <a:solidFill>
                  <a:schemeClr val="bg1"/>
                </a:solidFill>
              </a:rPr>
              <a:t>】</a:t>
            </a:r>
            <a:endParaRPr kumimoji="1" lang="ja-JP" altLang="en-US" sz="3600" b="1" dirty="0">
              <a:solidFill>
                <a:schemeClr val="bg1"/>
              </a:solidFill>
            </a:endParaRPr>
          </a:p>
        </p:txBody>
      </p:sp>
    </p:spTree>
    <p:extLst>
      <p:ext uri="{BB962C8B-B14F-4D97-AF65-F5344CB8AC3E}">
        <p14:creationId xmlns:p14="http://schemas.microsoft.com/office/powerpoint/2010/main" val="208737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15</a:t>
            </a:fld>
            <a:endParaRPr lang="ja-JP" altLang="en-US" dirty="0"/>
          </a:p>
        </p:txBody>
      </p:sp>
      <p:sp>
        <p:nvSpPr>
          <p:cNvPr id="3" name="タイトル 2"/>
          <p:cNvSpPr>
            <a:spLocks noGrp="1"/>
          </p:cNvSpPr>
          <p:nvPr>
            <p:ph type="title"/>
          </p:nvPr>
        </p:nvSpPr>
        <p:spPr/>
        <p:txBody>
          <a:bodyPr/>
          <a:lstStyle/>
          <a:p>
            <a:r>
              <a:rPr lang="ja-JP" altLang="en-US" dirty="0"/>
              <a:t>家事をシェアする</a:t>
            </a:r>
            <a:r>
              <a:rPr kumimoji="1" lang="ja-JP" altLang="en-US" dirty="0"/>
              <a:t>スマートスピーカー「スキップ」を実装しよう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72" y="2884265"/>
            <a:ext cx="3906367" cy="3715932"/>
          </a:xfrm>
          <a:prstGeom prst="rect">
            <a:avLst/>
          </a:prstGeom>
        </p:spPr>
      </p:pic>
      <p:grpSp>
        <p:nvGrpSpPr>
          <p:cNvPr id="17" name="グループ化 16"/>
          <p:cNvGrpSpPr/>
          <p:nvPr/>
        </p:nvGrpSpPr>
        <p:grpSpPr>
          <a:xfrm>
            <a:off x="5493060" y="2411306"/>
            <a:ext cx="4219612" cy="648072"/>
            <a:chOff x="5665936" y="1556792"/>
            <a:chExt cx="4219612" cy="648072"/>
          </a:xfrm>
        </p:grpSpPr>
        <p:sp>
          <p:nvSpPr>
            <p:cNvPr id="5" name="テキスト ボックス 4"/>
            <p:cNvSpPr txBox="1"/>
            <p:nvPr/>
          </p:nvSpPr>
          <p:spPr>
            <a:xfrm>
              <a:off x="5665936" y="1556792"/>
              <a:ext cx="2304256" cy="369332"/>
            </a:xfrm>
            <a:prstGeom prst="rect">
              <a:avLst/>
            </a:prstGeom>
            <a:noFill/>
          </p:spPr>
          <p:txBody>
            <a:bodyPr wrap="square" rtlCol="0">
              <a:spAutoFit/>
            </a:bodyPr>
            <a:lstStyle/>
            <a:p>
              <a:r>
                <a:rPr kumimoji="1" lang="ja-JP" altLang="en-US" b="1" dirty="0"/>
                <a:t>スキップ</a:t>
              </a:r>
            </a:p>
          </p:txBody>
        </p:sp>
        <p:sp>
          <p:nvSpPr>
            <p:cNvPr id="6" name="星 5 5"/>
            <p:cNvSpPr/>
            <p:nvPr/>
          </p:nvSpPr>
          <p:spPr bwMode="auto">
            <a:xfrm>
              <a:off x="5773948" y="1935833"/>
              <a:ext cx="252028" cy="252028"/>
            </a:xfrm>
            <a:prstGeom prst="star5">
              <a:avLst/>
            </a:prstGeom>
            <a:solidFill>
              <a:srgbClr val="FFC000"/>
            </a:solidFill>
            <a:ln w="6350">
              <a:solidFill>
                <a:srgbClr val="FF9933"/>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星 5 7"/>
            <p:cNvSpPr/>
            <p:nvPr/>
          </p:nvSpPr>
          <p:spPr bwMode="auto">
            <a:xfrm>
              <a:off x="6106677" y="1926124"/>
              <a:ext cx="252028" cy="252028"/>
            </a:xfrm>
            <a:prstGeom prst="star5">
              <a:avLst/>
            </a:prstGeom>
            <a:solidFill>
              <a:srgbClr val="FFC000"/>
            </a:solidFill>
            <a:ln w="6350">
              <a:solidFill>
                <a:srgbClr val="FF9933"/>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9" name="星 5 8"/>
            <p:cNvSpPr/>
            <p:nvPr/>
          </p:nvSpPr>
          <p:spPr bwMode="auto">
            <a:xfrm>
              <a:off x="6453677" y="1926124"/>
              <a:ext cx="252028" cy="252028"/>
            </a:xfrm>
            <a:prstGeom prst="star5">
              <a:avLst/>
            </a:prstGeom>
            <a:solidFill>
              <a:srgbClr val="FFC000"/>
            </a:solidFill>
            <a:ln w="6350">
              <a:solidFill>
                <a:srgbClr val="FF9933"/>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0" name="星 5 9"/>
            <p:cNvSpPr/>
            <p:nvPr/>
          </p:nvSpPr>
          <p:spPr bwMode="auto">
            <a:xfrm>
              <a:off x="6800833" y="1926124"/>
              <a:ext cx="252028" cy="252028"/>
            </a:xfrm>
            <a:prstGeom prst="star5">
              <a:avLst/>
            </a:prstGeom>
            <a:solidFill>
              <a:srgbClr val="FFC000"/>
            </a:solidFill>
            <a:ln w="6350">
              <a:solidFill>
                <a:srgbClr val="FF9933"/>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1" name="星 5 10"/>
            <p:cNvSpPr/>
            <p:nvPr/>
          </p:nvSpPr>
          <p:spPr bwMode="auto">
            <a:xfrm>
              <a:off x="7129104" y="1926124"/>
              <a:ext cx="252028" cy="252028"/>
            </a:xfrm>
            <a:prstGeom prst="star5">
              <a:avLst/>
            </a:prstGeom>
            <a:solidFill>
              <a:schemeClr val="bg1"/>
            </a:solidFill>
            <a:ln w="6350">
              <a:solidFill>
                <a:srgbClr val="FF9933"/>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7466136" y="1943254"/>
              <a:ext cx="2419412" cy="261610"/>
            </a:xfrm>
            <a:prstGeom prst="rect">
              <a:avLst/>
            </a:prstGeom>
            <a:noFill/>
          </p:spPr>
          <p:txBody>
            <a:bodyPr wrap="square" rtlCol="0">
              <a:spAutoFit/>
            </a:bodyPr>
            <a:lstStyle/>
            <a:p>
              <a:r>
                <a:rPr lang="en-US" altLang="ja-JP" sz="1100" dirty="0"/>
                <a:t>▼ </a:t>
              </a:r>
              <a:r>
                <a:rPr lang="en-US" altLang="ja-JP" sz="1100" u="sng" dirty="0"/>
                <a:t>10</a:t>
              </a:r>
              <a:r>
                <a:rPr kumimoji="1" lang="ja-JP" altLang="en-US" sz="1100" u="sng" dirty="0"/>
                <a:t>件のカスタマーレビュー</a:t>
              </a:r>
            </a:p>
          </p:txBody>
        </p:sp>
      </p:grpSp>
      <p:sp>
        <p:nvSpPr>
          <p:cNvPr id="13" name="テキスト ボックス 12"/>
          <p:cNvSpPr txBox="1"/>
          <p:nvPr/>
        </p:nvSpPr>
        <p:spPr>
          <a:xfrm>
            <a:off x="1881026" y="6330657"/>
            <a:ext cx="2952328" cy="261610"/>
          </a:xfrm>
          <a:prstGeom prst="rect">
            <a:avLst/>
          </a:prstGeom>
          <a:noFill/>
        </p:spPr>
        <p:txBody>
          <a:bodyPr wrap="square" rtlCol="0">
            <a:spAutoFit/>
          </a:bodyPr>
          <a:lstStyle/>
          <a:p>
            <a:r>
              <a:rPr kumimoji="1" lang="ja-JP" altLang="en-US" sz="1100" dirty="0"/>
              <a:t>画像にマウス合わせると拡大します</a:t>
            </a:r>
          </a:p>
        </p:txBody>
      </p:sp>
      <p:sp>
        <p:nvSpPr>
          <p:cNvPr id="14" name="テキスト ボックス 13"/>
          <p:cNvSpPr txBox="1"/>
          <p:nvPr/>
        </p:nvSpPr>
        <p:spPr>
          <a:xfrm>
            <a:off x="272480" y="2032102"/>
            <a:ext cx="4860539" cy="415498"/>
          </a:xfrm>
          <a:prstGeom prst="rect">
            <a:avLst/>
          </a:prstGeom>
          <a:noFill/>
        </p:spPr>
        <p:txBody>
          <a:bodyPr wrap="square" rtlCol="0">
            <a:spAutoFit/>
          </a:bodyPr>
          <a:lstStyle/>
          <a:p>
            <a:r>
              <a:rPr lang="ja-JP" altLang="en-US" sz="1050" dirty="0"/>
              <a:t>家電＆カメラ </a:t>
            </a:r>
            <a:r>
              <a:rPr lang="en-US" altLang="ja-JP" sz="1050" dirty="0"/>
              <a:t>› </a:t>
            </a:r>
            <a:r>
              <a:rPr lang="ja-JP" altLang="en-US" sz="1050" dirty="0"/>
              <a:t>ポータブルオーディオ </a:t>
            </a:r>
            <a:r>
              <a:rPr lang="en-US" altLang="ja-JP" sz="1050" dirty="0"/>
              <a:t>› </a:t>
            </a:r>
            <a:r>
              <a:rPr lang="ja-JP" altLang="en-US" sz="1050" dirty="0"/>
              <a:t>デジタルオーディオ用スピーカー</a:t>
            </a:r>
          </a:p>
          <a:p>
            <a:endParaRPr kumimoji="1" lang="ja-JP" altLang="en-US" sz="1050" dirty="0"/>
          </a:p>
        </p:txBody>
      </p:sp>
      <p:cxnSp>
        <p:nvCxnSpPr>
          <p:cNvPr id="16" name="直線コネクタ 15"/>
          <p:cNvCxnSpPr/>
          <p:nvPr/>
        </p:nvCxnSpPr>
        <p:spPr>
          <a:xfrm>
            <a:off x="5522025" y="3203394"/>
            <a:ext cx="3974728"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640647" y="3495346"/>
            <a:ext cx="640153" cy="261610"/>
          </a:xfrm>
          <a:prstGeom prst="rect">
            <a:avLst/>
          </a:prstGeom>
          <a:noFill/>
        </p:spPr>
        <p:txBody>
          <a:bodyPr wrap="square" rtlCol="0">
            <a:spAutoFit/>
          </a:bodyPr>
          <a:lstStyle/>
          <a:p>
            <a:r>
              <a:rPr kumimoji="1" lang="ja-JP" altLang="en-US" sz="1100" dirty="0"/>
              <a:t>価格：</a:t>
            </a:r>
          </a:p>
        </p:txBody>
      </p:sp>
      <p:sp>
        <p:nvSpPr>
          <p:cNvPr id="19" name="テキスト ボックス 18"/>
          <p:cNvSpPr txBox="1"/>
          <p:nvPr/>
        </p:nvSpPr>
        <p:spPr>
          <a:xfrm>
            <a:off x="6106119" y="3441485"/>
            <a:ext cx="1825967" cy="369332"/>
          </a:xfrm>
          <a:prstGeom prst="rect">
            <a:avLst/>
          </a:prstGeom>
          <a:noFill/>
        </p:spPr>
        <p:txBody>
          <a:bodyPr wrap="square" rtlCol="0">
            <a:spAutoFit/>
          </a:bodyPr>
          <a:lstStyle/>
          <a:p>
            <a:r>
              <a:rPr kumimoji="1" lang="ja-JP" altLang="en-US" dirty="0">
                <a:solidFill>
                  <a:schemeClr val="accent2">
                    <a:lumMod val="50000"/>
                  </a:schemeClr>
                </a:solidFill>
              </a:rPr>
              <a:t>￥</a:t>
            </a:r>
            <a:r>
              <a:rPr kumimoji="1" lang="en-US" altLang="ja-JP" dirty="0">
                <a:solidFill>
                  <a:schemeClr val="accent2">
                    <a:lumMod val="50000"/>
                  </a:schemeClr>
                </a:solidFill>
              </a:rPr>
              <a:t>15,000</a:t>
            </a:r>
            <a:endParaRPr kumimoji="1" lang="ja-JP" altLang="en-US" dirty="0">
              <a:solidFill>
                <a:schemeClr val="accent2">
                  <a:lumMod val="50000"/>
                </a:schemeClr>
              </a:solidFill>
            </a:endParaRPr>
          </a:p>
        </p:txBody>
      </p:sp>
      <p:sp>
        <p:nvSpPr>
          <p:cNvPr id="20" name="テキスト ボックス 19"/>
          <p:cNvSpPr txBox="1"/>
          <p:nvPr/>
        </p:nvSpPr>
        <p:spPr>
          <a:xfrm>
            <a:off x="5611309" y="4058198"/>
            <a:ext cx="3266127" cy="369332"/>
          </a:xfrm>
          <a:prstGeom prst="rect">
            <a:avLst/>
          </a:prstGeom>
          <a:noFill/>
        </p:spPr>
        <p:txBody>
          <a:bodyPr wrap="square" rtlCol="0">
            <a:spAutoFit/>
          </a:bodyPr>
          <a:lstStyle/>
          <a:p>
            <a:r>
              <a:rPr lang="ja-JP" altLang="en-US" dirty="0">
                <a:solidFill>
                  <a:schemeClr val="accent2">
                    <a:lumMod val="50000"/>
                  </a:schemeClr>
                </a:solidFill>
              </a:rPr>
              <a:t>通常</a:t>
            </a:r>
            <a:r>
              <a:rPr lang="en-US" altLang="ja-JP" dirty="0">
                <a:solidFill>
                  <a:schemeClr val="accent2">
                    <a:lumMod val="50000"/>
                  </a:schemeClr>
                </a:solidFill>
              </a:rPr>
              <a:t>2</a:t>
            </a:r>
            <a:r>
              <a:rPr lang="ja-JP" altLang="en-US" dirty="0">
                <a:solidFill>
                  <a:schemeClr val="accent2">
                    <a:lumMod val="50000"/>
                  </a:schemeClr>
                </a:solidFill>
              </a:rPr>
              <a:t>～</a:t>
            </a:r>
            <a:r>
              <a:rPr lang="en-US" altLang="ja-JP" dirty="0">
                <a:solidFill>
                  <a:schemeClr val="accent2">
                    <a:lumMod val="50000"/>
                  </a:schemeClr>
                </a:solidFill>
              </a:rPr>
              <a:t>3</a:t>
            </a:r>
            <a:r>
              <a:rPr lang="ja-JP" altLang="en-US" dirty="0">
                <a:solidFill>
                  <a:schemeClr val="accent2">
                    <a:lumMod val="50000"/>
                  </a:schemeClr>
                </a:solidFill>
              </a:rPr>
              <a:t>日以内に発送します。</a:t>
            </a:r>
            <a:endParaRPr kumimoji="1" lang="ja-JP" altLang="en-US" dirty="0">
              <a:solidFill>
                <a:schemeClr val="accent2">
                  <a:lumMod val="50000"/>
                </a:schemeClr>
              </a:solidFill>
            </a:endParaRPr>
          </a:p>
        </p:txBody>
      </p:sp>
      <p:sp>
        <p:nvSpPr>
          <p:cNvPr id="21" name="正方形/長方形 20"/>
          <p:cNvSpPr/>
          <p:nvPr/>
        </p:nvSpPr>
        <p:spPr bwMode="auto">
          <a:xfrm>
            <a:off x="0" y="764704"/>
            <a:ext cx="9906000" cy="792088"/>
          </a:xfrm>
          <a:prstGeom prst="rect">
            <a:avLst/>
          </a:prstGeom>
          <a:solidFill>
            <a:schemeClr val="accent1">
              <a:lumMod val="10000"/>
            </a:schemeClr>
          </a:solidFill>
          <a:ln w="6350">
            <a:solidFill>
              <a:schemeClr val="tx1"/>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3" name="角丸四角形 22"/>
          <p:cNvSpPr/>
          <p:nvPr/>
        </p:nvSpPr>
        <p:spPr bwMode="auto">
          <a:xfrm>
            <a:off x="1532619" y="904009"/>
            <a:ext cx="1296144" cy="377762"/>
          </a:xfrm>
          <a:prstGeom prst="roundRect">
            <a:avLst/>
          </a:prstGeom>
          <a:solidFill>
            <a:schemeClr val="bg1">
              <a:lumMod val="95000"/>
            </a:schemeClr>
          </a:solidFill>
          <a:ln w="6350">
            <a:solidFill>
              <a:schemeClr val="tx1"/>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4" name="角丸四角形 23"/>
          <p:cNvSpPr/>
          <p:nvPr/>
        </p:nvSpPr>
        <p:spPr bwMode="auto">
          <a:xfrm>
            <a:off x="4628964" y="904009"/>
            <a:ext cx="792088" cy="377762"/>
          </a:xfrm>
          <a:prstGeom prst="roundRect">
            <a:avLst/>
          </a:prstGeom>
          <a:solidFill>
            <a:srgbClr val="FFC000"/>
          </a:solidFill>
          <a:ln w="6350">
            <a:solidFill>
              <a:schemeClr val="tx1"/>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5" name="正方形/長方形 24"/>
          <p:cNvSpPr/>
          <p:nvPr/>
        </p:nvSpPr>
        <p:spPr bwMode="auto">
          <a:xfrm>
            <a:off x="2720749" y="912246"/>
            <a:ext cx="2124237" cy="373644"/>
          </a:xfrm>
          <a:prstGeom prst="rect">
            <a:avLst/>
          </a:prstGeom>
          <a:solidFill>
            <a:schemeClr val="bg1"/>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6" name="テキスト ボックス 25"/>
          <p:cNvSpPr txBox="1"/>
          <p:nvPr/>
        </p:nvSpPr>
        <p:spPr>
          <a:xfrm>
            <a:off x="1533577" y="980728"/>
            <a:ext cx="1187173" cy="222012"/>
          </a:xfrm>
          <a:prstGeom prst="rect">
            <a:avLst/>
          </a:prstGeom>
          <a:noFill/>
        </p:spPr>
        <p:txBody>
          <a:bodyPr wrap="square" rtlCol="0">
            <a:spAutoFit/>
          </a:bodyPr>
          <a:lstStyle/>
          <a:p>
            <a:r>
              <a:rPr kumimoji="1" lang="ja-JP" altLang="en-US" sz="1050" dirty="0"/>
              <a:t>家電</a:t>
            </a:r>
            <a:r>
              <a:rPr lang="ja-JP" altLang="en-US" sz="1050" dirty="0"/>
              <a:t>＆カメラ ▼ </a:t>
            </a:r>
            <a:endParaRPr kumimoji="1" lang="ja-JP" altLang="en-US" sz="1050" dirty="0"/>
          </a:p>
        </p:txBody>
      </p:sp>
      <p:sp>
        <p:nvSpPr>
          <p:cNvPr id="27" name="テキスト ボックス 26"/>
          <p:cNvSpPr txBox="1"/>
          <p:nvPr/>
        </p:nvSpPr>
        <p:spPr>
          <a:xfrm>
            <a:off x="144016" y="978113"/>
            <a:ext cx="1363403" cy="307777"/>
          </a:xfrm>
          <a:prstGeom prst="rect">
            <a:avLst/>
          </a:prstGeom>
          <a:noFill/>
        </p:spPr>
        <p:txBody>
          <a:bodyPr wrap="square" rtlCol="0">
            <a:spAutoFit/>
          </a:bodyPr>
          <a:lstStyle/>
          <a:p>
            <a:r>
              <a:rPr kumimoji="1" lang="en-US" altLang="ja-JP" sz="1400" b="1" dirty="0" err="1">
                <a:solidFill>
                  <a:schemeClr val="bg1"/>
                </a:solidFill>
              </a:rPr>
              <a:t>Nyamazon</a:t>
            </a:r>
            <a:endParaRPr kumimoji="1" lang="ja-JP" altLang="en-US" sz="1400" b="1" dirty="0">
              <a:solidFill>
                <a:schemeClr val="bg1"/>
              </a:solidFill>
            </a:endParaRPr>
          </a:p>
        </p:txBody>
      </p:sp>
      <p:sp>
        <p:nvSpPr>
          <p:cNvPr id="29" name="正方形/長方形 28"/>
          <p:cNvSpPr/>
          <p:nvPr/>
        </p:nvSpPr>
        <p:spPr bwMode="auto">
          <a:xfrm>
            <a:off x="0" y="1484784"/>
            <a:ext cx="9906000" cy="324036"/>
          </a:xfrm>
          <a:prstGeom prst="rect">
            <a:avLst/>
          </a:prstGeom>
          <a:solidFill>
            <a:schemeClr val="bg1">
              <a:lumMod val="95000"/>
            </a:schemeClr>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0" name="正方形/長方形 29"/>
          <p:cNvSpPr/>
          <p:nvPr/>
        </p:nvSpPr>
        <p:spPr bwMode="auto">
          <a:xfrm>
            <a:off x="148739" y="2595972"/>
            <a:ext cx="553237" cy="463406"/>
          </a:xfrm>
          <a:prstGeom prst="rect">
            <a:avLst/>
          </a:prstGeom>
          <a:solidFill>
            <a:schemeClr val="bg1"/>
          </a:solidFill>
          <a:ln w="6350">
            <a:solidFill>
              <a:schemeClr val="tx1"/>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1" name="正方形/長方形 30"/>
          <p:cNvSpPr/>
          <p:nvPr/>
        </p:nvSpPr>
        <p:spPr bwMode="auto">
          <a:xfrm>
            <a:off x="148739" y="3269592"/>
            <a:ext cx="553237" cy="463406"/>
          </a:xfrm>
          <a:prstGeom prst="rect">
            <a:avLst/>
          </a:prstGeom>
          <a:solidFill>
            <a:schemeClr val="bg1"/>
          </a:solidFill>
          <a:ln w="6350">
            <a:solidFill>
              <a:schemeClr val="tx1"/>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2" name="テキスト ボックス 31"/>
          <p:cNvSpPr txBox="1"/>
          <p:nvPr/>
        </p:nvSpPr>
        <p:spPr>
          <a:xfrm>
            <a:off x="5626930" y="4406619"/>
            <a:ext cx="1575577" cy="261610"/>
          </a:xfrm>
          <a:prstGeom prst="rect">
            <a:avLst/>
          </a:prstGeom>
          <a:noFill/>
        </p:spPr>
        <p:txBody>
          <a:bodyPr wrap="square" rtlCol="0">
            <a:spAutoFit/>
          </a:bodyPr>
          <a:lstStyle/>
          <a:p>
            <a:r>
              <a:rPr kumimoji="1" lang="ja-JP" altLang="en-US" sz="1100" dirty="0">
                <a:solidFill>
                  <a:schemeClr val="tx2"/>
                </a:solidFill>
              </a:rPr>
              <a:t>在庫状況について</a:t>
            </a:r>
          </a:p>
        </p:txBody>
      </p:sp>
      <p:sp>
        <p:nvSpPr>
          <p:cNvPr id="33" name="テキスト ボックス 32"/>
          <p:cNvSpPr txBox="1"/>
          <p:nvPr/>
        </p:nvSpPr>
        <p:spPr>
          <a:xfrm>
            <a:off x="5646531" y="4812973"/>
            <a:ext cx="3986989" cy="938719"/>
          </a:xfrm>
          <a:prstGeom prst="rect">
            <a:avLst/>
          </a:prstGeom>
          <a:noFill/>
        </p:spPr>
        <p:txBody>
          <a:bodyPr wrap="none" rtlCol="0">
            <a:spAutoFit/>
          </a:bodyPr>
          <a:lstStyle/>
          <a:p>
            <a:r>
              <a:rPr lang="ja-JP" altLang="en-US" sz="1100" b="1" dirty="0"/>
              <a:t>通常配送</a:t>
            </a:r>
            <a:r>
              <a:rPr lang="ja-JP" altLang="en-US" sz="1100" dirty="0"/>
              <a:t>を利用した場合、最短で</a:t>
            </a:r>
            <a:r>
              <a:rPr lang="en-US" altLang="ja-JP" sz="1100" b="1" dirty="0"/>
              <a:t>2/23</a:t>
            </a:r>
            <a:r>
              <a:rPr lang="ja-JP" altLang="en-US" sz="1100" dirty="0"/>
              <a:t>のお届け予定です。</a:t>
            </a:r>
          </a:p>
          <a:p>
            <a:r>
              <a:rPr lang="ja-JP" altLang="en-US" sz="1100" dirty="0"/>
              <a:t>この商品は、</a:t>
            </a:r>
            <a:r>
              <a:rPr lang="en-US" altLang="ja-JP" sz="1100" dirty="0"/>
              <a:t>2017UX</a:t>
            </a:r>
            <a:r>
              <a:rPr lang="ja-JP" altLang="en-US" sz="1100" dirty="0"/>
              <a:t>チーム が販売、発送します。 </a:t>
            </a:r>
            <a:endParaRPr lang="en-US" altLang="ja-JP" sz="1100" dirty="0"/>
          </a:p>
          <a:p>
            <a:r>
              <a:rPr lang="ja-JP" altLang="en-US" sz="1100" dirty="0"/>
              <a:t>この出品商品にはコンビニ・</a:t>
            </a:r>
            <a:r>
              <a:rPr lang="en-US" altLang="ja-JP" sz="1100" dirty="0"/>
              <a:t>ATM</a:t>
            </a:r>
            <a:r>
              <a:rPr lang="ja-JP" altLang="en-US" sz="1100" dirty="0"/>
              <a:t>・ネットバンキング・</a:t>
            </a:r>
            <a:endParaRPr lang="en-US" altLang="ja-JP" sz="1100" dirty="0"/>
          </a:p>
          <a:p>
            <a:r>
              <a:rPr lang="ja-JP" altLang="en-US" sz="1100" dirty="0"/>
              <a:t>電子マネー払いが利用できます。</a:t>
            </a:r>
          </a:p>
          <a:p>
            <a:endParaRPr kumimoji="1" lang="ja-JP" altLang="en-US" sz="1100" dirty="0"/>
          </a:p>
        </p:txBody>
      </p:sp>
      <p:sp>
        <p:nvSpPr>
          <p:cNvPr id="34" name="テキスト ボックス 33"/>
          <p:cNvSpPr txBox="1"/>
          <p:nvPr/>
        </p:nvSpPr>
        <p:spPr>
          <a:xfrm>
            <a:off x="5640647" y="5930250"/>
            <a:ext cx="3429144" cy="261610"/>
          </a:xfrm>
          <a:prstGeom prst="rect">
            <a:avLst/>
          </a:prstGeom>
          <a:noFill/>
        </p:spPr>
        <p:txBody>
          <a:bodyPr wrap="none" rtlCol="0">
            <a:spAutoFit/>
          </a:bodyPr>
          <a:lstStyle/>
          <a:p>
            <a:r>
              <a:rPr kumimoji="1" lang="ja-JP" altLang="en-US" sz="1100" dirty="0"/>
              <a:t>この商品は架空の商品のため販売されておりません</a:t>
            </a:r>
          </a:p>
        </p:txBody>
      </p:sp>
      <p:sp>
        <p:nvSpPr>
          <p:cNvPr id="35" name="正方形/長方形 34"/>
          <p:cNvSpPr/>
          <p:nvPr/>
        </p:nvSpPr>
        <p:spPr bwMode="auto">
          <a:xfrm>
            <a:off x="0" y="-27384"/>
            <a:ext cx="9921552" cy="770400"/>
          </a:xfrm>
          <a:prstGeom prst="rect">
            <a:avLst/>
          </a:prstGeom>
          <a:solidFill>
            <a:srgbClr val="3A9689"/>
          </a:solidFill>
          <a:ln w="6350">
            <a:noFill/>
          </a:ln>
          <a:effectLst/>
          <a:extLst/>
        </p:spPr>
        <p:txBody>
          <a:bodyPr lIns="0" tIns="0" rIns="0" bIns="0" rtlCol="0" anchor="ctr">
            <a:noAutofit/>
          </a:bodyPr>
          <a:lstStyle/>
          <a:p>
            <a:pPr algn="ctr">
              <a:lnSpc>
                <a:spcPct val="140000"/>
              </a:lnSpc>
              <a:spcBef>
                <a:spcPct val="0"/>
              </a:spcBef>
              <a:spcAft>
                <a:spcPts val="600"/>
              </a:spcAft>
            </a:pPr>
            <a:r>
              <a:rPr lang="en-US" altLang="ja-JP" sz="4000" b="1" dirty="0">
                <a:solidFill>
                  <a:schemeClr val="bg1"/>
                </a:solidFill>
              </a:rPr>
              <a:t>【</a:t>
            </a:r>
            <a:r>
              <a:rPr lang="ja-JP" altLang="en-US" sz="4000" b="1" dirty="0">
                <a:solidFill>
                  <a:schemeClr val="bg1"/>
                </a:solidFill>
              </a:rPr>
              <a:t>お題</a:t>
            </a:r>
            <a:r>
              <a:rPr lang="en-US" altLang="ja-JP" sz="4000" b="1" dirty="0">
                <a:solidFill>
                  <a:schemeClr val="bg1"/>
                </a:solidFill>
              </a:rPr>
              <a:t>】</a:t>
            </a:r>
            <a:r>
              <a:rPr lang="ja-JP" altLang="en-US" sz="4000" b="1" dirty="0">
                <a:solidFill>
                  <a:schemeClr val="bg1"/>
                </a:solidFill>
              </a:rPr>
              <a:t>架空のスマートスピーカー</a:t>
            </a:r>
            <a:endParaRPr lang="ja-JP" altLang="en-US" sz="4000" b="1" dirty="0">
              <a:solidFill>
                <a:schemeClr val="bg1"/>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5564019" y="2088868"/>
            <a:ext cx="3458482" cy="276999"/>
          </a:xfrm>
          <a:prstGeom prst="rect">
            <a:avLst/>
          </a:prstGeom>
          <a:noFill/>
        </p:spPr>
        <p:txBody>
          <a:bodyPr wrap="square" rtlCol="0">
            <a:spAutoFit/>
          </a:bodyPr>
          <a:lstStyle/>
          <a:p>
            <a:r>
              <a:rPr kumimoji="1" lang="ja-JP" altLang="en-US" sz="1200" dirty="0"/>
              <a:t>家事をシェアする次世代スマートスピーカー</a:t>
            </a:r>
          </a:p>
        </p:txBody>
      </p:sp>
      <p:sp>
        <p:nvSpPr>
          <p:cNvPr id="36" name="正方形/長方形 35"/>
          <p:cNvSpPr/>
          <p:nvPr/>
        </p:nvSpPr>
        <p:spPr bwMode="auto">
          <a:xfrm>
            <a:off x="148739" y="3943213"/>
            <a:ext cx="553237" cy="463406"/>
          </a:xfrm>
          <a:prstGeom prst="rect">
            <a:avLst/>
          </a:prstGeom>
          <a:solidFill>
            <a:schemeClr val="bg1"/>
          </a:solidFill>
          <a:ln w="6350">
            <a:solidFill>
              <a:schemeClr val="tx1"/>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円形吹き出し 14"/>
          <p:cNvSpPr/>
          <p:nvPr/>
        </p:nvSpPr>
        <p:spPr bwMode="auto">
          <a:xfrm>
            <a:off x="2142136" y="2793676"/>
            <a:ext cx="1766748" cy="450104"/>
          </a:xfrm>
          <a:prstGeom prst="wedgeEllipseCallout">
            <a:avLst>
              <a:gd name="adj1" fmla="val 2417"/>
              <a:gd name="adj2" fmla="val 107128"/>
            </a:avLst>
          </a:prstGeom>
          <a:solidFill>
            <a:schemeClr val="bg1"/>
          </a:solidFill>
          <a:ln w="6350">
            <a:solidFill>
              <a:schemeClr val="accent1">
                <a:lumMod val="50000"/>
              </a:schemeClr>
            </a:solidFill>
          </a:ln>
          <a:effectLst/>
          <a:extLst/>
        </p:spPr>
        <p:txBody>
          <a:bodyPr lIns="0" tIns="0" rIns="0" bIns="0" rtlCol="0" anchor="ctr">
            <a:spAutoFit/>
          </a:bodyPr>
          <a:lstStyle/>
          <a:p>
            <a:pPr algn="just">
              <a:lnSpc>
                <a:spcPct val="140000"/>
              </a:lnSpc>
              <a:spcBef>
                <a:spcPct val="0"/>
              </a:spcBef>
              <a:spcAft>
                <a:spcPts val="600"/>
              </a:spcAft>
            </a:pPr>
            <a:r>
              <a:rPr kumimoji="1" lang="ja-JP" altLang="en-US" sz="1600" b="1" dirty="0">
                <a:solidFill>
                  <a:srgbClr val="4D4D4D"/>
                </a:solidFill>
                <a:latin typeface="メイリオ" pitchFamily="50" charset="-128"/>
                <a:ea typeface="メイリオ" pitchFamily="50" charset="-128"/>
                <a:cs typeface="メイリオ" pitchFamily="50" charset="-128"/>
              </a:rPr>
              <a:t>スキップです</a:t>
            </a:r>
          </a:p>
        </p:txBody>
      </p:sp>
    </p:spTree>
    <p:extLst>
      <p:ext uri="{BB962C8B-B14F-4D97-AF65-F5344CB8AC3E}">
        <p14:creationId xmlns:p14="http://schemas.microsoft.com/office/powerpoint/2010/main" val="1725077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bwMode="auto">
          <a:xfrm>
            <a:off x="337344" y="1703598"/>
            <a:ext cx="5076564" cy="3256958"/>
          </a:xfrm>
          <a:prstGeom prst="roundRect">
            <a:avLst/>
          </a:prstGeom>
          <a:ln/>
          <a:extLst/>
        </p:spPr>
        <p:style>
          <a:lnRef idx="3">
            <a:schemeClr val="lt1"/>
          </a:lnRef>
          <a:fillRef idx="1">
            <a:schemeClr val="accent1"/>
          </a:fillRef>
          <a:effectRef idx="1">
            <a:schemeClr val="accent1"/>
          </a:effectRef>
          <a:fontRef idx="minor">
            <a:schemeClr val="lt1"/>
          </a:fontRef>
        </p:style>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4"/>
          </p:nvPr>
        </p:nvSpPr>
        <p:spPr>
          <a:xfrm>
            <a:off x="7682160" y="6592267"/>
            <a:ext cx="2311400" cy="257113"/>
          </a:xfrm>
        </p:spPr>
        <p:txBody>
          <a:bodyPr/>
          <a:lstStyle/>
          <a:p>
            <a:fld id="{FB3508C7-2FE0-4945-9CBD-863E05F850D2}" type="slidenum">
              <a:rPr lang="ja-JP" altLang="en-US" smtClean="0"/>
              <a:pPr/>
              <a:t>16</a:t>
            </a:fld>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4" name="正方形/長方形 3"/>
          <p:cNvSpPr/>
          <p:nvPr/>
        </p:nvSpPr>
        <p:spPr bwMode="auto">
          <a:xfrm>
            <a:off x="-159568" y="-27384"/>
            <a:ext cx="10081120" cy="770400"/>
          </a:xfrm>
          <a:prstGeom prst="rect">
            <a:avLst/>
          </a:prstGeom>
          <a:solidFill>
            <a:srgbClr val="3A9689"/>
          </a:solidFill>
          <a:ln w="6350">
            <a:noFill/>
          </a:ln>
          <a:effectLst/>
          <a:extLst/>
        </p:spPr>
        <p:txBody>
          <a:bodyPr lIns="0" tIns="0" rIns="0" bIns="0" rtlCol="0" anchor="ctr">
            <a:noAutofit/>
          </a:bodyPr>
          <a:lstStyle/>
          <a:p>
            <a:pPr algn="ctr">
              <a:lnSpc>
                <a:spcPct val="140000"/>
              </a:lnSpc>
              <a:spcBef>
                <a:spcPct val="0"/>
              </a:spcBef>
              <a:spcAft>
                <a:spcPts val="600"/>
              </a:spcAft>
            </a:pPr>
            <a:r>
              <a:rPr lang="en-US" altLang="ja-JP" sz="4000" b="1" dirty="0">
                <a:solidFill>
                  <a:schemeClr val="bg1"/>
                </a:solidFill>
                <a:latin typeface="メイリオ" pitchFamily="50" charset="-128"/>
                <a:ea typeface="メイリオ" pitchFamily="50" charset="-128"/>
                <a:cs typeface="メイリオ" pitchFamily="50" charset="-128"/>
              </a:rPr>
              <a:t>【</a:t>
            </a:r>
            <a:r>
              <a:rPr lang="ja-JP" altLang="en-US" sz="4000" b="1" dirty="0">
                <a:solidFill>
                  <a:schemeClr val="bg1"/>
                </a:solidFill>
                <a:latin typeface="メイリオ" pitchFamily="50" charset="-128"/>
                <a:ea typeface="メイリオ" pitchFamily="50" charset="-128"/>
                <a:cs typeface="メイリオ" pitchFamily="50" charset="-128"/>
              </a:rPr>
              <a:t>検証</a:t>
            </a:r>
            <a:r>
              <a:rPr lang="en-US" altLang="ja-JP" sz="4000" b="1" dirty="0">
                <a:solidFill>
                  <a:schemeClr val="bg1"/>
                </a:solidFill>
                <a:latin typeface="メイリオ" pitchFamily="50" charset="-128"/>
                <a:ea typeface="メイリオ" pitchFamily="50" charset="-128"/>
                <a:cs typeface="メイリオ" pitchFamily="50" charset="-128"/>
              </a:rPr>
              <a:t>】</a:t>
            </a:r>
            <a:r>
              <a:rPr lang="ja-JP" altLang="en-US" sz="4000" b="1" dirty="0">
                <a:solidFill>
                  <a:schemeClr val="bg1"/>
                </a:solidFill>
                <a:latin typeface="メイリオ" pitchFamily="50" charset="-128"/>
                <a:ea typeface="メイリオ" pitchFamily="50" charset="-128"/>
                <a:cs typeface="メイリオ" pitchFamily="50" charset="-128"/>
              </a:rPr>
              <a:t> 簡易</a:t>
            </a:r>
            <a:r>
              <a:rPr lang="en-US" altLang="ja-JP" sz="4000" b="1" dirty="0">
                <a:solidFill>
                  <a:schemeClr val="bg1"/>
                </a:solidFill>
                <a:latin typeface="メイリオ" pitchFamily="50" charset="-128"/>
                <a:ea typeface="メイリオ" pitchFamily="50" charset="-128"/>
                <a:cs typeface="メイリオ" pitchFamily="50" charset="-128"/>
              </a:rPr>
              <a:t>RFP</a:t>
            </a:r>
            <a:r>
              <a:rPr lang="ja-JP" altLang="en-US" sz="4000" b="1" dirty="0">
                <a:solidFill>
                  <a:schemeClr val="bg1"/>
                </a:solidFill>
                <a:latin typeface="メイリオ" pitchFamily="50" charset="-128"/>
                <a:ea typeface="メイリオ" pitchFamily="50" charset="-128"/>
                <a:cs typeface="メイリオ" pitchFamily="50" charset="-128"/>
              </a:rPr>
              <a:t>を使った要件定義</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269" y="1623042"/>
            <a:ext cx="3250049" cy="3038795"/>
          </a:xfrm>
          <a:prstGeom prst="rect">
            <a:avLst/>
          </a:prstGeom>
        </p:spPr>
      </p:pic>
      <p:sp>
        <p:nvSpPr>
          <p:cNvPr id="10" name="角丸四角形 9"/>
          <p:cNvSpPr/>
          <p:nvPr/>
        </p:nvSpPr>
        <p:spPr bwMode="auto">
          <a:xfrm>
            <a:off x="559076" y="1088740"/>
            <a:ext cx="2137847" cy="512185"/>
          </a:xfrm>
          <a:prstGeom prst="roundRect">
            <a:avLst/>
          </a:prstGeom>
          <a:solidFill>
            <a:srgbClr val="FF8181"/>
          </a:solidFill>
          <a:ln w="635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800" b="1" dirty="0">
                <a:solidFill>
                  <a:schemeClr val="bg1"/>
                </a:solidFill>
                <a:latin typeface="メイリオ" pitchFamily="50" charset="-128"/>
                <a:ea typeface="メイリオ" pitchFamily="50" charset="-128"/>
                <a:cs typeface="メイリオ" pitchFamily="50" charset="-128"/>
              </a:rPr>
              <a:t>要求者</a:t>
            </a:r>
            <a:r>
              <a:rPr kumimoji="1" lang="ja-JP" altLang="en-US" sz="2800" b="1" dirty="0">
                <a:solidFill>
                  <a:schemeClr val="bg1"/>
                </a:solidFill>
                <a:latin typeface="メイリオ" pitchFamily="50" charset="-128"/>
                <a:ea typeface="メイリオ" pitchFamily="50" charset="-128"/>
                <a:cs typeface="メイリオ" pitchFamily="50" charset="-128"/>
              </a:rPr>
              <a:t>役</a:t>
            </a:r>
          </a:p>
        </p:txBody>
      </p:sp>
      <p:sp>
        <p:nvSpPr>
          <p:cNvPr id="11" name="角丸四角形 10"/>
          <p:cNvSpPr/>
          <p:nvPr/>
        </p:nvSpPr>
        <p:spPr bwMode="auto">
          <a:xfrm>
            <a:off x="2949574" y="1122313"/>
            <a:ext cx="2137847" cy="512185"/>
          </a:xfrm>
          <a:prstGeom prst="roundRect">
            <a:avLst/>
          </a:prstGeom>
          <a:solidFill>
            <a:schemeClr val="accent1">
              <a:lumMod val="50000"/>
            </a:schemeClr>
          </a:solidFill>
          <a:ln w="6350">
            <a:noFill/>
          </a:ln>
          <a:effectLst/>
          <a:extLst/>
        </p:spPr>
        <p:txBody>
          <a:bodyPr wrap="square" lIns="0" tIns="0" rIns="0" bIns="0" rtlCol="0" anchor="ctr">
            <a:spAutoFit/>
          </a:bodyPr>
          <a:lstStyle/>
          <a:p>
            <a:pPr algn="ctr">
              <a:lnSpc>
                <a:spcPct val="140000"/>
              </a:lnSpc>
              <a:spcBef>
                <a:spcPct val="0"/>
              </a:spcBef>
              <a:spcAft>
                <a:spcPts val="600"/>
              </a:spcAft>
            </a:pPr>
            <a:r>
              <a:rPr kumimoji="1" lang="ja-JP" altLang="en-US" sz="2800" b="1" dirty="0">
                <a:solidFill>
                  <a:schemeClr val="bg1"/>
                </a:solidFill>
                <a:latin typeface="メイリオ" pitchFamily="50" charset="-128"/>
                <a:ea typeface="メイリオ" pitchFamily="50" charset="-128"/>
                <a:cs typeface="メイリオ" pitchFamily="50" charset="-128"/>
              </a:rPr>
              <a:t>要件定義役</a:t>
            </a:r>
          </a:p>
        </p:txBody>
      </p:sp>
      <p:sp>
        <p:nvSpPr>
          <p:cNvPr id="13" name="メモ 12"/>
          <p:cNvSpPr/>
          <p:nvPr/>
        </p:nvSpPr>
        <p:spPr bwMode="auto">
          <a:xfrm>
            <a:off x="6206361" y="3938803"/>
            <a:ext cx="2743449" cy="2468696"/>
          </a:xfrm>
          <a:prstGeom prst="foldedCorner">
            <a:avLst/>
          </a:prstGeom>
          <a:solidFill>
            <a:schemeClr val="accent5">
              <a:lumMod val="20000"/>
              <a:lumOff val="80000"/>
            </a:schemeClr>
          </a:solidFill>
          <a:ln w="38100">
            <a:solidFill>
              <a:schemeClr val="bg1">
                <a:lumMod val="75000"/>
              </a:schemeClr>
            </a:solidFill>
          </a:ln>
          <a:effectLst/>
          <a:extLst/>
        </p:spPr>
        <p:txBody>
          <a:bodyPr lIns="0" tIns="0" rIns="0" bIns="0" rtlCol="0" anchor="ctr">
            <a:noAutofit/>
          </a:bodyPr>
          <a:lstStyle/>
          <a:p>
            <a:pPr algn="ctr">
              <a:spcBef>
                <a:spcPct val="0"/>
              </a:spcBef>
              <a:spcAft>
                <a:spcPts val="600"/>
              </a:spcAft>
            </a:pPr>
            <a:endParaRPr kumimoji="1" lang="en-US" altLang="ja-JP" sz="2400" b="1"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lang="en-US" altLang="ja-JP" sz="2400" b="1" dirty="0">
                <a:solidFill>
                  <a:srgbClr val="4D4D4D"/>
                </a:solidFill>
                <a:latin typeface="メイリオ" pitchFamily="50" charset="-128"/>
                <a:ea typeface="メイリオ" pitchFamily="50" charset="-128"/>
                <a:cs typeface="メイリオ" pitchFamily="50" charset="-128"/>
              </a:rPr>
              <a:t>5W1H</a:t>
            </a:r>
            <a:r>
              <a:rPr lang="ja-JP" altLang="en-US" sz="2400" b="1" dirty="0">
                <a:solidFill>
                  <a:srgbClr val="4D4D4D"/>
                </a:solidFill>
                <a:latin typeface="メイリオ" pitchFamily="50" charset="-128"/>
                <a:ea typeface="メイリオ" pitchFamily="50" charset="-128"/>
                <a:cs typeface="メイリオ" pitchFamily="50" charset="-128"/>
              </a:rPr>
              <a:t>の</a:t>
            </a:r>
            <a:endParaRPr lang="en-US" altLang="ja-JP" sz="2400" b="1"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2400" b="1" dirty="0">
                <a:solidFill>
                  <a:srgbClr val="4D4D4D"/>
                </a:solidFill>
                <a:latin typeface="メイリオ" pitchFamily="50" charset="-128"/>
                <a:ea typeface="メイリオ" pitchFamily="50" charset="-128"/>
                <a:cs typeface="メイリオ" pitchFamily="50" charset="-128"/>
              </a:rPr>
              <a:t>利用シーンが</a:t>
            </a:r>
            <a:r>
              <a:rPr lang="ja-JP" altLang="en-US" sz="2400" b="1" dirty="0">
                <a:solidFill>
                  <a:srgbClr val="FF0000"/>
                </a:solidFill>
                <a:latin typeface="メイリオ" pitchFamily="50" charset="-128"/>
                <a:ea typeface="メイリオ" pitchFamily="50" charset="-128"/>
                <a:cs typeface="メイリオ" pitchFamily="50" charset="-128"/>
              </a:rPr>
              <a:t>ない</a:t>
            </a:r>
            <a:endParaRPr lang="en-US" altLang="ja-JP" sz="2400" b="1" dirty="0">
              <a:solidFill>
                <a:srgbClr val="FF0000"/>
              </a:solidFill>
              <a:latin typeface="メイリオ" pitchFamily="50" charset="-128"/>
              <a:ea typeface="メイリオ" pitchFamily="50" charset="-128"/>
              <a:cs typeface="メイリオ" pitchFamily="50" charset="-128"/>
            </a:endParaRPr>
          </a:p>
          <a:p>
            <a:pPr algn="ctr">
              <a:spcBef>
                <a:spcPct val="0"/>
              </a:spcBef>
              <a:spcAft>
                <a:spcPts val="600"/>
              </a:spcAft>
            </a:pPr>
            <a:r>
              <a:rPr kumimoji="1" lang="ja-JP" altLang="en-US" sz="2400" b="1" dirty="0">
                <a:solidFill>
                  <a:srgbClr val="4D4D4D"/>
                </a:solidFill>
                <a:latin typeface="メイリオ" pitchFamily="50" charset="-128"/>
                <a:ea typeface="メイリオ" pitchFamily="50" charset="-128"/>
                <a:cs typeface="メイリオ" pitchFamily="50" charset="-128"/>
              </a:rPr>
              <a:t>要件定義を実施</a:t>
            </a:r>
          </a:p>
        </p:txBody>
      </p:sp>
      <p:sp>
        <p:nvSpPr>
          <p:cNvPr id="15" name="メモ 14"/>
          <p:cNvSpPr/>
          <p:nvPr/>
        </p:nvSpPr>
        <p:spPr bwMode="auto">
          <a:xfrm>
            <a:off x="6199623" y="1031742"/>
            <a:ext cx="2743448" cy="2468696"/>
          </a:xfrm>
          <a:prstGeom prst="foldedCorner">
            <a:avLst/>
          </a:prstGeom>
          <a:solidFill>
            <a:schemeClr val="accent5">
              <a:lumMod val="20000"/>
              <a:lumOff val="80000"/>
            </a:schemeClr>
          </a:solidFill>
          <a:ln w="38100">
            <a:solidFill>
              <a:schemeClr val="bg1">
                <a:lumMod val="75000"/>
              </a:schemeClr>
            </a:solidFill>
          </a:ln>
          <a:effectLst/>
          <a:extLst/>
        </p:spPr>
        <p:txBody>
          <a:bodyPr lIns="0" tIns="0" rIns="0" bIns="0" rtlCol="0" anchor="ctr">
            <a:noAutofit/>
          </a:bodyPr>
          <a:lstStyle/>
          <a:p>
            <a:pPr algn="ctr">
              <a:spcBef>
                <a:spcPct val="0"/>
              </a:spcBef>
              <a:spcAft>
                <a:spcPts val="600"/>
              </a:spcAft>
            </a:pPr>
            <a:endParaRPr lang="en-US" altLang="ja-JP" sz="2400" b="1"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lang="en-US" altLang="ja-JP" sz="2400" b="1" dirty="0">
                <a:solidFill>
                  <a:srgbClr val="4D4D4D"/>
                </a:solidFill>
                <a:latin typeface="メイリオ" pitchFamily="50" charset="-128"/>
                <a:ea typeface="メイリオ" pitchFamily="50" charset="-128"/>
                <a:cs typeface="メイリオ" pitchFamily="50" charset="-128"/>
              </a:rPr>
              <a:t>5W1H</a:t>
            </a:r>
            <a:r>
              <a:rPr lang="ja-JP" altLang="en-US" sz="2400" b="1" dirty="0">
                <a:solidFill>
                  <a:srgbClr val="4D4D4D"/>
                </a:solidFill>
                <a:latin typeface="メイリオ" pitchFamily="50" charset="-128"/>
                <a:ea typeface="メイリオ" pitchFamily="50" charset="-128"/>
                <a:cs typeface="メイリオ" pitchFamily="50" charset="-128"/>
              </a:rPr>
              <a:t>の</a:t>
            </a:r>
            <a:endParaRPr lang="en-US" altLang="ja-JP" sz="2400" b="1" dirty="0">
              <a:solidFill>
                <a:srgbClr val="4D4D4D"/>
              </a:solidFill>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2400" b="1" dirty="0">
                <a:solidFill>
                  <a:srgbClr val="4D4D4D"/>
                </a:solidFill>
                <a:latin typeface="メイリオ" pitchFamily="50" charset="-128"/>
                <a:ea typeface="メイリオ" pitchFamily="50" charset="-128"/>
                <a:cs typeface="メイリオ" pitchFamily="50" charset="-128"/>
              </a:rPr>
              <a:t>利用シーンが</a:t>
            </a:r>
            <a:r>
              <a:rPr lang="ja-JP" altLang="en-US" sz="2400" b="1" dirty="0">
                <a:solidFill>
                  <a:srgbClr val="FF0000"/>
                </a:solidFill>
                <a:latin typeface="メイリオ" pitchFamily="50" charset="-128"/>
                <a:ea typeface="メイリオ" pitchFamily="50" charset="-128"/>
                <a:cs typeface="メイリオ" pitchFamily="50" charset="-128"/>
              </a:rPr>
              <a:t>ある</a:t>
            </a:r>
            <a:endParaRPr lang="en-US" altLang="ja-JP" sz="2400" b="1" dirty="0">
              <a:solidFill>
                <a:srgbClr val="FF0000"/>
              </a:solidFill>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2400" b="1" dirty="0">
                <a:solidFill>
                  <a:srgbClr val="4D4D4D"/>
                </a:solidFill>
                <a:latin typeface="メイリオ" pitchFamily="50" charset="-128"/>
                <a:ea typeface="メイリオ" pitchFamily="50" charset="-128"/>
                <a:cs typeface="メイリオ" pitchFamily="50" charset="-128"/>
              </a:rPr>
              <a:t>要件定義を実施</a:t>
            </a:r>
          </a:p>
        </p:txBody>
      </p:sp>
      <p:sp>
        <p:nvSpPr>
          <p:cNvPr id="18" name="右矢印 17"/>
          <p:cNvSpPr/>
          <p:nvPr/>
        </p:nvSpPr>
        <p:spPr bwMode="auto">
          <a:xfrm>
            <a:off x="4923314" y="3176972"/>
            <a:ext cx="1102662" cy="1051492"/>
          </a:xfrm>
          <a:prstGeom prst="rightArrow">
            <a:avLst/>
          </a:prstGeom>
          <a:solidFill>
            <a:srgbClr val="FF819C"/>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9" name="グループ化 8"/>
          <p:cNvGrpSpPr/>
          <p:nvPr/>
        </p:nvGrpSpPr>
        <p:grpSpPr>
          <a:xfrm>
            <a:off x="8764405" y="2696398"/>
            <a:ext cx="1102228" cy="2458194"/>
            <a:chOff x="8618263" y="2446970"/>
            <a:chExt cx="1102228" cy="2458194"/>
          </a:xfrm>
        </p:grpSpPr>
        <p:sp>
          <p:nvSpPr>
            <p:cNvPr id="22" name="左カーブ矢印 21"/>
            <p:cNvSpPr/>
            <p:nvPr/>
          </p:nvSpPr>
          <p:spPr bwMode="auto">
            <a:xfrm>
              <a:off x="8618263" y="2446970"/>
              <a:ext cx="986965" cy="2458194"/>
            </a:xfrm>
            <a:prstGeom prst="curvedLeftArrow">
              <a:avLst/>
            </a:prstGeom>
            <a:solidFill>
              <a:srgbClr val="FFC000"/>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1" name="テキスト ボックス 20"/>
            <p:cNvSpPr txBox="1"/>
            <p:nvPr/>
          </p:nvSpPr>
          <p:spPr>
            <a:xfrm>
              <a:off x="8981827" y="3071609"/>
              <a:ext cx="738664" cy="1015663"/>
            </a:xfrm>
            <a:prstGeom prst="rect">
              <a:avLst/>
            </a:prstGeom>
            <a:noFill/>
          </p:spPr>
          <p:txBody>
            <a:bodyPr vert="eaVert" wrap="none" rtlCol="0">
              <a:spAutoFit/>
            </a:bodyPr>
            <a:lstStyle/>
            <a:p>
              <a:r>
                <a:rPr lang="ja-JP" altLang="en-US" sz="3600" b="1" dirty="0"/>
                <a:t>比較</a:t>
              </a:r>
              <a:endParaRPr kumimoji="1" lang="ja-JP" altLang="en-US" sz="3600" b="1" dirty="0"/>
            </a:p>
          </p:txBody>
        </p:sp>
      </p:grpSp>
      <p:sp>
        <p:nvSpPr>
          <p:cNvPr id="24" name="テキスト ボックス 23"/>
          <p:cNvSpPr txBox="1"/>
          <p:nvPr/>
        </p:nvSpPr>
        <p:spPr>
          <a:xfrm>
            <a:off x="1561480" y="4420194"/>
            <a:ext cx="2772308" cy="483285"/>
          </a:xfrm>
          <a:prstGeom prst="rect">
            <a:avLst/>
          </a:prstGeom>
          <a:noFill/>
        </p:spPr>
        <p:txBody>
          <a:bodyPr wrap="square" rtlCol="0">
            <a:spAutoFit/>
          </a:bodyPr>
          <a:lstStyle/>
          <a:p>
            <a:r>
              <a:rPr kumimoji="1" lang="ja-JP" altLang="en-US" sz="3200" b="1" dirty="0"/>
              <a:t>ロールプレイ</a:t>
            </a:r>
          </a:p>
        </p:txBody>
      </p:sp>
      <p:grpSp>
        <p:nvGrpSpPr>
          <p:cNvPr id="12" name="グループ化 11"/>
          <p:cNvGrpSpPr/>
          <p:nvPr/>
        </p:nvGrpSpPr>
        <p:grpSpPr>
          <a:xfrm>
            <a:off x="992560" y="4832544"/>
            <a:ext cx="4727382" cy="2215936"/>
            <a:chOff x="992560" y="4832544"/>
            <a:chExt cx="4727382" cy="2215936"/>
          </a:xfrm>
        </p:grpSpPr>
        <p:pic>
          <p:nvPicPr>
            <p:cNvPr id="25" name="図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443" y="4832544"/>
              <a:ext cx="2329499" cy="2215936"/>
            </a:xfrm>
            <a:prstGeom prst="rect">
              <a:avLst/>
            </a:prstGeom>
          </p:spPr>
        </p:pic>
        <p:sp>
          <p:nvSpPr>
            <p:cNvPr id="5" name="角丸四角形吹き出し 4"/>
            <p:cNvSpPr/>
            <p:nvPr/>
          </p:nvSpPr>
          <p:spPr bwMode="auto">
            <a:xfrm>
              <a:off x="992560" y="5162566"/>
              <a:ext cx="2880320" cy="1429701"/>
            </a:xfrm>
            <a:prstGeom prst="wedgeRoundRectCallout">
              <a:avLst>
                <a:gd name="adj1" fmla="val 63266"/>
                <a:gd name="adj2" fmla="val 29474"/>
                <a:gd name="adj3" fmla="val 16667"/>
              </a:avLst>
            </a:prstGeom>
            <a:solidFill>
              <a:schemeClr val="bg1"/>
            </a:solidFill>
            <a:ln w="38100">
              <a:solidFill>
                <a:srgbClr val="FF8181"/>
              </a:solidFill>
            </a:ln>
            <a:effectLst/>
            <a:extLst/>
          </p:spPr>
          <p:txBody>
            <a:bodyPr lIns="0" tIns="0" rIns="0" bIns="0" rtlCol="0" anchor="ctr">
              <a:noAutofit/>
            </a:bodyPr>
            <a:lstStyle/>
            <a:p>
              <a:pPr algn="just">
                <a:spcBef>
                  <a:spcPct val="0"/>
                </a:spcBef>
                <a:spcAft>
                  <a:spcPts val="600"/>
                </a:spcAft>
              </a:pPr>
              <a:r>
                <a:rPr kumimoji="1" lang="ja-JP" altLang="en-US" sz="2800" b="1" dirty="0">
                  <a:solidFill>
                    <a:srgbClr val="4D4D4D"/>
                  </a:solidFill>
                  <a:latin typeface="メイリオ" pitchFamily="50" charset="-128"/>
                  <a:ea typeface="メイリオ" pitchFamily="50" charset="-128"/>
                  <a:cs typeface="メイリオ" pitchFamily="50" charset="-128"/>
                </a:rPr>
                <a:t>お家の家事を</a:t>
              </a:r>
              <a:endParaRPr kumimoji="1" lang="en-US" altLang="ja-JP" sz="2800" b="1" dirty="0">
                <a:solidFill>
                  <a:srgbClr val="4D4D4D"/>
                </a:solidFill>
                <a:latin typeface="メイリオ" pitchFamily="50" charset="-128"/>
                <a:ea typeface="メイリオ" pitchFamily="50" charset="-128"/>
                <a:cs typeface="メイリオ" pitchFamily="50" charset="-128"/>
              </a:endParaRPr>
            </a:p>
            <a:p>
              <a:pPr algn="just">
                <a:spcBef>
                  <a:spcPct val="0"/>
                </a:spcBef>
                <a:spcAft>
                  <a:spcPts val="600"/>
                </a:spcAft>
              </a:pPr>
              <a:r>
                <a:rPr kumimoji="1" lang="ja-JP" altLang="en-US" sz="2800" b="1" dirty="0">
                  <a:solidFill>
                    <a:srgbClr val="4D4D4D"/>
                  </a:solidFill>
                  <a:latin typeface="メイリオ" pitchFamily="50" charset="-128"/>
                  <a:ea typeface="メイリオ" pitchFamily="50" charset="-128"/>
                  <a:cs typeface="メイリオ" pitchFamily="50" charset="-128"/>
                </a:rPr>
                <a:t>お手伝いします</a:t>
              </a:r>
            </a:p>
          </p:txBody>
        </p:sp>
      </p:grpSp>
    </p:spTree>
    <p:extLst>
      <p:ext uri="{BB962C8B-B14F-4D97-AF65-F5344CB8AC3E}">
        <p14:creationId xmlns:p14="http://schemas.microsoft.com/office/powerpoint/2010/main" val="5131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17</a:t>
            </a:fld>
            <a:endParaRPr lang="ja-JP" altLang="en-US" dirty="0"/>
          </a:p>
        </p:txBody>
      </p:sp>
      <p:sp>
        <p:nvSpPr>
          <p:cNvPr id="3" name="タイトル 2"/>
          <p:cNvSpPr>
            <a:spLocks noGrp="1"/>
          </p:cNvSpPr>
          <p:nvPr>
            <p:ph type="title"/>
          </p:nvPr>
        </p:nvSpPr>
        <p:spPr>
          <a:xfrm>
            <a:off x="272480" y="152636"/>
            <a:ext cx="9541060" cy="396044"/>
          </a:xfrm>
        </p:spPr>
        <p:txBody>
          <a:bodyPr/>
          <a:lstStyle/>
          <a:p>
            <a:r>
              <a:rPr kumimoji="1" lang="ja-JP" altLang="en-US" dirty="0"/>
              <a:t>スマートスピーカー</a:t>
            </a:r>
            <a:r>
              <a:rPr lang="ja-JP" altLang="en-US" dirty="0"/>
              <a:t>でこんなことがしたいのですが①（ベンダー役回答例）</a:t>
            </a:r>
            <a:endParaRPr kumimoji="1" lang="ja-JP" altLang="en-US" dirty="0"/>
          </a:p>
        </p:txBody>
      </p:sp>
      <p:sp>
        <p:nvSpPr>
          <p:cNvPr id="14" name="角丸四角形吹き出し 13"/>
          <p:cNvSpPr/>
          <p:nvPr/>
        </p:nvSpPr>
        <p:spPr bwMode="auto">
          <a:xfrm>
            <a:off x="2523203" y="1729642"/>
            <a:ext cx="5305720" cy="572072"/>
          </a:xfrm>
          <a:prstGeom prst="wedgeRoundRectCallout">
            <a:avLst>
              <a:gd name="adj1" fmla="val -53430"/>
              <a:gd name="adj2" fmla="val 77413"/>
              <a:gd name="adj3" fmla="val 16667"/>
            </a:avLst>
          </a:prstGeom>
          <a:solidFill>
            <a:schemeClr val="bg1"/>
          </a:solidFill>
          <a:ln w="6350">
            <a:solidFill>
              <a:schemeClr val="tx1"/>
            </a:solidFill>
          </a:ln>
          <a:effectLst/>
          <a:extLst/>
        </p:spPr>
        <p:txBody>
          <a:bodyPr wrap="square" lIns="0" tIns="0" rIns="0" bIns="0" rtlCol="0" anchor="ctr">
            <a:spAutoFit/>
          </a:bodyPr>
          <a:lstStyle/>
          <a:p>
            <a:pPr algn="just">
              <a:lnSpc>
                <a:spcPct val="140000"/>
              </a:lnSpc>
              <a:spcBef>
                <a:spcPct val="0"/>
              </a:spcBef>
              <a:spcAft>
                <a:spcPts val="600"/>
              </a:spcAft>
            </a:pPr>
            <a:r>
              <a:rPr kumimoji="1" lang="ja-JP" altLang="en-US" sz="2400" dirty="0">
                <a:solidFill>
                  <a:srgbClr val="4D4D4D"/>
                </a:solidFill>
                <a:latin typeface="メイリオ" pitchFamily="50" charset="-128"/>
                <a:ea typeface="メイリオ" pitchFamily="50" charset="-128"/>
                <a:cs typeface="メイリオ" pitchFamily="50" charset="-128"/>
              </a:rPr>
              <a:t>スキップ、明日の大阪の</a:t>
            </a:r>
            <a:r>
              <a:rPr lang="ja-JP" altLang="en-US" sz="2400" dirty="0">
                <a:solidFill>
                  <a:srgbClr val="4D4D4D"/>
                </a:solidFill>
                <a:latin typeface="メイリオ" pitchFamily="50" charset="-128"/>
                <a:ea typeface="メイリオ" pitchFamily="50" charset="-128"/>
                <a:cs typeface="メイリオ" pitchFamily="50" charset="-128"/>
              </a:rPr>
              <a:t>天気</a:t>
            </a:r>
            <a:r>
              <a:rPr kumimoji="1" lang="ja-JP" altLang="en-US" sz="2400" dirty="0">
                <a:solidFill>
                  <a:srgbClr val="4D4D4D"/>
                </a:solidFill>
                <a:latin typeface="メイリオ" pitchFamily="50" charset="-128"/>
                <a:ea typeface="メイリオ" pitchFamily="50" charset="-128"/>
                <a:cs typeface="メイリオ" pitchFamily="50" charset="-128"/>
              </a:rPr>
              <a:t>を教えて</a:t>
            </a:r>
          </a:p>
        </p:txBody>
      </p:sp>
      <p:sp>
        <p:nvSpPr>
          <p:cNvPr id="23" name="角丸四角形吹き出し 22"/>
          <p:cNvSpPr/>
          <p:nvPr/>
        </p:nvSpPr>
        <p:spPr bwMode="auto">
          <a:xfrm>
            <a:off x="3253542" y="5188207"/>
            <a:ext cx="1194226" cy="572072"/>
          </a:xfrm>
          <a:prstGeom prst="wedgeRoundRectCallout">
            <a:avLst>
              <a:gd name="adj1" fmla="val -52095"/>
              <a:gd name="adj2" fmla="val -109928"/>
              <a:gd name="adj3" fmla="val 16667"/>
            </a:avLst>
          </a:prstGeom>
          <a:solidFill>
            <a:schemeClr val="bg1"/>
          </a:solidFill>
          <a:ln w="6350">
            <a:solidFill>
              <a:schemeClr val="tx1"/>
            </a:solidFill>
          </a:ln>
          <a:effectLst/>
          <a:extLst/>
        </p:spPr>
        <p:txBody>
          <a:bodyPr wrap="square" lIns="0" tIns="0" rIns="0" bIns="0" rtlCol="0" anchor="ctr">
            <a:spAutoFit/>
          </a:bodyPr>
          <a:lstStyle/>
          <a:p>
            <a:pPr algn="just">
              <a:lnSpc>
                <a:spcPct val="140000"/>
              </a:lnSpc>
              <a:spcBef>
                <a:spcPct val="0"/>
              </a:spcBef>
              <a:spcAft>
                <a:spcPts val="600"/>
              </a:spcAft>
            </a:pPr>
            <a:r>
              <a:rPr lang="en-US" altLang="ja-JP" sz="2400" dirty="0">
                <a:solidFill>
                  <a:srgbClr val="4D4D4D"/>
                </a:solidFill>
                <a:latin typeface="メイリオ" pitchFamily="50" charset="-128"/>
                <a:ea typeface="メイリオ" pitchFamily="50" charset="-128"/>
                <a:cs typeface="メイリオ" pitchFamily="50" charset="-128"/>
              </a:rPr>
              <a:t>1</a:t>
            </a:r>
            <a:r>
              <a:rPr kumimoji="1" lang="ja-JP" altLang="en-US" sz="2400" dirty="0">
                <a:solidFill>
                  <a:srgbClr val="4D4D4D"/>
                </a:solidFill>
                <a:latin typeface="メイリオ" pitchFamily="50" charset="-128"/>
                <a:ea typeface="メイリオ" pitchFamily="50" charset="-128"/>
                <a:cs typeface="メイリオ" pitchFamily="50" charset="-128"/>
              </a:rPr>
              <a:t>℃ね</a:t>
            </a: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7808" y="2660670"/>
            <a:ext cx="2530868" cy="2407488"/>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256" y="1782246"/>
            <a:ext cx="2915061" cy="3436383"/>
          </a:xfrm>
          <a:prstGeom prst="rect">
            <a:avLst/>
          </a:prstGeom>
        </p:spPr>
      </p:pic>
      <p:sp>
        <p:nvSpPr>
          <p:cNvPr id="17" name="角丸四角形 16"/>
          <p:cNvSpPr/>
          <p:nvPr/>
        </p:nvSpPr>
        <p:spPr bwMode="auto">
          <a:xfrm>
            <a:off x="124892" y="5827617"/>
            <a:ext cx="9656216" cy="667417"/>
          </a:xfrm>
          <a:prstGeom prst="roundRect">
            <a:avLst/>
          </a:prstGeom>
          <a:solidFill>
            <a:srgbClr val="83C937"/>
          </a:solidFill>
          <a:ln w="635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800" b="1" dirty="0">
                <a:solidFill>
                  <a:schemeClr val="bg1"/>
                </a:solidFill>
                <a:latin typeface="メイリオ" pitchFamily="50" charset="-128"/>
                <a:ea typeface="メイリオ" pitchFamily="50" charset="-128"/>
                <a:cs typeface="メイリオ" pitchFamily="50" charset="-128"/>
              </a:rPr>
              <a:t>天気についての質問をすると回答する機能を想定していた</a:t>
            </a:r>
            <a:endParaRPr kumimoji="1" lang="ja-JP" altLang="en-US" sz="2800" b="1" dirty="0">
              <a:solidFill>
                <a:schemeClr val="bg1"/>
              </a:solidFill>
              <a:latin typeface="メイリオ" pitchFamily="50" charset="-128"/>
              <a:ea typeface="メイリオ" pitchFamily="50" charset="-128"/>
              <a:cs typeface="メイリオ" pitchFamily="50" charset="-128"/>
            </a:endParaRPr>
          </a:p>
        </p:txBody>
      </p:sp>
      <p:sp>
        <p:nvSpPr>
          <p:cNvPr id="15" name="角丸四角形吹き出し 14"/>
          <p:cNvSpPr/>
          <p:nvPr/>
        </p:nvSpPr>
        <p:spPr bwMode="auto">
          <a:xfrm>
            <a:off x="3134317" y="2473691"/>
            <a:ext cx="4694606" cy="2391564"/>
          </a:xfrm>
          <a:prstGeom prst="wedgeRoundRectCallout">
            <a:avLst>
              <a:gd name="adj1" fmla="val 55379"/>
              <a:gd name="adj2" fmla="val 26851"/>
              <a:gd name="adj3" fmla="val 16667"/>
            </a:avLst>
          </a:prstGeom>
          <a:solidFill>
            <a:schemeClr val="bg1"/>
          </a:solidFill>
          <a:ln w="31750">
            <a:solidFill>
              <a:schemeClr val="accent2">
                <a:lumMod val="60000"/>
                <a:lumOff val="40000"/>
              </a:schemeClr>
            </a:solidFill>
          </a:ln>
          <a:effectLst/>
          <a:extLst/>
        </p:spPr>
        <p:txBody>
          <a:bodyPr wrap="square" lIns="0" tIns="0" rIns="0" bIns="0" rtlCol="0" anchor="ctr">
            <a:noAutofit/>
          </a:bodyPr>
          <a:lstStyle/>
          <a:p>
            <a:pPr algn="just">
              <a:lnSpc>
                <a:spcPct val="140000"/>
              </a:lnSpc>
              <a:spcBef>
                <a:spcPct val="0"/>
              </a:spcBef>
              <a:spcAft>
                <a:spcPts val="600"/>
              </a:spcAft>
            </a:pPr>
            <a:r>
              <a:rPr kumimoji="1" lang="ja-JP" altLang="en-US" sz="2400" b="1" dirty="0">
                <a:solidFill>
                  <a:srgbClr val="4D4D4D"/>
                </a:solidFill>
                <a:latin typeface="メイリオ" pitchFamily="50" charset="-128"/>
                <a:ea typeface="メイリオ" pitchFamily="50" charset="-128"/>
                <a:cs typeface="メイリオ" pitchFamily="50" charset="-128"/>
              </a:rPr>
              <a:t>明日の大阪の天気は曇りのち、晴れ。最高気温は</a:t>
            </a:r>
            <a:r>
              <a:rPr kumimoji="1" lang="en-US" altLang="ja-JP" sz="2400" b="1" dirty="0">
                <a:solidFill>
                  <a:srgbClr val="4D4D4D"/>
                </a:solidFill>
                <a:latin typeface="メイリオ" pitchFamily="50" charset="-128"/>
                <a:ea typeface="メイリオ" pitchFamily="50" charset="-128"/>
                <a:cs typeface="メイリオ" pitchFamily="50" charset="-128"/>
              </a:rPr>
              <a:t>6</a:t>
            </a:r>
            <a:r>
              <a:rPr kumimoji="1" lang="ja-JP" altLang="en-US" sz="2400" b="1" dirty="0">
                <a:solidFill>
                  <a:srgbClr val="4D4D4D"/>
                </a:solidFill>
                <a:latin typeface="メイリオ" pitchFamily="50" charset="-128"/>
                <a:ea typeface="メイリオ" pitchFamily="50" charset="-128"/>
                <a:cs typeface="メイリオ" pitchFamily="50" charset="-128"/>
              </a:rPr>
              <a:t>℃、最低</a:t>
            </a:r>
            <a:endParaRPr kumimoji="1" lang="en-US" altLang="ja-JP" sz="2400" b="1" dirty="0">
              <a:solidFill>
                <a:srgbClr val="4D4D4D"/>
              </a:solidFill>
              <a:latin typeface="メイリオ" pitchFamily="50" charset="-128"/>
              <a:ea typeface="メイリオ" pitchFamily="50" charset="-128"/>
              <a:cs typeface="メイリオ" pitchFamily="50" charset="-128"/>
            </a:endParaRPr>
          </a:p>
          <a:p>
            <a:pPr algn="just">
              <a:lnSpc>
                <a:spcPct val="140000"/>
              </a:lnSpc>
              <a:spcBef>
                <a:spcPct val="0"/>
              </a:spcBef>
              <a:spcAft>
                <a:spcPts val="600"/>
              </a:spcAft>
            </a:pPr>
            <a:r>
              <a:rPr kumimoji="1" lang="ja-JP" altLang="en-US" sz="2400" b="1" dirty="0">
                <a:solidFill>
                  <a:srgbClr val="4D4D4D"/>
                </a:solidFill>
                <a:latin typeface="メイリオ" pitchFamily="50" charset="-128"/>
                <a:ea typeface="メイリオ" pitchFamily="50" charset="-128"/>
                <a:cs typeface="メイリオ" pitchFamily="50" charset="-128"/>
              </a:rPr>
              <a:t>気温は</a:t>
            </a:r>
            <a:r>
              <a:rPr lang="en-US" altLang="ja-JP" sz="2400" b="1" dirty="0">
                <a:solidFill>
                  <a:srgbClr val="4D4D4D"/>
                </a:solidFill>
                <a:latin typeface="メイリオ" pitchFamily="50" charset="-128"/>
                <a:ea typeface="メイリオ" pitchFamily="50" charset="-128"/>
                <a:cs typeface="メイリオ" pitchFamily="50" charset="-128"/>
              </a:rPr>
              <a:t>1</a:t>
            </a:r>
            <a:r>
              <a:rPr kumimoji="1" lang="en-US" altLang="ja-JP" sz="2400" b="1" dirty="0">
                <a:solidFill>
                  <a:srgbClr val="4D4D4D"/>
                </a:solidFill>
                <a:latin typeface="メイリオ" pitchFamily="50" charset="-128"/>
                <a:ea typeface="メイリオ" pitchFamily="50" charset="-128"/>
                <a:cs typeface="メイリオ" pitchFamily="50" charset="-128"/>
              </a:rPr>
              <a:t>℃</a:t>
            </a:r>
            <a:r>
              <a:rPr kumimoji="1" lang="ja-JP" altLang="en-US" sz="2400" b="1" dirty="0">
                <a:solidFill>
                  <a:srgbClr val="4D4D4D"/>
                </a:solidFill>
                <a:latin typeface="メイリオ" pitchFamily="50" charset="-128"/>
                <a:ea typeface="メイリオ" pitchFamily="50" charset="-128"/>
                <a:cs typeface="メイリオ" pitchFamily="50" charset="-128"/>
              </a:rPr>
              <a:t>です</a:t>
            </a:r>
          </a:p>
        </p:txBody>
      </p:sp>
      <p:sp>
        <p:nvSpPr>
          <p:cNvPr id="12" name="正方形/長方形 11"/>
          <p:cNvSpPr/>
          <p:nvPr/>
        </p:nvSpPr>
        <p:spPr bwMode="auto">
          <a:xfrm>
            <a:off x="0" y="-320"/>
            <a:ext cx="9906000"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質問に回答してくれる機能</a:t>
            </a:r>
          </a:p>
        </p:txBody>
      </p:sp>
      <p:pic>
        <p:nvPicPr>
          <p:cNvPr id="5" name="10_質問回答1">
            <a:hlinkClick r:id="" action="ppaction://media"/>
            <a:extLst>
              <a:ext uri="{FF2B5EF4-FFF2-40B4-BE49-F238E27FC236}">
                <a16:creationId xmlns:a16="http://schemas.microsoft.com/office/drawing/2014/main" id="{7EF2F7FB-ACA9-4D0D-826E-146B474F3FC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49800" y="3225800"/>
            <a:ext cx="406400" cy="406400"/>
          </a:xfrm>
          <a:prstGeom prst="rect">
            <a:avLst/>
          </a:prstGeom>
        </p:spPr>
      </p:pic>
      <p:sp>
        <p:nvSpPr>
          <p:cNvPr id="16" name="角丸四角形 15"/>
          <p:cNvSpPr/>
          <p:nvPr/>
        </p:nvSpPr>
        <p:spPr bwMode="auto">
          <a:xfrm>
            <a:off x="289773" y="942066"/>
            <a:ext cx="9223519" cy="572072"/>
          </a:xfrm>
          <a:prstGeom prst="roundRect">
            <a:avLst/>
          </a:prstGeom>
          <a:solidFill>
            <a:schemeClr val="tx2">
              <a:lumMod val="60000"/>
              <a:lumOff val="40000"/>
            </a:schemeClr>
          </a:solidFill>
          <a:ln w="3810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要求者の想定する</a:t>
            </a:r>
            <a:r>
              <a:rPr lang="en-US" altLang="ja-JP" sz="2400" b="1" dirty="0">
                <a:solidFill>
                  <a:schemeClr val="bg1"/>
                </a:solidFill>
                <a:latin typeface="メイリオ" pitchFamily="50" charset="-128"/>
                <a:ea typeface="メイリオ" pitchFamily="50" charset="-128"/>
                <a:cs typeface="メイリオ" pitchFamily="50" charset="-128"/>
              </a:rPr>
              <a:t>5W1H</a:t>
            </a:r>
            <a:r>
              <a:rPr lang="ja-JP" altLang="en-US" sz="2400" b="1" dirty="0">
                <a:solidFill>
                  <a:schemeClr val="bg1"/>
                </a:solidFill>
                <a:latin typeface="メイリオ" pitchFamily="50" charset="-128"/>
                <a:ea typeface="メイリオ" pitchFamily="50" charset="-128"/>
                <a:cs typeface="メイリオ" pitchFamily="50" charset="-128"/>
              </a:rPr>
              <a:t>の利用シーンなしで要件定義</a:t>
            </a:r>
          </a:p>
        </p:txBody>
      </p:sp>
    </p:spTree>
    <p:extLst>
      <p:ext uri="{BB962C8B-B14F-4D97-AF65-F5344CB8AC3E}">
        <p14:creationId xmlns:p14="http://schemas.microsoft.com/office/powerpoint/2010/main" val="56508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 presetClass="mediacall" presetSubtype="0" fill="hold" nodeType="afterEffect">
                                  <p:stCondLst>
                                    <p:cond delay="250"/>
                                  </p:stCondLst>
                                  <p:childTnLst>
                                    <p:cmd type="call" cmd="playFrom(0.0)">
                                      <p:cBhvr>
                                        <p:cTn id="10" dur="8400" fill="hold"/>
                                        <p:tgtEl>
                                          <p:spTgt spid="5"/>
                                        </p:tgtEl>
                                      </p:cBhvr>
                                    </p:cmd>
                                  </p:childTnLst>
                                </p:cTn>
                              </p:par>
                            </p:childTnLst>
                          </p:cTn>
                        </p:par>
                        <p:par>
                          <p:cTn id="11" fill="hold">
                            <p:stCondLst>
                              <p:cond delay="915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2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18</a:t>
            </a:fld>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bwMode="auto">
          <a:xfrm>
            <a:off x="0" y="-320"/>
            <a:ext cx="9906000"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要件定義者の予想していた機能</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977" y="909589"/>
            <a:ext cx="6168045" cy="5507719"/>
          </a:xfrm>
          <a:prstGeom prst="rect">
            <a:avLst/>
          </a:prstGeom>
          <a:ln w="31750">
            <a:solidFill>
              <a:srgbClr val="FF8181"/>
            </a:solidFill>
          </a:ln>
        </p:spPr>
      </p:pic>
      <p:sp>
        <p:nvSpPr>
          <p:cNvPr id="7" name="正方形/長方形 6"/>
          <p:cNvSpPr/>
          <p:nvPr/>
        </p:nvSpPr>
        <p:spPr bwMode="auto">
          <a:xfrm>
            <a:off x="2792760" y="4041068"/>
            <a:ext cx="5244261" cy="756084"/>
          </a:xfrm>
          <a:prstGeom prst="rect">
            <a:avLst/>
          </a:prstGeom>
          <a:noFill/>
          <a:ln w="73025">
            <a:solidFill>
              <a:schemeClr val="accent2">
                <a:lumMod val="75000"/>
              </a:schemeClr>
            </a:solid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正方形/長方形 7"/>
          <p:cNvSpPr/>
          <p:nvPr/>
        </p:nvSpPr>
        <p:spPr bwMode="auto">
          <a:xfrm>
            <a:off x="2792760" y="5445224"/>
            <a:ext cx="5244261" cy="576064"/>
          </a:xfrm>
          <a:prstGeom prst="rect">
            <a:avLst/>
          </a:prstGeom>
          <a:noFill/>
          <a:ln w="73025">
            <a:solidFill>
              <a:schemeClr val="accent2">
                <a:lumMod val="75000"/>
              </a:schemeClr>
            </a:solidFill>
          </a:ln>
          <a:effectLst/>
          <a:ex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18327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8263"/>
            <a:ext cx="9906000" cy="6561117"/>
          </a:xfrm>
          <a:prstGeom prst="rect">
            <a:avLst/>
          </a:prstGeom>
        </p:spPr>
      </p:pic>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1</a:t>
            </a:fld>
            <a:endParaRPr lang="ja-JP" altLang="en-US" dirty="0"/>
          </a:p>
        </p:txBody>
      </p:sp>
      <p:sp>
        <p:nvSpPr>
          <p:cNvPr id="4" name="タイトル 3"/>
          <p:cNvSpPr>
            <a:spLocks noGrp="1"/>
          </p:cNvSpPr>
          <p:nvPr>
            <p:ph type="title"/>
          </p:nvPr>
        </p:nvSpPr>
        <p:spPr/>
        <p:txBody>
          <a:bodyPr/>
          <a:lstStyle/>
          <a:p>
            <a:r>
              <a:rPr kumimoji="1" lang="en-US" altLang="ja-JP" dirty="0"/>
              <a:t>O</a:t>
            </a:r>
            <a:endParaRPr kumimoji="1" lang="ja-JP" altLang="en-US" dirty="0"/>
          </a:p>
        </p:txBody>
      </p:sp>
      <p:sp>
        <p:nvSpPr>
          <p:cNvPr id="6" name="正方形/長方形 5"/>
          <p:cNvSpPr/>
          <p:nvPr/>
        </p:nvSpPr>
        <p:spPr bwMode="auto">
          <a:xfrm>
            <a:off x="0" y="-495"/>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lang="ja-JP" altLang="en-US" sz="4000" b="1" dirty="0">
                <a:solidFill>
                  <a:schemeClr val="bg1">
                    <a:lumMod val="95000"/>
                  </a:schemeClr>
                </a:solidFill>
                <a:latin typeface="メイリオ" pitchFamily="50" charset="-128"/>
                <a:ea typeface="メイリオ" pitchFamily="50" charset="-128"/>
                <a:cs typeface="メイリオ" pitchFamily="50" charset="-128"/>
              </a:rPr>
              <a:t> 夏合宿のポスターセッション</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8269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19</a:t>
            </a:fld>
            <a:endParaRPr lang="ja-JP" altLang="en-US" dirty="0"/>
          </a:p>
        </p:txBody>
      </p:sp>
      <p:sp>
        <p:nvSpPr>
          <p:cNvPr id="3" name="タイトル 2"/>
          <p:cNvSpPr>
            <a:spLocks noGrp="1"/>
          </p:cNvSpPr>
          <p:nvPr>
            <p:ph type="title"/>
          </p:nvPr>
        </p:nvSpPr>
        <p:spPr/>
        <p:txBody>
          <a:bodyPr/>
          <a:lstStyle/>
          <a:p>
            <a:r>
              <a:rPr kumimoji="1" lang="ja-JP" altLang="en-US" dirty="0"/>
              <a:t>明日の気温を聞いて知りたかったことは</a:t>
            </a:r>
            <a:r>
              <a:rPr kumimoji="1" lang="en-US" altLang="ja-JP" dirty="0"/>
              <a:t>…</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1113301606"/>
              </p:ext>
            </p:extLst>
          </p:nvPr>
        </p:nvGraphicFramePr>
        <p:xfrm>
          <a:off x="666775" y="1422291"/>
          <a:ext cx="8568952" cy="3806909"/>
        </p:xfrm>
        <a:graphic>
          <a:graphicData uri="http://schemas.openxmlformats.org/drawingml/2006/table">
            <a:tbl>
              <a:tblPr firstRow="1" bandRow="1">
                <a:tableStyleId>{5202B0CA-FC54-4496-8BCA-5EF66A818D29}</a:tableStyleId>
              </a:tblPr>
              <a:tblGrid>
                <a:gridCol w="2738053">
                  <a:extLst>
                    <a:ext uri="{9D8B030D-6E8A-4147-A177-3AD203B41FA5}">
                      <a16:colId xmlns:a16="http://schemas.microsoft.com/office/drawing/2014/main" val="20000"/>
                    </a:ext>
                  </a:extLst>
                </a:gridCol>
                <a:gridCol w="5830899">
                  <a:extLst>
                    <a:ext uri="{9D8B030D-6E8A-4147-A177-3AD203B41FA5}">
                      <a16:colId xmlns:a16="http://schemas.microsoft.com/office/drawing/2014/main" val="20001"/>
                    </a:ext>
                  </a:extLst>
                </a:gridCol>
              </a:tblGrid>
              <a:tr h="386715">
                <a:tc>
                  <a:txBody>
                    <a:bodyPr/>
                    <a:lstStyle/>
                    <a:p>
                      <a:pPr algn="ctr"/>
                      <a:r>
                        <a:rPr kumimoji="1" lang="en-US" altLang="ja-JP" sz="2000" dirty="0"/>
                        <a:t>5W1H</a:t>
                      </a:r>
                      <a:endParaRPr kumimoji="1" lang="ja-JP" altLang="en-US" sz="2000" dirty="0"/>
                    </a:p>
                  </a:txBody>
                  <a:tcPr>
                    <a:lnR w="57150" cap="flat" cmpd="sng" algn="ctr">
                      <a:solidFill>
                        <a:schemeClr val="bg1">
                          <a:lumMod val="85000"/>
                        </a:schemeClr>
                      </a:solidFill>
                      <a:prstDash val="solid"/>
                      <a:round/>
                      <a:headEnd type="none" w="med" len="med"/>
                      <a:tailEnd type="none" w="med" len="med"/>
                    </a:lnR>
                  </a:tcPr>
                </a:tc>
                <a:tc>
                  <a:txBody>
                    <a:bodyPr/>
                    <a:lstStyle/>
                    <a:p>
                      <a:pPr algn="ctr"/>
                      <a:r>
                        <a:rPr kumimoji="1" lang="ja-JP" altLang="en-US" sz="2000" dirty="0"/>
                        <a:t>実装したい内容</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0"/>
                  </a:ext>
                </a:extLst>
              </a:tr>
              <a:tr h="473994">
                <a:tc>
                  <a:txBody>
                    <a:bodyPr/>
                    <a:lstStyle/>
                    <a:p>
                      <a:r>
                        <a:rPr kumimoji="1" lang="en-US" altLang="ja-JP" sz="2000" dirty="0">
                          <a:solidFill>
                            <a:schemeClr val="tx1">
                              <a:lumMod val="60000"/>
                              <a:lumOff val="40000"/>
                            </a:schemeClr>
                          </a:solidFill>
                        </a:rPr>
                        <a:t>Who   </a:t>
                      </a:r>
                      <a:r>
                        <a:rPr kumimoji="1" lang="ja-JP" altLang="en-US" sz="2000" dirty="0">
                          <a:solidFill>
                            <a:schemeClr val="tx1">
                              <a:lumMod val="60000"/>
                              <a:lumOff val="40000"/>
                            </a:schemeClr>
                          </a:solidFill>
                        </a:rPr>
                        <a:t>（だれが）</a:t>
                      </a:r>
                    </a:p>
                  </a:txBody>
                  <a:tcPr>
                    <a:lnR w="57150" cap="flat" cmpd="sng" algn="ctr">
                      <a:solidFill>
                        <a:schemeClr val="bg1">
                          <a:lumMod val="85000"/>
                        </a:schemeClr>
                      </a:solidFill>
                      <a:prstDash val="solid"/>
                      <a:round/>
                      <a:headEnd type="none" w="med" len="med"/>
                      <a:tailEnd type="none" w="med" len="med"/>
                    </a:lnR>
                  </a:tcPr>
                </a:tc>
                <a:tc>
                  <a:txBody>
                    <a:bodyPr/>
                    <a:lstStyle/>
                    <a:p>
                      <a:r>
                        <a:rPr kumimoji="1" lang="en-US" altLang="ja-JP" sz="2000" dirty="0">
                          <a:solidFill>
                            <a:schemeClr val="tx1">
                              <a:lumMod val="60000"/>
                              <a:lumOff val="40000"/>
                            </a:schemeClr>
                          </a:solidFill>
                        </a:rPr>
                        <a:t>20~30</a:t>
                      </a:r>
                      <a:r>
                        <a:rPr kumimoji="1" lang="ja-JP" altLang="en-US" sz="2000" dirty="0">
                          <a:solidFill>
                            <a:schemeClr val="tx1">
                              <a:lumMod val="60000"/>
                              <a:lumOff val="40000"/>
                            </a:schemeClr>
                          </a:solidFill>
                        </a:rPr>
                        <a:t>代既婚女性・共稼ぎ・</a:t>
                      </a:r>
                      <a:r>
                        <a:rPr kumimoji="1" lang="en-US" altLang="ja-JP" sz="2000" dirty="0">
                          <a:solidFill>
                            <a:schemeClr val="tx1">
                              <a:lumMod val="60000"/>
                              <a:lumOff val="40000"/>
                            </a:schemeClr>
                          </a:solidFill>
                        </a:rPr>
                        <a:t>IT</a:t>
                      </a:r>
                      <a:r>
                        <a:rPr kumimoji="1" lang="ja-JP" altLang="en-US" sz="2000" dirty="0">
                          <a:solidFill>
                            <a:schemeClr val="tx1">
                              <a:lumMod val="60000"/>
                              <a:lumOff val="40000"/>
                            </a:schemeClr>
                          </a:solidFill>
                        </a:rPr>
                        <a:t>系勤務</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1"/>
                  </a:ext>
                </a:extLst>
              </a:tr>
              <a:tr h="4079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0000"/>
                              <a:lumOff val="40000"/>
                            </a:schemeClr>
                          </a:solidFill>
                        </a:rPr>
                        <a:t>When </a:t>
                      </a:r>
                      <a:r>
                        <a:rPr kumimoji="1" lang="ja-JP" altLang="en-US" sz="2000" dirty="0">
                          <a:solidFill>
                            <a:schemeClr val="tx1">
                              <a:lumMod val="60000"/>
                              <a:lumOff val="40000"/>
                            </a:schemeClr>
                          </a:solidFill>
                        </a:rPr>
                        <a:t>（いつ）</a:t>
                      </a:r>
                    </a:p>
                  </a:txBody>
                  <a:tcPr>
                    <a:lnR w="57150" cap="flat" cmpd="sng" algn="ctr">
                      <a:solidFill>
                        <a:schemeClr val="bg1">
                          <a:lumMod val="8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60000"/>
                              <a:lumOff val="40000"/>
                            </a:schemeClr>
                          </a:solidFill>
                        </a:rPr>
                        <a:t>夜、食後の片付け中に</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2"/>
                  </a:ext>
                </a:extLst>
              </a:tr>
              <a:tr h="407965">
                <a:tc>
                  <a:txBody>
                    <a:bodyPr/>
                    <a:lstStyle/>
                    <a:p>
                      <a:r>
                        <a:rPr kumimoji="1" lang="en-US" altLang="ja-JP" sz="2000" dirty="0">
                          <a:solidFill>
                            <a:schemeClr val="tx1">
                              <a:lumMod val="60000"/>
                              <a:lumOff val="40000"/>
                            </a:schemeClr>
                          </a:solidFill>
                        </a:rPr>
                        <a:t>Where</a:t>
                      </a:r>
                      <a:r>
                        <a:rPr kumimoji="1" lang="ja-JP" altLang="en-US" sz="2000" dirty="0">
                          <a:solidFill>
                            <a:schemeClr val="tx1">
                              <a:lumMod val="60000"/>
                              <a:lumOff val="40000"/>
                            </a:schemeClr>
                          </a:solidFill>
                        </a:rPr>
                        <a:t>（どこで）</a:t>
                      </a:r>
                    </a:p>
                  </a:txBody>
                  <a:tcPr>
                    <a:lnR w="57150" cap="flat" cmpd="sng" algn="ctr">
                      <a:solidFill>
                        <a:schemeClr val="bg1">
                          <a:lumMod val="85000"/>
                        </a:schemeClr>
                      </a:solidFill>
                      <a:prstDash val="solid"/>
                      <a:round/>
                      <a:headEnd type="none" w="med" len="med"/>
                      <a:tailEnd type="none" w="med" len="med"/>
                    </a:lnR>
                  </a:tcPr>
                </a:tc>
                <a:tc>
                  <a:txBody>
                    <a:bodyPr/>
                    <a:lstStyle/>
                    <a:p>
                      <a:r>
                        <a:rPr kumimoji="1" lang="ja-JP" altLang="en-US" sz="2000" dirty="0">
                          <a:solidFill>
                            <a:schemeClr val="tx1">
                              <a:lumMod val="60000"/>
                              <a:lumOff val="40000"/>
                            </a:schemeClr>
                          </a:solidFill>
                        </a:rPr>
                        <a:t>スキップを設置したキッチンで</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3"/>
                  </a:ext>
                </a:extLst>
              </a:tr>
              <a:tr h="843641">
                <a:tc>
                  <a:txBody>
                    <a:bodyPr/>
                    <a:lstStyle/>
                    <a:p>
                      <a:r>
                        <a:rPr kumimoji="1" lang="en-US" altLang="ja-JP" sz="2000" dirty="0">
                          <a:solidFill>
                            <a:schemeClr val="tx1">
                              <a:lumMod val="60000"/>
                              <a:lumOff val="40000"/>
                            </a:schemeClr>
                          </a:solidFill>
                        </a:rPr>
                        <a:t>What  </a:t>
                      </a:r>
                      <a:r>
                        <a:rPr kumimoji="1" lang="ja-JP" altLang="en-US" sz="2000" dirty="0">
                          <a:solidFill>
                            <a:schemeClr val="tx1">
                              <a:lumMod val="60000"/>
                              <a:lumOff val="40000"/>
                            </a:schemeClr>
                          </a:solidFill>
                        </a:rPr>
                        <a:t>（なにを）</a:t>
                      </a:r>
                    </a:p>
                  </a:txBody>
                  <a:tcPr>
                    <a:lnR w="57150" cap="flat" cmpd="sng" algn="ctr">
                      <a:solidFill>
                        <a:schemeClr val="bg1">
                          <a:lumMod val="85000"/>
                        </a:schemeClr>
                      </a:solidFill>
                      <a:prstDash val="solid"/>
                      <a:round/>
                      <a:headEnd type="none" w="med" len="med"/>
                      <a:tailEnd type="none" w="med" len="med"/>
                    </a:lnR>
                  </a:tcPr>
                </a:tc>
                <a:tc>
                  <a:txBody>
                    <a:bodyPr/>
                    <a:lstStyle/>
                    <a:p>
                      <a:r>
                        <a:rPr kumimoji="1" lang="ja-JP" altLang="en-US" sz="2000" dirty="0">
                          <a:solidFill>
                            <a:schemeClr val="tx1">
                              <a:lumMod val="60000"/>
                              <a:lumOff val="40000"/>
                            </a:schemeClr>
                          </a:solidFill>
                        </a:rPr>
                        <a:t>「明日の大阪の天気をおしえて」とスキップに向かって質問する</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4"/>
                  </a:ext>
                </a:extLst>
              </a:tr>
              <a:tr h="576064">
                <a:tc>
                  <a:txBody>
                    <a:bodyPr/>
                    <a:lstStyle/>
                    <a:p>
                      <a:r>
                        <a:rPr kumimoji="1" lang="en-US" altLang="ja-JP" sz="2000" b="1" dirty="0"/>
                        <a:t>Why   </a:t>
                      </a:r>
                      <a:r>
                        <a:rPr kumimoji="1" lang="ja-JP" altLang="en-US" sz="2000" b="1" dirty="0"/>
                        <a:t>（なぜ）</a:t>
                      </a:r>
                    </a:p>
                  </a:txBody>
                  <a:tcPr>
                    <a:lnR w="57150" cap="flat" cmpd="sng" algn="ctr">
                      <a:solidFill>
                        <a:schemeClr val="bg1">
                          <a:lumMod val="85000"/>
                        </a:schemeClr>
                      </a:solidFill>
                      <a:prstDash val="solid"/>
                      <a:round/>
                      <a:headEnd type="none" w="med" len="med"/>
                      <a:tailEnd type="none" w="med" len="med"/>
                    </a:lnR>
                    <a:solidFill>
                      <a:schemeClr val="accent2">
                        <a:lumMod val="40000"/>
                        <a:lumOff val="60000"/>
                      </a:schemeClr>
                    </a:solidFill>
                  </a:tcPr>
                </a:tc>
                <a:tc>
                  <a:txBody>
                    <a:bodyPr/>
                    <a:lstStyle/>
                    <a:p>
                      <a:r>
                        <a:rPr kumimoji="1" lang="ja-JP" altLang="en-US" sz="2000" b="1" u="none" dirty="0"/>
                        <a:t>明日は出張で何着て行けばいいか知りたい</a:t>
                      </a:r>
                      <a:endParaRPr kumimoji="1" lang="en-US" altLang="ja-JP" sz="2000" b="1" u="none" dirty="0">
                        <a:solidFill>
                          <a:schemeClr val="accent2"/>
                        </a:solidFill>
                      </a:endParaRPr>
                    </a:p>
                  </a:txBody>
                  <a:tcPr>
                    <a:lnL w="57150" cap="flat" cmpd="sng" algn="ctr">
                      <a:solidFill>
                        <a:schemeClr val="bg1">
                          <a:lumMod val="85000"/>
                        </a:schemeClr>
                      </a:solidFill>
                      <a:prstDash val="solid"/>
                      <a:round/>
                      <a:headEnd type="none" w="med" len="med"/>
                      <a:tailEnd type="none" w="med" len="med"/>
                    </a:lnL>
                    <a:solidFill>
                      <a:schemeClr val="accent2">
                        <a:lumMod val="40000"/>
                        <a:lumOff val="60000"/>
                      </a:schemeClr>
                    </a:solidFill>
                  </a:tcPr>
                </a:tc>
                <a:extLst>
                  <a:ext uri="{0D108BD9-81ED-4DB2-BD59-A6C34878D82A}">
                    <a16:rowId xmlns:a16="http://schemas.microsoft.com/office/drawing/2014/main" val="10005"/>
                  </a:ext>
                </a:extLst>
              </a:tr>
              <a:tr h="648072">
                <a:tc>
                  <a:txBody>
                    <a:bodyPr/>
                    <a:lstStyle/>
                    <a:p>
                      <a:r>
                        <a:rPr kumimoji="1" lang="en-US" altLang="ja-JP" sz="2000" b="1" dirty="0"/>
                        <a:t>How   </a:t>
                      </a:r>
                      <a:r>
                        <a:rPr kumimoji="1" lang="ja-JP" altLang="en-US" sz="2000" b="1" dirty="0"/>
                        <a:t>（どうした）</a:t>
                      </a:r>
                    </a:p>
                  </a:txBody>
                  <a:tcPr>
                    <a:lnR w="57150" cap="flat" cmpd="sng" algn="ctr">
                      <a:solidFill>
                        <a:schemeClr val="bg1">
                          <a:lumMod val="85000"/>
                        </a:schemeClr>
                      </a:solidFill>
                      <a:prstDash val="solid"/>
                      <a:round/>
                      <a:headEnd type="none" w="med" len="med"/>
                      <a:tailEnd type="none" w="med" len="med"/>
                    </a:lnR>
                    <a:solidFill>
                      <a:schemeClr val="bg2"/>
                    </a:solidFill>
                  </a:tcPr>
                </a:tc>
                <a:tc>
                  <a:txBody>
                    <a:bodyPr/>
                    <a:lstStyle/>
                    <a:p>
                      <a:r>
                        <a:rPr kumimoji="1" lang="ja-JP" altLang="en-US" sz="2000" b="1" u="none" dirty="0"/>
                        <a:t>（回答を聞いて）明日はダウンコートとブーツを使おう。</a:t>
                      </a:r>
                      <a:endParaRPr kumimoji="1" lang="en-US" altLang="ja-JP" sz="2000" b="1" u="none" dirty="0">
                        <a:solidFill>
                          <a:schemeClr val="accent2"/>
                        </a:solidFill>
                      </a:endParaRPr>
                    </a:p>
                  </a:txBody>
                  <a:tcPr>
                    <a:lnL w="57150" cap="flat" cmpd="sng" algn="ctr">
                      <a:solidFill>
                        <a:schemeClr val="bg1">
                          <a:lumMod val="85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10006"/>
                  </a:ext>
                </a:extLst>
              </a:tr>
            </a:tbl>
          </a:graphicData>
        </a:graphic>
      </p:graphicFrame>
      <p:sp>
        <p:nvSpPr>
          <p:cNvPr id="8" name="角丸四角形 7"/>
          <p:cNvSpPr/>
          <p:nvPr/>
        </p:nvSpPr>
        <p:spPr bwMode="auto">
          <a:xfrm>
            <a:off x="650522" y="5586965"/>
            <a:ext cx="8604956" cy="902375"/>
          </a:xfrm>
          <a:prstGeom prst="roundRect">
            <a:avLst/>
          </a:prstGeom>
          <a:solidFill>
            <a:srgbClr val="FF8181"/>
          </a:solidFill>
          <a:ln w="6350">
            <a:noFill/>
          </a:ln>
          <a:effectLst/>
          <a:extLst/>
        </p:spPr>
        <p:txBody>
          <a:bodyPr wrap="square" lIns="0" tIns="0" rIns="0" bIns="0" rtlCol="0" anchor="ctr">
            <a:spAutoFit/>
          </a:bodyPr>
          <a:lstStyle/>
          <a:p>
            <a:pPr algn="ctr">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天気そのものが知りたいのではなく、</a:t>
            </a:r>
            <a:endParaRPr lang="en-US" altLang="ja-JP" sz="2400" b="1" dirty="0">
              <a:solidFill>
                <a:schemeClr val="bg1"/>
              </a:solidFill>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明日の服装を決める手がかりが欲しかったことが分かる</a:t>
            </a:r>
            <a:endParaRPr kumimoji="1" lang="ja-JP" altLang="en-US" sz="2400" b="1" dirty="0">
              <a:solidFill>
                <a:schemeClr val="bg1"/>
              </a:solidFill>
              <a:latin typeface="メイリオ" pitchFamily="50" charset="-128"/>
              <a:ea typeface="メイリオ" pitchFamily="50" charset="-128"/>
              <a:cs typeface="メイリオ" pitchFamily="50" charset="-128"/>
            </a:endParaRPr>
          </a:p>
        </p:txBody>
      </p:sp>
      <p:sp>
        <p:nvSpPr>
          <p:cNvPr id="9" name="正方形/長方形 8"/>
          <p:cNvSpPr/>
          <p:nvPr/>
        </p:nvSpPr>
        <p:spPr bwMode="auto">
          <a:xfrm>
            <a:off x="0" y="-27384"/>
            <a:ext cx="9906000"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要求者役が想定していた機能とは</a:t>
            </a:r>
          </a:p>
        </p:txBody>
      </p:sp>
      <p:sp>
        <p:nvSpPr>
          <p:cNvPr id="10" name="テキスト ボックス 9"/>
          <p:cNvSpPr txBox="1"/>
          <p:nvPr/>
        </p:nvSpPr>
        <p:spPr>
          <a:xfrm>
            <a:off x="739775" y="845943"/>
            <a:ext cx="8244148" cy="461665"/>
          </a:xfrm>
          <a:prstGeom prst="rect">
            <a:avLst/>
          </a:prstGeom>
          <a:noFill/>
        </p:spPr>
        <p:txBody>
          <a:bodyPr wrap="square" rtlCol="0">
            <a:spAutoFit/>
          </a:bodyPr>
          <a:lstStyle/>
          <a:p>
            <a:r>
              <a:rPr lang="ja-JP" altLang="en-US" sz="2400" b="1" dirty="0"/>
              <a:t>▼スマートスピーカー</a:t>
            </a:r>
            <a:r>
              <a:rPr kumimoji="1" lang="ja-JP" altLang="en-US" sz="2400" b="1" dirty="0"/>
              <a:t>に質問をしたら解答してくれる機能</a:t>
            </a:r>
          </a:p>
        </p:txBody>
      </p:sp>
    </p:spTree>
    <p:extLst>
      <p:ext uri="{BB962C8B-B14F-4D97-AF65-F5344CB8AC3E}">
        <p14:creationId xmlns:p14="http://schemas.microsoft.com/office/powerpoint/2010/main" val="339980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20</a:t>
            </a:fld>
            <a:endParaRPr lang="ja-JP" altLang="en-US" dirty="0"/>
          </a:p>
        </p:txBody>
      </p:sp>
      <p:sp>
        <p:nvSpPr>
          <p:cNvPr id="3" name="タイトル 2"/>
          <p:cNvSpPr>
            <a:spLocks noGrp="1"/>
          </p:cNvSpPr>
          <p:nvPr>
            <p:ph type="title"/>
          </p:nvPr>
        </p:nvSpPr>
        <p:spPr>
          <a:xfrm>
            <a:off x="272480" y="152636"/>
            <a:ext cx="9541060" cy="396044"/>
          </a:xfrm>
        </p:spPr>
        <p:txBody>
          <a:bodyPr/>
          <a:lstStyle/>
          <a:p>
            <a:r>
              <a:rPr kumimoji="1" lang="ja-JP" altLang="en-US" dirty="0"/>
              <a:t>スマートスピーカー</a:t>
            </a:r>
            <a:r>
              <a:rPr lang="ja-JP" altLang="en-US" dirty="0"/>
              <a:t>でこんなことがしたいのですが①（ユーザ役想定例）</a:t>
            </a:r>
            <a:endParaRPr kumimoji="1" lang="ja-JP" altLang="en-US" dirty="0"/>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7276" y="2603638"/>
            <a:ext cx="2530868" cy="2407488"/>
          </a:xfrm>
          <a:prstGeom prst="rect">
            <a:avLst/>
          </a:prstGeom>
        </p:spPr>
      </p:pic>
      <p:sp>
        <p:nvSpPr>
          <p:cNvPr id="12" name="角丸四角形吹き出し 11"/>
          <p:cNvSpPr/>
          <p:nvPr/>
        </p:nvSpPr>
        <p:spPr bwMode="auto">
          <a:xfrm>
            <a:off x="2972780" y="1515704"/>
            <a:ext cx="5436942" cy="486942"/>
          </a:xfrm>
          <a:prstGeom prst="wedgeRoundRectCallout">
            <a:avLst>
              <a:gd name="adj1" fmla="val -62548"/>
              <a:gd name="adj2" fmla="val 69361"/>
              <a:gd name="adj3" fmla="val 16667"/>
            </a:avLst>
          </a:prstGeom>
          <a:solidFill>
            <a:schemeClr val="bg1"/>
          </a:solidFill>
          <a:ln w="6350">
            <a:solidFill>
              <a:schemeClr val="tx1">
                <a:lumMod val="60000"/>
                <a:lumOff val="40000"/>
              </a:schemeClr>
            </a:solidFill>
          </a:ln>
          <a:effectLst/>
          <a:extLst/>
        </p:spPr>
        <p:txBody>
          <a:bodyPr wrap="square" lIns="0" tIns="0" rIns="0" bIns="0" rtlCol="0" anchor="ctr">
            <a:spAutoFit/>
          </a:bodyPr>
          <a:lstStyle/>
          <a:p>
            <a:pPr algn="just">
              <a:lnSpc>
                <a:spcPct val="140000"/>
              </a:lnSpc>
              <a:spcBef>
                <a:spcPct val="0"/>
              </a:spcBef>
              <a:spcAft>
                <a:spcPts val="600"/>
              </a:spcAft>
            </a:pPr>
            <a:r>
              <a:rPr kumimoji="1" lang="ja-JP" altLang="en-US" sz="2200" b="1" dirty="0">
                <a:solidFill>
                  <a:srgbClr val="4D4D4D"/>
                </a:solidFill>
                <a:latin typeface="メイリオ" pitchFamily="50" charset="-128"/>
                <a:ea typeface="メイリオ" pitchFamily="50" charset="-128"/>
                <a:cs typeface="メイリオ" pitchFamily="50" charset="-128"/>
              </a:rPr>
              <a:t>スキップ、明日の大阪の天気を教えて</a:t>
            </a:r>
          </a:p>
        </p:txBody>
      </p:sp>
      <p:pic>
        <p:nvPicPr>
          <p:cNvPr id="19" name="図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06" y="1811735"/>
            <a:ext cx="2870014" cy="3383281"/>
          </a:xfrm>
          <a:prstGeom prst="rect">
            <a:avLst/>
          </a:prstGeom>
        </p:spPr>
      </p:pic>
      <p:sp>
        <p:nvSpPr>
          <p:cNvPr id="20" name="角丸四角形 19"/>
          <p:cNvSpPr/>
          <p:nvPr/>
        </p:nvSpPr>
        <p:spPr bwMode="auto">
          <a:xfrm>
            <a:off x="471657" y="6148751"/>
            <a:ext cx="8712968" cy="572072"/>
          </a:xfrm>
          <a:prstGeom prst="roundRect">
            <a:avLst/>
          </a:prstGeom>
          <a:solidFill>
            <a:schemeClr val="accent2">
              <a:lumMod val="60000"/>
              <a:lumOff val="40000"/>
            </a:schemeClr>
          </a:solidFill>
          <a:ln w="635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天気と服装をアドバイスする機能を盛り込んだ</a:t>
            </a:r>
            <a:endParaRPr kumimoji="1" lang="ja-JP" altLang="en-US" sz="2400" b="1" dirty="0">
              <a:solidFill>
                <a:schemeClr val="bg1"/>
              </a:solidFill>
              <a:latin typeface="メイリオ" pitchFamily="50" charset="-128"/>
              <a:ea typeface="メイリオ" pitchFamily="50" charset="-128"/>
              <a:cs typeface="メイリオ" pitchFamily="50" charset="-128"/>
            </a:endParaRPr>
          </a:p>
        </p:txBody>
      </p:sp>
      <p:sp>
        <p:nvSpPr>
          <p:cNvPr id="17" name="角丸四角形吹き出し 16"/>
          <p:cNvSpPr/>
          <p:nvPr/>
        </p:nvSpPr>
        <p:spPr bwMode="auto">
          <a:xfrm>
            <a:off x="3747683" y="5018010"/>
            <a:ext cx="5057745" cy="1048798"/>
          </a:xfrm>
          <a:prstGeom prst="wedgeRoundRectCallout">
            <a:avLst>
              <a:gd name="adj1" fmla="val -69382"/>
              <a:gd name="adj2" fmla="val -68894"/>
              <a:gd name="adj3" fmla="val 16667"/>
            </a:avLst>
          </a:prstGeom>
          <a:solidFill>
            <a:schemeClr val="bg1"/>
          </a:solidFill>
          <a:ln w="6350">
            <a:solidFill>
              <a:schemeClr val="tx1">
                <a:lumMod val="60000"/>
                <a:lumOff val="40000"/>
              </a:schemeClr>
            </a:solidFill>
          </a:ln>
          <a:effectLst/>
          <a:extLst/>
        </p:spPr>
        <p:txBody>
          <a:bodyPr wrap="square" lIns="0" tIns="0" rIns="0" bIns="0" rtlCol="0" anchor="ctr">
            <a:spAutoFit/>
          </a:bodyPr>
          <a:lstStyle/>
          <a:p>
            <a:pPr algn="just">
              <a:lnSpc>
                <a:spcPct val="140000"/>
              </a:lnSpc>
              <a:spcBef>
                <a:spcPct val="0"/>
              </a:spcBef>
              <a:spcAft>
                <a:spcPts val="600"/>
              </a:spcAft>
            </a:pPr>
            <a:r>
              <a:rPr kumimoji="1" lang="ja-JP" altLang="en-US" sz="2200" dirty="0">
                <a:solidFill>
                  <a:srgbClr val="4D4D4D"/>
                </a:solidFill>
                <a:latin typeface="メイリオ" pitchFamily="50" charset="-128"/>
                <a:ea typeface="メイリオ" pitchFamily="50" charset="-128"/>
                <a:cs typeface="メイリオ" pitchFamily="50" charset="-128"/>
              </a:rPr>
              <a:t>そんなに寒いのね。アドバイスどおりダウンとブーツで大阪に行こう</a:t>
            </a:r>
          </a:p>
        </p:txBody>
      </p:sp>
      <p:sp>
        <p:nvSpPr>
          <p:cNvPr id="14" name="正方形/長方形 13"/>
          <p:cNvSpPr/>
          <p:nvPr/>
        </p:nvSpPr>
        <p:spPr bwMode="auto">
          <a:xfrm>
            <a:off x="-15552" y="-40877"/>
            <a:ext cx="10189132"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質問したら回答してくれる機能</a:t>
            </a:r>
          </a:p>
        </p:txBody>
      </p:sp>
      <p:sp>
        <p:nvSpPr>
          <p:cNvPr id="13" name="角丸四角形吹き出し 12"/>
          <p:cNvSpPr/>
          <p:nvPr/>
        </p:nvSpPr>
        <p:spPr bwMode="auto">
          <a:xfrm>
            <a:off x="3296816" y="2272800"/>
            <a:ext cx="4219994" cy="2566516"/>
          </a:xfrm>
          <a:prstGeom prst="wedgeRoundRectCallout">
            <a:avLst>
              <a:gd name="adj1" fmla="val 67588"/>
              <a:gd name="adj2" fmla="val 29266"/>
              <a:gd name="adj3" fmla="val 16667"/>
            </a:avLst>
          </a:prstGeom>
          <a:solidFill>
            <a:schemeClr val="bg1"/>
          </a:solidFill>
          <a:ln w="38100">
            <a:solidFill>
              <a:schemeClr val="accent2">
                <a:lumMod val="60000"/>
                <a:lumOff val="40000"/>
              </a:schemeClr>
            </a:solidFill>
          </a:ln>
          <a:effectLst/>
          <a:extLst/>
        </p:spPr>
        <p:txBody>
          <a:bodyPr wrap="square" lIns="0" tIns="0" rIns="0" bIns="0" rtlCol="0" anchor="ctr">
            <a:normAutofit/>
          </a:bodyPr>
          <a:lstStyle/>
          <a:p>
            <a:pPr algn="just">
              <a:lnSpc>
                <a:spcPct val="140000"/>
              </a:lnSpc>
              <a:spcBef>
                <a:spcPct val="0"/>
              </a:spcBef>
              <a:spcAft>
                <a:spcPts val="600"/>
              </a:spcAft>
            </a:pPr>
            <a:r>
              <a:rPr kumimoji="1" lang="ja-JP" altLang="en-US" sz="2400" b="1" dirty="0">
                <a:solidFill>
                  <a:srgbClr val="4D4D4D"/>
                </a:solidFill>
                <a:latin typeface="メイリオ" pitchFamily="50" charset="-128"/>
                <a:ea typeface="メイリオ" pitchFamily="50" charset="-128"/>
                <a:cs typeface="メイリオ" pitchFamily="50" charset="-128"/>
              </a:rPr>
              <a:t>明日の大阪の天気は曇りのち晴れ。最高気温は</a:t>
            </a:r>
            <a:r>
              <a:rPr kumimoji="1" lang="en-US" altLang="ja-JP" sz="2400" b="1" dirty="0">
                <a:solidFill>
                  <a:srgbClr val="4D4D4D"/>
                </a:solidFill>
                <a:latin typeface="メイリオ" pitchFamily="50" charset="-128"/>
                <a:ea typeface="メイリオ" pitchFamily="50" charset="-128"/>
                <a:cs typeface="メイリオ" pitchFamily="50" charset="-128"/>
              </a:rPr>
              <a:t>6</a:t>
            </a:r>
            <a:r>
              <a:rPr lang="ja-JP" altLang="en-US" sz="2400" b="1" dirty="0">
                <a:solidFill>
                  <a:srgbClr val="4D4D4D"/>
                </a:solidFill>
                <a:latin typeface="メイリオ" pitchFamily="50" charset="-128"/>
                <a:ea typeface="メイリオ" pitchFamily="50" charset="-128"/>
                <a:cs typeface="メイリオ" pitchFamily="50" charset="-128"/>
              </a:rPr>
              <a:t>℃、最低気温は</a:t>
            </a:r>
            <a:r>
              <a:rPr lang="en-US" altLang="ja-JP" sz="2400" b="1" dirty="0">
                <a:solidFill>
                  <a:srgbClr val="4D4D4D"/>
                </a:solidFill>
                <a:latin typeface="メイリオ" pitchFamily="50" charset="-128"/>
                <a:ea typeface="メイリオ" pitchFamily="50" charset="-128"/>
                <a:cs typeface="メイリオ" pitchFamily="50" charset="-128"/>
              </a:rPr>
              <a:t>1℃</a:t>
            </a:r>
            <a:r>
              <a:rPr lang="ja-JP" altLang="en-US" sz="2400" b="1" dirty="0">
                <a:solidFill>
                  <a:srgbClr val="4D4D4D"/>
                </a:solidFill>
                <a:latin typeface="メイリオ" pitchFamily="50" charset="-128"/>
                <a:ea typeface="メイリオ" pitchFamily="50" charset="-128"/>
                <a:cs typeface="メイリオ" pitchFamily="50" charset="-128"/>
              </a:rPr>
              <a:t>のため、</a:t>
            </a:r>
            <a:r>
              <a:rPr lang="ja-JP" altLang="en-US" sz="2400" b="1" dirty="0">
                <a:solidFill>
                  <a:srgbClr val="FF0000"/>
                </a:solidFill>
                <a:latin typeface="メイリオ" pitchFamily="50" charset="-128"/>
                <a:ea typeface="メイリオ" pitchFamily="50" charset="-128"/>
                <a:cs typeface="メイリオ" pitchFamily="50" charset="-128"/>
              </a:rPr>
              <a:t>ダウンやブーツが必要でしょう</a:t>
            </a:r>
            <a:endParaRPr kumimoji="1" lang="ja-JP" altLang="en-US" sz="2400" b="1" u="sng" dirty="0">
              <a:solidFill>
                <a:srgbClr val="FF0000"/>
              </a:solidFill>
              <a:latin typeface="メイリオ" pitchFamily="50" charset="-128"/>
              <a:ea typeface="メイリオ" pitchFamily="50" charset="-128"/>
              <a:cs typeface="メイリオ" pitchFamily="50" charset="-128"/>
            </a:endParaRPr>
          </a:p>
        </p:txBody>
      </p:sp>
      <p:pic>
        <p:nvPicPr>
          <p:cNvPr id="4" name="10_質問回答2">
            <a:hlinkClick r:id="" action="ppaction://media"/>
            <a:extLst>
              <a:ext uri="{FF2B5EF4-FFF2-40B4-BE49-F238E27FC236}">
                <a16:creationId xmlns:a16="http://schemas.microsoft.com/office/drawing/2014/main" id="{D10E034A-4053-4625-9359-86953A9F9AE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68624" y="3330810"/>
            <a:ext cx="760440" cy="760440"/>
          </a:xfrm>
          <a:prstGeom prst="rect">
            <a:avLst/>
          </a:prstGeom>
        </p:spPr>
      </p:pic>
      <p:sp>
        <p:nvSpPr>
          <p:cNvPr id="18" name="角丸四角形 17"/>
          <p:cNvSpPr/>
          <p:nvPr/>
        </p:nvSpPr>
        <p:spPr bwMode="auto">
          <a:xfrm>
            <a:off x="189832" y="827229"/>
            <a:ext cx="9407684" cy="572072"/>
          </a:xfrm>
          <a:prstGeom prst="roundRect">
            <a:avLst/>
          </a:prstGeom>
          <a:solidFill>
            <a:srgbClr val="FF819C"/>
          </a:solidFill>
          <a:ln w="3810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要求者の想定する</a:t>
            </a:r>
            <a:r>
              <a:rPr lang="en-US" altLang="ja-JP" sz="2400" b="1" dirty="0">
                <a:solidFill>
                  <a:schemeClr val="bg1"/>
                </a:solidFill>
                <a:latin typeface="メイリオ" pitchFamily="50" charset="-128"/>
                <a:ea typeface="メイリオ" pitchFamily="50" charset="-128"/>
                <a:cs typeface="メイリオ" pitchFamily="50" charset="-128"/>
              </a:rPr>
              <a:t>5W1H</a:t>
            </a:r>
            <a:r>
              <a:rPr lang="ja-JP" altLang="en-US" sz="2400" b="1" dirty="0">
                <a:solidFill>
                  <a:schemeClr val="bg1"/>
                </a:solidFill>
                <a:latin typeface="メイリオ" pitchFamily="50" charset="-128"/>
                <a:ea typeface="メイリオ" pitchFamily="50" charset="-128"/>
                <a:cs typeface="メイリオ" pitchFamily="50" charset="-128"/>
              </a:rPr>
              <a:t>の利用シーンありで要件定義した場合</a:t>
            </a:r>
          </a:p>
        </p:txBody>
      </p:sp>
    </p:spTree>
    <p:extLst>
      <p:ext uri="{BB962C8B-B14F-4D97-AF65-F5344CB8AC3E}">
        <p14:creationId xmlns:p14="http://schemas.microsoft.com/office/powerpoint/2010/main" val="466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 presetClass="mediacall" presetSubtype="0" fill="hold" nodeType="afterEffect">
                                  <p:stCondLst>
                                    <p:cond delay="250"/>
                                  </p:stCondLst>
                                  <p:childTnLst>
                                    <p:cmd type="call" cmd="playFrom(0.0)">
                                      <p:cBhvr>
                                        <p:cTn id="10" dur="10" fill="hold"/>
                                        <p:tgtEl>
                                          <p:spTgt spid="4"/>
                                        </p:tgtEl>
                                      </p:cBhvr>
                                    </p:cmd>
                                  </p:childTnLst>
                                </p:cTn>
                              </p:par>
                            </p:childTnLst>
                          </p:cTn>
                        </p:par>
                        <p:par>
                          <p:cTn id="11" fill="hold">
                            <p:stCondLst>
                              <p:cond delay="12198"/>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7"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21</a:t>
            </a:fld>
            <a:endParaRPr lang="ja-JP" altLang="en-US" dirty="0"/>
          </a:p>
        </p:txBody>
      </p:sp>
      <p:sp>
        <p:nvSpPr>
          <p:cNvPr id="3" name="タイトル 2"/>
          <p:cNvSpPr>
            <a:spLocks noGrp="1"/>
          </p:cNvSpPr>
          <p:nvPr>
            <p:ph type="title"/>
          </p:nvPr>
        </p:nvSpPr>
        <p:spPr>
          <a:xfrm>
            <a:off x="272480" y="152636"/>
            <a:ext cx="9577064" cy="396044"/>
          </a:xfrm>
        </p:spPr>
        <p:txBody>
          <a:bodyPr/>
          <a:lstStyle/>
          <a:p>
            <a:r>
              <a:rPr kumimoji="1" lang="ja-JP" altLang="en-US" dirty="0"/>
              <a:t>スマートスピーカー</a:t>
            </a:r>
            <a:r>
              <a:rPr lang="ja-JP" altLang="en-US" dirty="0"/>
              <a:t>でこんなことがしたいのですが②（ベンダー役回答例）</a:t>
            </a:r>
            <a:endParaRPr kumimoji="1" lang="ja-JP" altLang="en-US" dirty="0"/>
          </a:p>
        </p:txBody>
      </p:sp>
      <p:pic>
        <p:nvPicPr>
          <p:cNvPr id="3074" name="Picture 2" descr="http://4.bp.blogspot.com/-PsUWK3Vc910/WerKn7kA_1I/AAAAAAABHpo/_BjlKl5f2JwtKybbTPQ19XuA6Hi6xwQugCLcBGAs/s800/cooking_reizouko_shimau.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37" y="1908918"/>
            <a:ext cx="3326616" cy="31103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4.bp.blogspot.com/-OirJ8f5TqQU/WTX0Kg_fejI/AAAAAAABEmY/E8dt6PyaGGMQEzXTWZC-PmIT5by1fpVXACLcB/s800/ai_smart_speaker_charac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9128" y="2804815"/>
            <a:ext cx="2812651" cy="2675535"/>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吹き出し 8"/>
          <p:cNvSpPr/>
          <p:nvPr/>
        </p:nvSpPr>
        <p:spPr bwMode="auto">
          <a:xfrm>
            <a:off x="3159226" y="1754233"/>
            <a:ext cx="4068451" cy="1211042"/>
          </a:xfrm>
          <a:prstGeom prst="wedgeRoundRectCallout">
            <a:avLst>
              <a:gd name="adj1" fmla="val -46575"/>
              <a:gd name="adj2" fmla="val 65118"/>
              <a:gd name="adj3" fmla="val 16667"/>
            </a:avLst>
          </a:prstGeom>
          <a:solidFill>
            <a:schemeClr val="bg1"/>
          </a:solidFill>
          <a:ln w="6350">
            <a:solidFill>
              <a:schemeClr val="tx1">
                <a:lumMod val="60000"/>
                <a:lumOff val="40000"/>
              </a:schemeClr>
            </a:solidFill>
          </a:ln>
          <a:effectLst/>
          <a:extLst/>
        </p:spPr>
        <p:txBody>
          <a:bodyPr lIns="0" tIns="0" rIns="0" bIns="0" rtlCol="0" anchor="ctr">
            <a:noAutofit/>
          </a:bodyPr>
          <a:lstStyle/>
          <a:p>
            <a:pPr algn="just">
              <a:lnSpc>
                <a:spcPct val="140000"/>
              </a:lnSpc>
              <a:spcBef>
                <a:spcPct val="0"/>
              </a:spcBef>
              <a:spcAft>
                <a:spcPts val="600"/>
              </a:spcAft>
            </a:pPr>
            <a:r>
              <a:rPr kumimoji="1" lang="ja-JP" altLang="en-US" sz="2400" b="1" dirty="0">
                <a:solidFill>
                  <a:srgbClr val="4D4D4D"/>
                </a:solidFill>
                <a:latin typeface="メイリオ" pitchFamily="50" charset="-128"/>
                <a:ea typeface="メイリオ" pitchFamily="50" charset="-128"/>
                <a:cs typeface="メイリオ" pitchFamily="50" charset="-128"/>
              </a:rPr>
              <a:t>スキップ、</a:t>
            </a:r>
            <a:r>
              <a:rPr kumimoji="1" lang="en-US" altLang="ja-JP" sz="2400" b="1" dirty="0">
                <a:solidFill>
                  <a:srgbClr val="4D4D4D"/>
                </a:solidFill>
                <a:latin typeface="メイリオ" pitchFamily="50" charset="-128"/>
                <a:ea typeface="メイリオ" pitchFamily="50" charset="-128"/>
                <a:cs typeface="メイリオ" pitchFamily="50" charset="-128"/>
              </a:rPr>
              <a:t>18:50</a:t>
            </a:r>
            <a:r>
              <a:rPr kumimoji="1" lang="ja-JP" altLang="en-US" sz="2400" b="1" dirty="0">
                <a:solidFill>
                  <a:srgbClr val="4D4D4D"/>
                </a:solidFill>
                <a:latin typeface="メイリオ" pitchFamily="50" charset="-128"/>
                <a:ea typeface="メイリオ" pitchFamily="50" charset="-128"/>
                <a:cs typeface="メイリオ" pitchFamily="50" charset="-128"/>
              </a:rPr>
              <a:t>にアラームをセットして</a:t>
            </a:r>
          </a:p>
        </p:txBody>
      </p:sp>
      <p:sp>
        <p:nvSpPr>
          <p:cNvPr id="10" name="角丸四角形吹き出し 9"/>
          <p:cNvSpPr/>
          <p:nvPr/>
        </p:nvSpPr>
        <p:spPr bwMode="auto">
          <a:xfrm>
            <a:off x="3443563" y="3819523"/>
            <a:ext cx="3168352" cy="1774706"/>
          </a:xfrm>
          <a:prstGeom prst="wedgeRoundRectCallout">
            <a:avLst>
              <a:gd name="adj1" fmla="val 92641"/>
              <a:gd name="adj2" fmla="val 3425"/>
              <a:gd name="adj3" fmla="val 16667"/>
            </a:avLst>
          </a:prstGeom>
          <a:solidFill>
            <a:schemeClr val="bg1"/>
          </a:solidFill>
          <a:ln w="34925">
            <a:solidFill>
              <a:schemeClr val="accent2">
                <a:lumMod val="60000"/>
                <a:lumOff val="40000"/>
              </a:schemeClr>
            </a:solidFill>
          </a:ln>
          <a:effectLst/>
          <a:extLst/>
        </p:spPr>
        <p:txBody>
          <a:bodyPr lIns="0" tIns="0" rIns="0" bIns="0" rtlCol="0" anchor="ctr">
            <a:noAutofit/>
          </a:bodyPr>
          <a:lstStyle/>
          <a:p>
            <a:pPr algn="just">
              <a:lnSpc>
                <a:spcPct val="140000"/>
              </a:lnSpc>
              <a:spcBef>
                <a:spcPct val="0"/>
              </a:spcBef>
              <a:spcAft>
                <a:spcPts val="600"/>
              </a:spcAft>
            </a:pPr>
            <a:r>
              <a:rPr kumimoji="1" lang="en-US" altLang="ja-JP" sz="2400" b="1" dirty="0">
                <a:solidFill>
                  <a:srgbClr val="4D4D4D"/>
                </a:solidFill>
                <a:latin typeface="メイリオ" pitchFamily="50" charset="-128"/>
                <a:ea typeface="メイリオ" pitchFamily="50" charset="-128"/>
                <a:cs typeface="メイリオ" pitchFamily="50" charset="-128"/>
              </a:rPr>
              <a:t>18:50</a:t>
            </a:r>
            <a:r>
              <a:rPr kumimoji="1" lang="ja-JP" altLang="en-US" sz="2400" b="1" dirty="0">
                <a:solidFill>
                  <a:srgbClr val="4D4D4D"/>
                </a:solidFill>
                <a:latin typeface="メイリオ" pitchFamily="50" charset="-128"/>
                <a:ea typeface="メイリオ" pitchFamily="50" charset="-128"/>
                <a:cs typeface="メイリオ" pitchFamily="50" charset="-128"/>
              </a:rPr>
              <a:t>にアラームをセットしました。</a:t>
            </a:r>
          </a:p>
        </p:txBody>
      </p:sp>
      <p:sp>
        <p:nvSpPr>
          <p:cNvPr id="13" name="正方形/長方形 12"/>
          <p:cNvSpPr/>
          <p:nvPr/>
        </p:nvSpPr>
        <p:spPr bwMode="auto">
          <a:xfrm>
            <a:off x="-15552" y="-40877"/>
            <a:ext cx="9906000"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アラーム・スケジュール管理機能</a:t>
            </a:r>
          </a:p>
        </p:txBody>
      </p:sp>
      <p:sp>
        <p:nvSpPr>
          <p:cNvPr id="14" name="角丸四角形 13"/>
          <p:cNvSpPr/>
          <p:nvPr/>
        </p:nvSpPr>
        <p:spPr bwMode="auto">
          <a:xfrm>
            <a:off x="263316" y="6055275"/>
            <a:ext cx="9249977" cy="505863"/>
          </a:xfrm>
          <a:prstGeom prst="roundRect">
            <a:avLst/>
          </a:prstGeom>
          <a:solidFill>
            <a:srgbClr val="83C937"/>
          </a:solidFill>
          <a:ln w="6350">
            <a:noFill/>
          </a:ln>
          <a:effectLst/>
          <a:extLst/>
        </p:spPr>
        <p:txBody>
          <a:bodyPr wrap="square" lIns="0" tIns="0" rIns="0" bIns="0" rtlCol="0" anchor="ctr">
            <a:no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指定した時刻のアラームが鳴る機能を盛り込んだ</a:t>
            </a:r>
            <a:endParaRPr kumimoji="1" lang="ja-JP" altLang="en-US" sz="2400" b="1" dirty="0">
              <a:solidFill>
                <a:schemeClr val="bg1"/>
              </a:solidFill>
              <a:latin typeface="メイリオ" pitchFamily="50" charset="-128"/>
              <a:ea typeface="メイリオ" pitchFamily="50" charset="-128"/>
              <a:cs typeface="メイリオ" pitchFamily="50" charset="-128"/>
            </a:endParaRPr>
          </a:p>
        </p:txBody>
      </p:sp>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6506" y="1780105"/>
            <a:ext cx="1126443" cy="1126443"/>
          </a:xfrm>
          <a:prstGeom prst="rect">
            <a:avLst/>
          </a:prstGeom>
        </p:spPr>
      </p:pic>
      <p:sp>
        <p:nvSpPr>
          <p:cNvPr id="15" name="角丸四角形 14"/>
          <p:cNvSpPr/>
          <p:nvPr/>
        </p:nvSpPr>
        <p:spPr bwMode="auto">
          <a:xfrm>
            <a:off x="289773" y="942066"/>
            <a:ext cx="9223519" cy="572072"/>
          </a:xfrm>
          <a:prstGeom prst="roundRect">
            <a:avLst/>
          </a:prstGeom>
          <a:solidFill>
            <a:schemeClr val="tx2">
              <a:lumMod val="60000"/>
              <a:lumOff val="40000"/>
            </a:schemeClr>
          </a:solidFill>
          <a:ln w="3810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要求者の想定する</a:t>
            </a:r>
            <a:r>
              <a:rPr lang="en-US" altLang="ja-JP" sz="2400" b="1" dirty="0">
                <a:solidFill>
                  <a:schemeClr val="bg1"/>
                </a:solidFill>
                <a:latin typeface="メイリオ" pitchFamily="50" charset="-128"/>
                <a:ea typeface="メイリオ" pitchFamily="50" charset="-128"/>
                <a:cs typeface="メイリオ" pitchFamily="50" charset="-128"/>
              </a:rPr>
              <a:t>5W1H</a:t>
            </a:r>
            <a:r>
              <a:rPr lang="ja-JP" altLang="en-US" sz="2400" b="1" dirty="0">
                <a:solidFill>
                  <a:schemeClr val="bg1"/>
                </a:solidFill>
                <a:latin typeface="メイリオ" pitchFamily="50" charset="-128"/>
                <a:ea typeface="メイリオ" pitchFamily="50" charset="-128"/>
                <a:cs typeface="メイリオ" pitchFamily="50" charset="-128"/>
              </a:rPr>
              <a:t>の利用シーンなしで要件定義</a:t>
            </a:r>
          </a:p>
        </p:txBody>
      </p:sp>
      <p:pic>
        <p:nvPicPr>
          <p:cNvPr id="5" name="20_スケジュール1">
            <a:hlinkClick r:id="" action="ppaction://media"/>
            <a:extLst>
              <a:ext uri="{FF2B5EF4-FFF2-40B4-BE49-F238E27FC236}">
                <a16:creationId xmlns:a16="http://schemas.microsoft.com/office/drawing/2014/main" id="{74B1FF5E-B95C-4776-8A34-E40925025E3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749800" y="3225800"/>
            <a:ext cx="1534902" cy="1534902"/>
          </a:xfrm>
          <a:prstGeom prst="rect">
            <a:avLst/>
          </a:prstGeom>
        </p:spPr>
      </p:pic>
    </p:spTree>
    <p:extLst>
      <p:ext uri="{BB962C8B-B14F-4D97-AF65-F5344CB8AC3E}">
        <p14:creationId xmlns:p14="http://schemas.microsoft.com/office/powerpoint/2010/main" val="7834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mediacall" presetSubtype="0" fill="hold" nodeType="afterEffect">
                                  <p:stCondLst>
                                    <p:cond delay="250"/>
                                  </p:stCondLst>
                                  <p:childTnLst>
                                    <p:cmd type="call" cmd="playFrom(0.0)">
                                      <p:cBhvr>
                                        <p:cTn id="10" dur="46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22</a:t>
            </a:fld>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bwMode="auto">
          <a:xfrm>
            <a:off x="0" y="-320"/>
            <a:ext cx="9906000"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要件定義者の予想していた機能</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31" y="1088740"/>
            <a:ext cx="9209452" cy="5075018"/>
          </a:xfrm>
          <a:prstGeom prst="rect">
            <a:avLst/>
          </a:prstGeom>
          <a:ln w="38100">
            <a:solidFill>
              <a:srgbClr val="FF8181"/>
            </a:solidFill>
          </a:ln>
        </p:spPr>
      </p:pic>
      <p:sp>
        <p:nvSpPr>
          <p:cNvPr id="6" name="正方形/長方形 5"/>
          <p:cNvSpPr/>
          <p:nvPr/>
        </p:nvSpPr>
        <p:spPr bwMode="auto">
          <a:xfrm>
            <a:off x="1424607" y="3393141"/>
            <a:ext cx="8068775" cy="576064"/>
          </a:xfrm>
          <a:prstGeom prst="rect">
            <a:avLst/>
          </a:prstGeom>
          <a:noFill/>
          <a:ln w="73025">
            <a:solidFill>
              <a:schemeClr val="accent2">
                <a:lumMod val="75000"/>
              </a:schemeClr>
            </a:solid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正方形/長方形 6"/>
          <p:cNvSpPr/>
          <p:nvPr/>
        </p:nvSpPr>
        <p:spPr bwMode="auto">
          <a:xfrm>
            <a:off x="1424606" y="4830493"/>
            <a:ext cx="8068775" cy="362703"/>
          </a:xfrm>
          <a:prstGeom prst="rect">
            <a:avLst/>
          </a:prstGeom>
          <a:noFill/>
          <a:ln w="73025">
            <a:solidFill>
              <a:schemeClr val="accent2">
                <a:lumMod val="75000"/>
              </a:schemeClr>
            </a:solidFill>
          </a:ln>
          <a:effectLst/>
          <a:ex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098354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23</a:t>
            </a:fld>
            <a:endParaRPr lang="ja-JP" altLang="en-US" dirty="0"/>
          </a:p>
        </p:txBody>
      </p:sp>
      <p:sp>
        <p:nvSpPr>
          <p:cNvPr id="3" name="タイトル 2"/>
          <p:cNvSpPr>
            <a:spLocks noGrp="1"/>
          </p:cNvSpPr>
          <p:nvPr>
            <p:ph type="title"/>
          </p:nvPr>
        </p:nvSpPr>
        <p:spPr/>
        <p:txBody>
          <a:bodyPr/>
          <a:lstStyle/>
          <a:p>
            <a:r>
              <a:rPr kumimoji="1" lang="ja-JP" altLang="en-US" dirty="0"/>
              <a:t>明日の気温を聞いて知りたかったことは</a:t>
            </a:r>
            <a:r>
              <a:rPr kumimoji="1" lang="en-US" altLang="ja-JP" dirty="0"/>
              <a:t>…</a:t>
            </a:r>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957613553"/>
              </p:ext>
            </p:extLst>
          </p:nvPr>
        </p:nvGraphicFramePr>
        <p:xfrm>
          <a:off x="677442" y="1305333"/>
          <a:ext cx="8568952" cy="4571939"/>
        </p:xfrm>
        <a:graphic>
          <a:graphicData uri="http://schemas.openxmlformats.org/drawingml/2006/table">
            <a:tbl>
              <a:tblPr firstRow="1" bandRow="1">
                <a:tableStyleId>{5202B0CA-FC54-4496-8BCA-5EF66A818D29}</a:tableStyleId>
              </a:tblPr>
              <a:tblGrid>
                <a:gridCol w="2727386">
                  <a:extLst>
                    <a:ext uri="{9D8B030D-6E8A-4147-A177-3AD203B41FA5}">
                      <a16:colId xmlns:a16="http://schemas.microsoft.com/office/drawing/2014/main" val="20000"/>
                    </a:ext>
                  </a:extLst>
                </a:gridCol>
                <a:gridCol w="5841566">
                  <a:extLst>
                    <a:ext uri="{9D8B030D-6E8A-4147-A177-3AD203B41FA5}">
                      <a16:colId xmlns:a16="http://schemas.microsoft.com/office/drawing/2014/main" val="20001"/>
                    </a:ext>
                  </a:extLst>
                </a:gridCol>
              </a:tblGrid>
              <a:tr h="428827">
                <a:tc>
                  <a:txBody>
                    <a:bodyPr/>
                    <a:lstStyle/>
                    <a:p>
                      <a:pPr algn="ctr"/>
                      <a:r>
                        <a:rPr kumimoji="1" lang="en-US" altLang="ja-JP" sz="2000" dirty="0"/>
                        <a:t>5W1H</a:t>
                      </a:r>
                      <a:endParaRPr kumimoji="1" lang="ja-JP" altLang="en-US" sz="2000" dirty="0"/>
                    </a:p>
                  </a:txBody>
                  <a:tcPr>
                    <a:lnR w="57150" cap="flat" cmpd="sng" algn="ctr">
                      <a:solidFill>
                        <a:schemeClr val="bg1">
                          <a:lumMod val="85000"/>
                        </a:schemeClr>
                      </a:solidFill>
                      <a:prstDash val="solid"/>
                      <a:round/>
                      <a:headEnd type="none" w="med" len="med"/>
                      <a:tailEnd type="none" w="med" len="med"/>
                    </a:lnR>
                  </a:tcPr>
                </a:tc>
                <a:tc>
                  <a:txBody>
                    <a:bodyPr/>
                    <a:lstStyle/>
                    <a:p>
                      <a:pPr algn="ctr"/>
                      <a:r>
                        <a:rPr kumimoji="1" lang="ja-JP" altLang="en-US" sz="2000" dirty="0"/>
                        <a:t>実装したい内容</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0"/>
                  </a:ext>
                </a:extLst>
              </a:tr>
              <a:tr h="525610">
                <a:tc>
                  <a:txBody>
                    <a:bodyPr/>
                    <a:lstStyle/>
                    <a:p>
                      <a:r>
                        <a:rPr kumimoji="1" lang="en-US" altLang="ja-JP" sz="2000" dirty="0">
                          <a:solidFill>
                            <a:schemeClr val="tx1">
                              <a:lumMod val="60000"/>
                              <a:lumOff val="40000"/>
                            </a:schemeClr>
                          </a:solidFill>
                        </a:rPr>
                        <a:t>Who   </a:t>
                      </a:r>
                      <a:r>
                        <a:rPr kumimoji="1" lang="ja-JP" altLang="en-US" sz="2000" dirty="0">
                          <a:solidFill>
                            <a:schemeClr val="tx1">
                              <a:lumMod val="60000"/>
                              <a:lumOff val="40000"/>
                            </a:schemeClr>
                          </a:solidFill>
                        </a:rPr>
                        <a:t>（だれが）</a:t>
                      </a:r>
                    </a:p>
                  </a:txBody>
                  <a:tcPr>
                    <a:lnR w="57150" cap="flat" cmpd="sng" algn="ctr">
                      <a:solidFill>
                        <a:schemeClr val="bg1">
                          <a:lumMod val="85000"/>
                        </a:schemeClr>
                      </a:solidFill>
                      <a:prstDash val="solid"/>
                      <a:round/>
                      <a:headEnd type="none" w="med" len="med"/>
                      <a:tailEnd type="none" w="med" len="med"/>
                    </a:lnR>
                  </a:tcPr>
                </a:tc>
                <a:tc>
                  <a:txBody>
                    <a:bodyPr/>
                    <a:lstStyle/>
                    <a:p>
                      <a:r>
                        <a:rPr kumimoji="1" lang="ja-JP" altLang="en-US" sz="2000" dirty="0">
                          <a:solidFill>
                            <a:schemeClr val="tx1">
                              <a:lumMod val="60000"/>
                              <a:lumOff val="40000"/>
                            </a:schemeClr>
                          </a:solidFill>
                        </a:rPr>
                        <a:t>スキップが主婦に向かって</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1"/>
                  </a:ext>
                </a:extLst>
              </a:tr>
              <a:tr h="4523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0000"/>
                              <a:lumOff val="40000"/>
                            </a:schemeClr>
                          </a:solidFill>
                        </a:rPr>
                        <a:t>When </a:t>
                      </a:r>
                      <a:r>
                        <a:rPr kumimoji="1" lang="ja-JP" altLang="en-US" sz="2000" dirty="0">
                          <a:solidFill>
                            <a:schemeClr val="tx1">
                              <a:lumMod val="60000"/>
                              <a:lumOff val="40000"/>
                            </a:schemeClr>
                          </a:solidFill>
                        </a:rPr>
                        <a:t>（いつ）</a:t>
                      </a:r>
                    </a:p>
                  </a:txBody>
                  <a:tcPr>
                    <a:lnR w="57150" cap="flat" cmpd="sng" algn="ctr">
                      <a:solidFill>
                        <a:schemeClr val="bg1">
                          <a:lumMod val="85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60000"/>
                              <a:lumOff val="40000"/>
                            </a:schemeClr>
                          </a:solidFill>
                        </a:rPr>
                        <a:t>夕方、夕食作り中に</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2"/>
                  </a:ext>
                </a:extLst>
              </a:tr>
              <a:tr h="452391">
                <a:tc>
                  <a:txBody>
                    <a:bodyPr/>
                    <a:lstStyle/>
                    <a:p>
                      <a:r>
                        <a:rPr kumimoji="1" lang="en-US" altLang="ja-JP" sz="2000" dirty="0">
                          <a:solidFill>
                            <a:schemeClr val="tx1">
                              <a:lumMod val="60000"/>
                              <a:lumOff val="40000"/>
                            </a:schemeClr>
                          </a:solidFill>
                        </a:rPr>
                        <a:t>Where</a:t>
                      </a:r>
                      <a:r>
                        <a:rPr kumimoji="1" lang="ja-JP" altLang="en-US" sz="2000" dirty="0">
                          <a:solidFill>
                            <a:schemeClr val="tx1">
                              <a:lumMod val="60000"/>
                              <a:lumOff val="40000"/>
                            </a:schemeClr>
                          </a:solidFill>
                        </a:rPr>
                        <a:t>（どこで）</a:t>
                      </a:r>
                    </a:p>
                  </a:txBody>
                  <a:tcPr>
                    <a:lnR w="57150" cap="flat" cmpd="sng" algn="ctr">
                      <a:solidFill>
                        <a:schemeClr val="bg1">
                          <a:lumMod val="85000"/>
                        </a:schemeClr>
                      </a:solidFill>
                      <a:prstDash val="solid"/>
                      <a:round/>
                      <a:headEnd type="none" w="med" len="med"/>
                      <a:tailEnd type="none" w="med" len="med"/>
                    </a:lnR>
                  </a:tcPr>
                </a:tc>
                <a:tc>
                  <a:txBody>
                    <a:bodyPr/>
                    <a:lstStyle/>
                    <a:p>
                      <a:r>
                        <a:rPr kumimoji="1" lang="ja-JP" altLang="en-US" sz="2000" dirty="0">
                          <a:solidFill>
                            <a:schemeClr val="tx1">
                              <a:lumMod val="60000"/>
                              <a:lumOff val="40000"/>
                            </a:schemeClr>
                          </a:solidFill>
                        </a:rPr>
                        <a:t>スキップを設置したキッチンで</a:t>
                      </a:r>
                    </a:p>
                  </a:txBody>
                  <a:tcPr>
                    <a:lnL w="5715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003"/>
                  </a:ext>
                </a:extLst>
              </a:tr>
              <a:tr h="651976">
                <a:tc>
                  <a:txBody>
                    <a:bodyPr/>
                    <a:lstStyle/>
                    <a:p>
                      <a:r>
                        <a:rPr kumimoji="1" lang="en-US" altLang="ja-JP" sz="2000" b="1" dirty="0"/>
                        <a:t>What  </a:t>
                      </a:r>
                      <a:r>
                        <a:rPr kumimoji="1" lang="ja-JP" altLang="en-US" sz="2000" b="1" dirty="0"/>
                        <a:t>（なにを）</a:t>
                      </a:r>
                    </a:p>
                  </a:txBody>
                  <a:tcPr>
                    <a:lnR w="57150" cap="flat" cmpd="sng" algn="ctr">
                      <a:solidFill>
                        <a:schemeClr val="bg1">
                          <a:lumMod val="85000"/>
                        </a:schemeClr>
                      </a:solidFill>
                      <a:prstDash val="solid"/>
                      <a:round/>
                      <a:headEnd type="none" w="med" len="med"/>
                      <a:tailEnd type="none" w="med" len="med"/>
                    </a:lnR>
                    <a:solidFill>
                      <a:schemeClr val="accent3">
                        <a:lumMod val="90000"/>
                      </a:schemeClr>
                    </a:solidFill>
                  </a:tcPr>
                </a:tc>
                <a:tc>
                  <a:txBody>
                    <a:bodyPr/>
                    <a:lstStyle/>
                    <a:p>
                      <a:r>
                        <a:rPr kumimoji="1" lang="ja-JP" altLang="en-US" sz="2000" b="1" dirty="0"/>
                        <a:t>「運送会社が荷物を引き取りに来ます」と、主婦に伝える</a:t>
                      </a:r>
                    </a:p>
                  </a:txBody>
                  <a:tcPr>
                    <a:lnL w="57150" cap="flat" cmpd="sng" algn="ctr">
                      <a:solidFill>
                        <a:schemeClr val="bg1">
                          <a:lumMod val="85000"/>
                        </a:schemeClr>
                      </a:solidFill>
                      <a:prstDash val="solid"/>
                      <a:round/>
                      <a:headEnd type="none" w="med" len="med"/>
                      <a:tailEnd type="none" w="med" len="med"/>
                    </a:lnL>
                    <a:solidFill>
                      <a:schemeClr val="accent3">
                        <a:lumMod val="90000"/>
                      </a:schemeClr>
                    </a:solidFill>
                  </a:tcPr>
                </a:tc>
                <a:extLst>
                  <a:ext uri="{0D108BD9-81ED-4DB2-BD59-A6C34878D82A}">
                    <a16:rowId xmlns:a16="http://schemas.microsoft.com/office/drawing/2014/main" val="10004"/>
                  </a:ext>
                </a:extLst>
              </a:tr>
              <a:tr h="611169">
                <a:tc>
                  <a:txBody>
                    <a:bodyPr/>
                    <a:lstStyle/>
                    <a:p>
                      <a:r>
                        <a:rPr kumimoji="1" lang="en-US" altLang="ja-JP" sz="2000" dirty="0">
                          <a:solidFill>
                            <a:schemeClr val="tx1">
                              <a:lumMod val="60000"/>
                              <a:lumOff val="40000"/>
                            </a:schemeClr>
                          </a:solidFill>
                        </a:rPr>
                        <a:t>Why   </a:t>
                      </a:r>
                      <a:r>
                        <a:rPr kumimoji="1" lang="ja-JP" altLang="en-US" sz="2000" dirty="0">
                          <a:solidFill>
                            <a:schemeClr val="tx1">
                              <a:lumMod val="60000"/>
                              <a:lumOff val="40000"/>
                            </a:schemeClr>
                          </a:solidFill>
                        </a:rPr>
                        <a:t>（なぜ）</a:t>
                      </a:r>
                    </a:p>
                  </a:txBody>
                  <a:tcPr>
                    <a:lnR w="5715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r>
                        <a:rPr kumimoji="1" lang="ja-JP" altLang="en-US" sz="2000" u="none" dirty="0">
                          <a:solidFill>
                            <a:schemeClr val="tx1">
                              <a:lumMod val="60000"/>
                              <a:lumOff val="40000"/>
                            </a:schemeClr>
                          </a:solidFill>
                        </a:rPr>
                        <a:t>主婦が荷物の集荷サービスに申し込んでおり、そのスケジュールを</a:t>
                      </a:r>
                      <a:r>
                        <a:rPr kumimoji="1" lang="en-US" altLang="ja-JP" sz="2000" u="none" dirty="0">
                          <a:solidFill>
                            <a:schemeClr val="tx1">
                              <a:lumMod val="60000"/>
                              <a:lumOff val="40000"/>
                            </a:schemeClr>
                          </a:solidFill>
                        </a:rPr>
                        <a:t>Google</a:t>
                      </a:r>
                      <a:r>
                        <a:rPr kumimoji="1" lang="ja-JP" altLang="en-US" sz="2000" u="none" dirty="0">
                          <a:solidFill>
                            <a:schemeClr val="tx1">
                              <a:lumMod val="60000"/>
                              <a:lumOff val="40000"/>
                            </a:schemeClr>
                          </a:solidFill>
                        </a:rPr>
                        <a:t>カレンダーに登録しておいた</a:t>
                      </a:r>
                      <a:endParaRPr kumimoji="1" lang="en-US" altLang="ja-JP" sz="2000" u="none" dirty="0">
                        <a:solidFill>
                          <a:schemeClr val="tx1">
                            <a:lumMod val="60000"/>
                            <a:lumOff val="40000"/>
                          </a:schemeClr>
                        </a:solidFill>
                      </a:endParaRPr>
                    </a:p>
                  </a:txBody>
                  <a:tcPr>
                    <a:lnL w="57150" cap="flat" cmpd="sng" algn="ctr">
                      <a:solidFill>
                        <a:schemeClr val="bg1">
                          <a:lumMod val="85000"/>
                        </a:schemeClr>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5"/>
                  </a:ext>
                </a:extLst>
              </a:tr>
              <a:tr h="1001778">
                <a:tc>
                  <a:txBody>
                    <a:bodyPr/>
                    <a:lstStyle/>
                    <a:p>
                      <a:r>
                        <a:rPr kumimoji="1" lang="en-US" altLang="ja-JP" sz="2000" dirty="0">
                          <a:solidFill>
                            <a:schemeClr val="tx1">
                              <a:lumMod val="60000"/>
                              <a:lumOff val="40000"/>
                            </a:schemeClr>
                          </a:solidFill>
                        </a:rPr>
                        <a:t>How   </a:t>
                      </a:r>
                      <a:r>
                        <a:rPr kumimoji="1" lang="ja-JP" altLang="en-US" sz="2000" dirty="0">
                          <a:solidFill>
                            <a:schemeClr val="tx1">
                              <a:lumMod val="60000"/>
                              <a:lumOff val="40000"/>
                            </a:schemeClr>
                          </a:solidFill>
                        </a:rPr>
                        <a:t>（どうした）</a:t>
                      </a:r>
                    </a:p>
                  </a:txBody>
                  <a:tcPr>
                    <a:lnR w="57150" cap="flat" cmpd="sng" algn="ctr">
                      <a:solidFill>
                        <a:schemeClr val="bg1">
                          <a:lumMod val="85000"/>
                        </a:schemeClr>
                      </a:solidFill>
                      <a:prstDash val="solid"/>
                      <a:round/>
                      <a:headEnd type="none" w="med" len="med"/>
                      <a:tailEnd type="none" w="med" len="med"/>
                    </a:lnR>
                    <a:solidFill>
                      <a:schemeClr val="bg1">
                        <a:lumMod val="95000"/>
                      </a:schemeClr>
                    </a:solidFill>
                  </a:tcPr>
                </a:tc>
                <a:tc>
                  <a:txBody>
                    <a:bodyPr/>
                    <a:lstStyle/>
                    <a:p>
                      <a:r>
                        <a:rPr kumimoji="1" lang="ja-JP" altLang="en-US" sz="2000" dirty="0">
                          <a:solidFill>
                            <a:schemeClr val="tx1">
                              <a:lumMod val="60000"/>
                              <a:lumOff val="40000"/>
                            </a:schemeClr>
                          </a:solidFill>
                        </a:rPr>
                        <a:t>（リマインダーを聞いて）忙しくて集荷サービスのことを忘れていたが、リマインドされることで、荷物を準備することができた</a:t>
                      </a:r>
                      <a:endParaRPr kumimoji="1" lang="en-US" altLang="ja-JP" sz="2000" dirty="0">
                        <a:solidFill>
                          <a:schemeClr val="tx1">
                            <a:lumMod val="60000"/>
                            <a:lumOff val="40000"/>
                          </a:schemeClr>
                        </a:solidFill>
                      </a:endParaRPr>
                    </a:p>
                  </a:txBody>
                  <a:tcPr>
                    <a:lnL w="57150" cap="flat" cmpd="sng" algn="ctr">
                      <a:solidFill>
                        <a:schemeClr val="bg1">
                          <a:lumMod val="8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6"/>
                  </a:ext>
                </a:extLst>
              </a:tr>
            </a:tbl>
          </a:graphicData>
        </a:graphic>
      </p:graphicFrame>
      <p:sp>
        <p:nvSpPr>
          <p:cNvPr id="8" name="角丸四角形 7"/>
          <p:cNvSpPr/>
          <p:nvPr/>
        </p:nvSpPr>
        <p:spPr bwMode="auto">
          <a:xfrm>
            <a:off x="650522" y="5833339"/>
            <a:ext cx="8604956" cy="908029"/>
          </a:xfrm>
          <a:prstGeom prst="roundRect">
            <a:avLst/>
          </a:prstGeom>
          <a:solidFill>
            <a:srgbClr val="FF8181"/>
          </a:solidFill>
          <a:ln w="6350">
            <a:noFill/>
          </a:ln>
          <a:effectLst/>
          <a:extLst/>
        </p:spPr>
        <p:txBody>
          <a:bodyPr wrap="square" lIns="0" tIns="0" rIns="0" bIns="0" rtlCol="0" anchor="ctr">
            <a:noAutofit/>
          </a:bodyPr>
          <a:lstStyle/>
          <a:p>
            <a:pPr algn="ctr">
              <a:spcBef>
                <a:spcPct val="0"/>
              </a:spcBef>
              <a:spcAft>
                <a:spcPts val="600"/>
              </a:spcAft>
            </a:pPr>
            <a:r>
              <a:rPr kumimoji="1" lang="ja-JP" altLang="en-US" sz="2400" b="1" dirty="0">
                <a:solidFill>
                  <a:schemeClr val="bg1"/>
                </a:solidFill>
                <a:latin typeface="メイリオ" pitchFamily="50" charset="-128"/>
                <a:ea typeface="メイリオ" pitchFamily="50" charset="-128"/>
                <a:cs typeface="メイリオ" pitchFamily="50" charset="-128"/>
              </a:rPr>
              <a:t>アラーム機能が欲しいのではなく、</a:t>
            </a:r>
            <a:endParaRPr kumimoji="1" lang="en-US" altLang="ja-JP" sz="2400" b="1" dirty="0">
              <a:solidFill>
                <a:schemeClr val="bg1"/>
              </a:solidFill>
              <a:latin typeface="メイリオ" pitchFamily="50" charset="-128"/>
              <a:ea typeface="メイリオ" pitchFamily="50" charset="-128"/>
              <a:cs typeface="メイリオ" pitchFamily="50" charset="-128"/>
            </a:endParaRPr>
          </a:p>
          <a:p>
            <a:pPr algn="ctr">
              <a:spcBef>
                <a:spcPct val="0"/>
              </a:spcBef>
              <a:spcAft>
                <a:spcPts val="600"/>
              </a:spcAft>
            </a:pPr>
            <a:r>
              <a:rPr kumimoji="1" lang="ja-JP" altLang="en-US" sz="2400" b="1" dirty="0">
                <a:solidFill>
                  <a:schemeClr val="bg1"/>
                </a:solidFill>
                <a:latin typeface="メイリオ" pitchFamily="50" charset="-128"/>
                <a:ea typeface="メイリオ" pitchFamily="50" charset="-128"/>
                <a:cs typeface="メイリオ" pitchFamily="50" charset="-128"/>
              </a:rPr>
              <a:t>リマインダー機能が欲しかったことが判明した</a:t>
            </a:r>
          </a:p>
        </p:txBody>
      </p:sp>
      <p:sp>
        <p:nvSpPr>
          <p:cNvPr id="9" name="正方形/長方形 8"/>
          <p:cNvSpPr/>
          <p:nvPr/>
        </p:nvSpPr>
        <p:spPr bwMode="auto">
          <a:xfrm>
            <a:off x="0" y="-27384"/>
            <a:ext cx="9906000"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要求者役が</a:t>
            </a:r>
            <a:r>
              <a:rPr lang="ja-JP" altLang="en-US" sz="4000" b="1" dirty="0">
                <a:solidFill>
                  <a:schemeClr val="bg1"/>
                </a:solidFill>
              </a:rPr>
              <a:t>想定していた機能は</a:t>
            </a:r>
            <a:r>
              <a:rPr lang="en-US" altLang="ja-JP" sz="4000" b="1" dirty="0">
                <a:solidFill>
                  <a:schemeClr val="bg1"/>
                </a:solidFill>
              </a:rPr>
              <a:t>…</a:t>
            </a:r>
            <a:endParaRPr lang="ja-JP" altLang="en-US" sz="4000" b="1" dirty="0">
              <a:solidFill>
                <a:schemeClr val="bg1"/>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739775" y="845943"/>
            <a:ext cx="8244148" cy="461665"/>
          </a:xfrm>
          <a:prstGeom prst="rect">
            <a:avLst/>
          </a:prstGeom>
          <a:noFill/>
        </p:spPr>
        <p:txBody>
          <a:bodyPr wrap="square" rtlCol="0">
            <a:spAutoFit/>
          </a:bodyPr>
          <a:lstStyle/>
          <a:p>
            <a:r>
              <a:rPr lang="ja-JP" altLang="en-US" sz="2400" b="1" dirty="0"/>
              <a:t>▼アラーム</a:t>
            </a:r>
            <a:r>
              <a:rPr kumimoji="1" lang="ja-JP" altLang="en-US" sz="2400" b="1" dirty="0"/>
              <a:t>・スケジュール管理機能</a:t>
            </a:r>
          </a:p>
        </p:txBody>
      </p:sp>
    </p:spTree>
    <p:extLst>
      <p:ext uri="{BB962C8B-B14F-4D97-AF65-F5344CB8AC3E}">
        <p14:creationId xmlns:p14="http://schemas.microsoft.com/office/powerpoint/2010/main" val="416223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4.bp.blogspot.com/-OirJ8f5TqQU/WTX0Kg_fejI/AAAAAAABEmY/E8dt6PyaGGMQEzXTWZC-PmIT5by1fpVXACLcB/s800/ai_smart_speaker_charac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1739005"/>
            <a:ext cx="3017964" cy="2870838"/>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24</a:t>
            </a:fld>
            <a:endParaRPr lang="ja-JP" altLang="en-US" dirty="0"/>
          </a:p>
        </p:txBody>
      </p:sp>
      <p:sp>
        <p:nvSpPr>
          <p:cNvPr id="3" name="タイトル 2"/>
          <p:cNvSpPr>
            <a:spLocks noGrp="1"/>
          </p:cNvSpPr>
          <p:nvPr>
            <p:ph type="title"/>
          </p:nvPr>
        </p:nvSpPr>
        <p:spPr>
          <a:xfrm>
            <a:off x="272480" y="152636"/>
            <a:ext cx="9577064" cy="396044"/>
          </a:xfrm>
        </p:spPr>
        <p:txBody>
          <a:bodyPr/>
          <a:lstStyle/>
          <a:p>
            <a:r>
              <a:rPr kumimoji="1" lang="ja-JP" altLang="en-US" dirty="0"/>
              <a:t>スマートスピーカー</a:t>
            </a:r>
            <a:r>
              <a:rPr lang="ja-JP" altLang="en-US" dirty="0"/>
              <a:t>でこんなことがしたいのですが②（ベンダー役回答例）</a:t>
            </a:r>
            <a:endParaRPr kumimoji="1" lang="ja-JP" altLang="en-US" dirty="0"/>
          </a:p>
        </p:txBody>
      </p:sp>
      <p:pic>
        <p:nvPicPr>
          <p:cNvPr id="3074" name="Picture 2" descr="http://4.bp.blogspot.com/-PsUWK3Vc910/WerKn7kA_1I/AAAAAAABHpo/_BjlKl5f2JwtKybbTPQ19XuA6Hi6xwQugCLcBGAs/s800/cooking_reizouko_shimau.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4036" y="3481881"/>
            <a:ext cx="3326616" cy="3110386"/>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bwMode="auto">
          <a:xfrm>
            <a:off x="-87560" y="-40877"/>
            <a:ext cx="10009112" cy="770400"/>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アラーム・スケジュール管理機能</a:t>
            </a:r>
          </a:p>
        </p:txBody>
      </p:sp>
      <p:sp>
        <p:nvSpPr>
          <p:cNvPr id="14" name="角丸四角形 13"/>
          <p:cNvSpPr/>
          <p:nvPr/>
        </p:nvSpPr>
        <p:spPr bwMode="auto">
          <a:xfrm>
            <a:off x="645011" y="6124930"/>
            <a:ext cx="8832002" cy="505863"/>
          </a:xfrm>
          <a:prstGeom prst="roundRect">
            <a:avLst/>
          </a:prstGeom>
          <a:solidFill>
            <a:schemeClr val="accent2">
              <a:lumMod val="60000"/>
              <a:lumOff val="40000"/>
            </a:schemeClr>
          </a:solidFill>
          <a:ln w="6350">
            <a:noFill/>
          </a:ln>
          <a:effectLst/>
          <a:extLst/>
        </p:spPr>
        <p:txBody>
          <a:bodyPr wrap="square" lIns="0" tIns="0" rIns="0" bIns="0" rtlCol="0" anchor="ctr">
            <a:no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予定を読み上げる、リマインダー機能を盛り込んだ</a:t>
            </a:r>
            <a:endParaRPr kumimoji="1" lang="ja-JP" altLang="en-US" sz="2400" b="1" dirty="0">
              <a:solidFill>
                <a:schemeClr val="bg1"/>
              </a:solidFill>
              <a:latin typeface="メイリオ" pitchFamily="50" charset="-128"/>
              <a:ea typeface="メイリオ" pitchFamily="50" charset="-128"/>
              <a:cs typeface="メイリオ" pitchFamily="50" charset="-128"/>
            </a:endParaRPr>
          </a:p>
        </p:txBody>
      </p:sp>
      <p:sp>
        <p:nvSpPr>
          <p:cNvPr id="12" name="雲形吹き出し 11"/>
          <p:cNvSpPr/>
          <p:nvPr/>
        </p:nvSpPr>
        <p:spPr bwMode="auto">
          <a:xfrm>
            <a:off x="2103064" y="4069909"/>
            <a:ext cx="3600400" cy="1663348"/>
          </a:xfrm>
          <a:prstGeom prst="cloudCallout">
            <a:avLst>
              <a:gd name="adj1" fmla="val 71810"/>
              <a:gd name="adj2" fmla="val 35769"/>
            </a:avLst>
          </a:prstGeom>
          <a:solidFill>
            <a:schemeClr val="bg1"/>
          </a:solidFill>
          <a:ln w="31750">
            <a:solidFill>
              <a:schemeClr val="tx1">
                <a:lumMod val="60000"/>
                <a:lumOff val="40000"/>
              </a:schemeClr>
            </a:solidFill>
          </a:ln>
          <a:effectLst/>
          <a:extLst/>
        </p:spPr>
        <p:txBody>
          <a:bodyPr wrap="square" lIns="0" tIns="0" rIns="0" bIns="0" rtlCol="0" anchor="ctr">
            <a:noAutofit/>
          </a:bodyPr>
          <a:lstStyle/>
          <a:p>
            <a:pPr algn="just">
              <a:lnSpc>
                <a:spcPct val="140000"/>
              </a:lnSpc>
              <a:spcBef>
                <a:spcPct val="0"/>
              </a:spcBef>
              <a:spcAft>
                <a:spcPts val="600"/>
              </a:spcAft>
            </a:pPr>
            <a:r>
              <a:rPr lang="ja-JP" altLang="en-US" sz="2000" b="1" dirty="0">
                <a:solidFill>
                  <a:srgbClr val="4D4D4D"/>
                </a:solidFill>
                <a:latin typeface="メイリオ" pitchFamily="50" charset="-128"/>
                <a:ea typeface="メイリオ" pitchFamily="50" charset="-128"/>
                <a:cs typeface="メイリオ" pitchFamily="50" charset="-128"/>
              </a:rPr>
              <a:t>荷物を玄関に出しておこう</a:t>
            </a:r>
            <a:endParaRPr kumimoji="1" lang="ja-JP" altLang="en-US" sz="2000" b="1" dirty="0">
              <a:solidFill>
                <a:srgbClr val="4D4D4D"/>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3715" y="1621370"/>
            <a:ext cx="1126443" cy="1126443"/>
          </a:xfrm>
          <a:prstGeom prst="rect">
            <a:avLst/>
          </a:prstGeom>
        </p:spPr>
      </p:pic>
      <p:sp>
        <p:nvSpPr>
          <p:cNvPr id="10" name="角丸四角形吹き出し 9"/>
          <p:cNvSpPr/>
          <p:nvPr/>
        </p:nvSpPr>
        <p:spPr bwMode="auto">
          <a:xfrm>
            <a:off x="3440113" y="1596666"/>
            <a:ext cx="3877662" cy="1626741"/>
          </a:xfrm>
          <a:prstGeom prst="wedgeRoundRectCallout">
            <a:avLst>
              <a:gd name="adj1" fmla="val -69787"/>
              <a:gd name="adj2" fmla="val 41678"/>
              <a:gd name="adj3" fmla="val 16667"/>
            </a:avLst>
          </a:prstGeom>
          <a:solidFill>
            <a:schemeClr val="bg1"/>
          </a:solidFill>
          <a:ln w="38100">
            <a:solidFill>
              <a:schemeClr val="accent2">
                <a:lumMod val="60000"/>
                <a:lumOff val="40000"/>
              </a:schemeClr>
            </a:solidFill>
          </a:ln>
          <a:effectLst/>
          <a:extLst/>
        </p:spPr>
        <p:txBody>
          <a:bodyPr lIns="0" tIns="0" rIns="0" bIns="0" rtlCol="0" anchor="ctr">
            <a:noAutofit/>
          </a:bodyPr>
          <a:lstStyle/>
          <a:p>
            <a:pPr algn="just">
              <a:lnSpc>
                <a:spcPct val="140000"/>
              </a:lnSpc>
              <a:spcBef>
                <a:spcPct val="0"/>
              </a:spcBef>
              <a:spcAft>
                <a:spcPts val="600"/>
              </a:spcAft>
            </a:pPr>
            <a:r>
              <a:rPr lang="en-US" altLang="ja-JP" sz="2400" b="1" dirty="0">
                <a:solidFill>
                  <a:srgbClr val="4D4D4D"/>
                </a:solidFill>
                <a:latin typeface="メイリオ" pitchFamily="50" charset="-128"/>
                <a:ea typeface="メイリオ" pitchFamily="50" charset="-128"/>
                <a:cs typeface="メイリオ" pitchFamily="50" charset="-128"/>
              </a:rPr>
              <a:t>19:00</a:t>
            </a:r>
            <a:r>
              <a:rPr lang="ja-JP" altLang="en-US" sz="2400" b="1" dirty="0">
                <a:solidFill>
                  <a:srgbClr val="4D4D4D"/>
                </a:solidFill>
                <a:latin typeface="メイリオ" pitchFamily="50" charset="-128"/>
                <a:ea typeface="メイリオ" pitchFamily="50" charset="-128"/>
                <a:cs typeface="メイリオ" pitchFamily="50" charset="-128"/>
              </a:rPr>
              <a:t>に運送会社が荷物の引き取りに来ます。</a:t>
            </a:r>
          </a:p>
        </p:txBody>
      </p:sp>
      <p:pic>
        <p:nvPicPr>
          <p:cNvPr id="17" name="図 16"/>
          <p:cNvPicPr>
            <a:picLocks noChangeAspect="1"/>
          </p:cNvPicPr>
          <p:nvPr/>
        </p:nvPicPr>
        <p:blipFill>
          <a:blip r:embed="rId8"/>
          <a:stretch>
            <a:fillRect/>
          </a:stretch>
        </p:blipFill>
        <p:spPr>
          <a:xfrm>
            <a:off x="3999810" y="4959358"/>
            <a:ext cx="953190" cy="945802"/>
          </a:xfrm>
          <a:prstGeom prst="rect">
            <a:avLst/>
          </a:prstGeom>
          <a:ln w="31750">
            <a:solidFill>
              <a:srgbClr val="FF0000"/>
            </a:solidFill>
          </a:ln>
        </p:spPr>
      </p:pic>
      <p:pic>
        <p:nvPicPr>
          <p:cNvPr id="4" name="20_スケジュール2">
            <a:hlinkClick r:id="" action="ppaction://media"/>
            <a:extLst>
              <a:ext uri="{FF2B5EF4-FFF2-40B4-BE49-F238E27FC236}">
                <a16:creationId xmlns:a16="http://schemas.microsoft.com/office/drawing/2014/main" id="{5ECCD05E-B454-4B74-A34E-ED9FAA9D5E3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749800" y="3225800"/>
            <a:ext cx="406400" cy="406400"/>
          </a:xfrm>
          <a:prstGeom prst="rect">
            <a:avLst/>
          </a:prstGeom>
        </p:spPr>
      </p:pic>
      <p:sp>
        <p:nvSpPr>
          <p:cNvPr id="15" name="角丸四角形 14"/>
          <p:cNvSpPr/>
          <p:nvPr/>
        </p:nvSpPr>
        <p:spPr bwMode="auto">
          <a:xfrm>
            <a:off x="189832" y="827229"/>
            <a:ext cx="9407684" cy="572072"/>
          </a:xfrm>
          <a:prstGeom prst="roundRect">
            <a:avLst/>
          </a:prstGeom>
          <a:solidFill>
            <a:srgbClr val="FF819C"/>
          </a:solidFill>
          <a:ln w="38100">
            <a:noFill/>
          </a:ln>
          <a:effectLst/>
          <a:extLst/>
        </p:spPr>
        <p:txBody>
          <a:bodyPr wrap="square" lIns="0" tIns="0" rIns="0" bIns="0" rtlCol="0" anchor="ctr">
            <a:spAutoFit/>
          </a:bodyPr>
          <a:lstStyle/>
          <a:p>
            <a:pPr algn="ctr">
              <a:lnSpc>
                <a:spcPct val="140000"/>
              </a:lnSpc>
              <a:spcBef>
                <a:spcPct val="0"/>
              </a:spcBef>
              <a:spcAft>
                <a:spcPts val="600"/>
              </a:spcAft>
            </a:pPr>
            <a:r>
              <a:rPr lang="ja-JP" altLang="en-US" sz="2400" b="1" dirty="0">
                <a:solidFill>
                  <a:schemeClr val="bg1"/>
                </a:solidFill>
                <a:latin typeface="メイリオ" pitchFamily="50" charset="-128"/>
                <a:ea typeface="メイリオ" pitchFamily="50" charset="-128"/>
                <a:cs typeface="メイリオ" pitchFamily="50" charset="-128"/>
              </a:rPr>
              <a:t>要求者の想定する</a:t>
            </a:r>
            <a:r>
              <a:rPr lang="en-US" altLang="ja-JP" sz="2400" b="1" dirty="0">
                <a:solidFill>
                  <a:schemeClr val="bg1"/>
                </a:solidFill>
                <a:latin typeface="メイリオ" pitchFamily="50" charset="-128"/>
                <a:ea typeface="メイリオ" pitchFamily="50" charset="-128"/>
                <a:cs typeface="メイリオ" pitchFamily="50" charset="-128"/>
              </a:rPr>
              <a:t>5W1H</a:t>
            </a:r>
            <a:r>
              <a:rPr lang="ja-JP" altLang="en-US" sz="2400" b="1" dirty="0">
                <a:solidFill>
                  <a:schemeClr val="bg1"/>
                </a:solidFill>
                <a:latin typeface="メイリオ" pitchFamily="50" charset="-128"/>
                <a:ea typeface="メイリオ" pitchFamily="50" charset="-128"/>
                <a:cs typeface="メイリオ" pitchFamily="50" charset="-128"/>
              </a:rPr>
              <a:t>の利用シーンありで要件定義した場合</a:t>
            </a:r>
          </a:p>
        </p:txBody>
      </p:sp>
    </p:spTree>
    <p:extLst>
      <p:ext uri="{BB962C8B-B14F-4D97-AF65-F5344CB8AC3E}">
        <p14:creationId xmlns:p14="http://schemas.microsoft.com/office/powerpoint/2010/main" val="330804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 presetClass="mediacall" presetSubtype="0" fill="hold" nodeType="afterEffect">
                                  <p:stCondLst>
                                    <p:cond delay="500"/>
                                  </p:stCondLst>
                                  <p:childTnLst>
                                    <p:cmd type="call" cmd="playFrom(0.0)">
                                      <p:cBhvr>
                                        <p:cTn id="10" dur="4536" fill="hold"/>
                                        <p:tgtEl>
                                          <p:spTgt spid="4"/>
                                        </p:tgtEl>
                                      </p:cBhvr>
                                    </p:cmd>
                                  </p:childTnLst>
                                </p:cTn>
                              </p:par>
                              <p:par>
                                <p:cTn id="11" presetID="10" presetClass="entr" presetSubtype="0" fill="hold" grpId="0" nodeType="withEffect">
                                  <p:stCondLst>
                                    <p:cond delay="4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4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12"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25</a:t>
            </a:fld>
            <a:endParaRPr lang="ja-JP" altLang="en-US" dirty="0"/>
          </a:p>
        </p:txBody>
      </p:sp>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bwMode="auto">
          <a:xfrm>
            <a:off x="0" y="-207404"/>
            <a:ext cx="10081120" cy="7065404"/>
          </a:xfrm>
          <a:prstGeom prst="rect">
            <a:avLst/>
          </a:prstGeom>
          <a:solidFill>
            <a:srgbClr val="95375B"/>
          </a:solidFill>
          <a:ln w="6350">
            <a:noFill/>
          </a:ln>
          <a:effectLst/>
          <a:extLst/>
        </p:spPr>
        <p:txBody>
          <a:bodyPr lIns="0" tIns="0" rIns="0" bIns="0" rtlCol="0" anchor="ctr">
            <a:noAutofit/>
          </a:bodyPr>
          <a:lstStyle/>
          <a:p>
            <a:pPr algn="ctr">
              <a:spcBef>
                <a:spcPct val="0"/>
              </a:spcBef>
              <a:spcAft>
                <a:spcPts val="600"/>
              </a:spcAft>
            </a:pPr>
            <a:r>
              <a:rPr lang="ja-JP" altLang="en-US" sz="4400" b="1" dirty="0">
                <a:solidFill>
                  <a:schemeClr val="bg1"/>
                </a:solidFill>
                <a:latin typeface="メイリオ" pitchFamily="50" charset="-128"/>
                <a:ea typeface="メイリオ" pitchFamily="50" charset="-128"/>
                <a:cs typeface="メイリオ" pitchFamily="50" charset="-128"/>
              </a:rPr>
              <a:t>ユーザの想定している</a:t>
            </a:r>
            <a:endParaRPr lang="en-US" altLang="ja-JP" sz="4400" b="1" dirty="0">
              <a:solidFill>
                <a:schemeClr val="bg1"/>
              </a:solidFill>
              <a:latin typeface="メイリオ" pitchFamily="50" charset="-128"/>
              <a:ea typeface="メイリオ" pitchFamily="50" charset="-128"/>
              <a:cs typeface="メイリオ" pitchFamily="50" charset="-128"/>
            </a:endParaRPr>
          </a:p>
          <a:p>
            <a:pPr algn="ctr">
              <a:spcBef>
                <a:spcPct val="0"/>
              </a:spcBef>
              <a:spcAft>
                <a:spcPts val="600"/>
              </a:spcAft>
            </a:pPr>
            <a:r>
              <a:rPr lang="ja-JP" altLang="en-US" sz="4400" b="1" dirty="0">
                <a:solidFill>
                  <a:schemeClr val="bg1"/>
                </a:solidFill>
                <a:latin typeface="メイリオ" pitchFamily="50" charset="-128"/>
                <a:ea typeface="メイリオ" pitchFamily="50" charset="-128"/>
                <a:cs typeface="メイリオ" pitchFamily="50" charset="-128"/>
              </a:rPr>
              <a:t>利用シーンを</a:t>
            </a:r>
            <a:r>
              <a:rPr lang="en-US" altLang="ja-JP" sz="4400" b="1" dirty="0">
                <a:solidFill>
                  <a:schemeClr val="bg1"/>
                </a:solidFill>
                <a:latin typeface="メイリオ" pitchFamily="50" charset="-128"/>
                <a:ea typeface="メイリオ" pitchFamily="50" charset="-128"/>
                <a:cs typeface="メイリオ" pitchFamily="50" charset="-128"/>
              </a:rPr>
              <a:t>5W1H</a:t>
            </a:r>
            <a:r>
              <a:rPr lang="ja-JP" altLang="en-US" sz="4400" b="1" dirty="0">
                <a:solidFill>
                  <a:schemeClr val="bg1"/>
                </a:solidFill>
                <a:latin typeface="メイリオ" pitchFamily="50" charset="-128"/>
                <a:ea typeface="メイリオ" pitchFamily="50" charset="-128"/>
                <a:cs typeface="メイリオ" pitchFamily="50" charset="-128"/>
              </a:rPr>
              <a:t>で洗い出し</a:t>
            </a:r>
            <a:endParaRPr lang="en-US" altLang="ja-JP" sz="4400" b="1" dirty="0">
              <a:solidFill>
                <a:schemeClr val="bg1"/>
              </a:solidFill>
              <a:latin typeface="メイリオ" pitchFamily="50" charset="-128"/>
              <a:ea typeface="メイリオ" pitchFamily="50" charset="-128"/>
              <a:cs typeface="メイリオ" pitchFamily="50" charset="-128"/>
            </a:endParaRPr>
          </a:p>
          <a:p>
            <a:pPr algn="ctr">
              <a:spcBef>
                <a:spcPct val="0"/>
              </a:spcBef>
              <a:spcAft>
                <a:spcPts val="600"/>
              </a:spcAft>
            </a:pPr>
            <a:r>
              <a:rPr lang="en-US" altLang="ja-JP" sz="4400" b="1" dirty="0">
                <a:solidFill>
                  <a:schemeClr val="bg1"/>
                </a:solidFill>
                <a:latin typeface="メイリオ" pitchFamily="50" charset="-128"/>
                <a:ea typeface="メイリオ" pitchFamily="50" charset="-128"/>
                <a:cs typeface="メイリオ" pitchFamily="50" charset="-128"/>
              </a:rPr>
              <a:t>UX</a:t>
            </a:r>
            <a:r>
              <a:rPr lang="ja-JP" altLang="en-US" sz="4400" b="1" dirty="0">
                <a:solidFill>
                  <a:schemeClr val="bg1"/>
                </a:solidFill>
                <a:latin typeface="メイリオ" pitchFamily="50" charset="-128"/>
                <a:ea typeface="メイリオ" pitchFamily="50" charset="-128"/>
                <a:cs typeface="メイリオ" pitchFamily="50" charset="-128"/>
              </a:rPr>
              <a:t>風の要件定義をしてみよう</a:t>
            </a:r>
          </a:p>
        </p:txBody>
      </p:sp>
      <p:sp>
        <p:nvSpPr>
          <p:cNvPr id="4" name="テキスト ボックス 3"/>
          <p:cNvSpPr txBox="1"/>
          <p:nvPr/>
        </p:nvSpPr>
        <p:spPr>
          <a:xfrm>
            <a:off x="3735213" y="1484784"/>
            <a:ext cx="2610694" cy="646331"/>
          </a:xfrm>
          <a:prstGeom prst="rect">
            <a:avLst/>
          </a:prstGeom>
          <a:noFill/>
        </p:spPr>
        <p:txBody>
          <a:bodyPr wrap="square" rtlCol="0">
            <a:spAutoFit/>
          </a:bodyPr>
          <a:lstStyle/>
          <a:p>
            <a:r>
              <a:rPr kumimoji="1" lang="en-US" altLang="ja-JP" sz="3600" b="1" dirty="0">
                <a:solidFill>
                  <a:schemeClr val="bg1"/>
                </a:solidFill>
              </a:rPr>
              <a:t>【</a:t>
            </a:r>
            <a:r>
              <a:rPr kumimoji="1" lang="ja-JP" altLang="en-US" sz="3600" b="1" dirty="0">
                <a:solidFill>
                  <a:schemeClr val="bg1"/>
                </a:solidFill>
              </a:rPr>
              <a:t>まとめ</a:t>
            </a:r>
            <a:r>
              <a:rPr kumimoji="1" lang="en-US" altLang="ja-JP" sz="3600" b="1" dirty="0">
                <a:solidFill>
                  <a:schemeClr val="bg1"/>
                </a:solidFill>
              </a:rPr>
              <a:t>】</a:t>
            </a:r>
            <a:endParaRPr kumimoji="1" lang="ja-JP" altLang="en-US" sz="3600" b="1" dirty="0">
              <a:solidFill>
                <a:schemeClr val="bg1"/>
              </a:solidFill>
            </a:endParaRPr>
          </a:p>
        </p:txBody>
      </p:sp>
    </p:spTree>
    <p:extLst>
      <p:ext uri="{BB962C8B-B14F-4D97-AF65-F5344CB8AC3E}">
        <p14:creationId xmlns:p14="http://schemas.microsoft.com/office/powerpoint/2010/main" val="2600218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http://4.bp.blogspot.com/-OirJ8f5TqQU/WTX0Kg_fejI/AAAAAAABEmY/E8dt6PyaGGMQEzXTWZC-PmIT5by1fpVXACLcB/s800/ai_smart_speaker_charac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554" y="2529021"/>
            <a:ext cx="2578147" cy="2452462"/>
          </a:xfrm>
          <a:prstGeom prst="rect">
            <a:avLst/>
          </a:prstGeom>
          <a:noFill/>
          <a:extLst>
            <a:ext uri="{909E8E84-426E-40DD-AFC4-6F175D3DCCD1}">
              <a14:hiddenFill xmlns:a14="http://schemas.microsoft.com/office/drawing/2010/main">
                <a:solidFill>
                  <a:srgbClr val="FFFFFF"/>
                </a:solidFill>
              </a14:hiddenFill>
            </a:ext>
          </a:extLst>
        </p:spPr>
      </p:pic>
      <p:sp>
        <p:nvSpPr>
          <p:cNvPr id="21" name="円/楕円 20"/>
          <p:cNvSpPr/>
          <p:nvPr/>
        </p:nvSpPr>
        <p:spPr bwMode="auto">
          <a:xfrm>
            <a:off x="605595" y="894180"/>
            <a:ext cx="5694602" cy="5436604"/>
          </a:xfrm>
          <a:prstGeom prst="ellipse">
            <a:avLst/>
          </a:prstGeom>
          <a:ln/>
          <a:extLst/>
        </p:spPr>
        <p:style>
          <a:lnRef idx="3">
            <a:schemeClr val="lt1"/>
          </a:lnRef>
          <a:fillRef idx="1">
            <a:schemeClr val="accent3"/>
          </a:fillRef>
          <a:effectRef idx="1">
            <a:schemeClr val="accent3"/>
          </a:effectRef>
          <a:fontRef idx="minor">
            <a:schemeClr val="lt1"/>
          </a:fontRef>
        </p:style>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 name="タイトル 2"/>
          <p:cNvSpPr>
            <a:spLocks noGrp="1"/>
          </p:cNvSpPr>
          <p:nvPr>
            <p:ph type="title"/>
          </p:nvPr>
        </p:nvSpPr>
        <p:spPr/>
        <p:txBody>
          <a:bodyPr/>
          <a:lstStyle/>
          <a:p>
            <a:r>
              <a:rPr lang="ja-JP" altLang="en-US" dirty="0"/>
              <a:t>提言とこれからの課題</a:t>
            </a:r>
            <a:endParaRPr kumimoji="1" lang="ja-JP" altLang="en-US" dirty="0"/>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26</a:t>
            </a:fld>
            <a:endParaRPr lang="ja-JP" altLang="en-US" dirty="0"/>
          </a:p>
        </p:txBody>
      </p:sp>
      <p:sp>
        <p:nvSpPr>
          <p:cNvPr id="11" name="テキスト ボックス 10"/>
          <p:cNvSpPr txBox="1"/>
          <p:nvPr/>
        </p:nvSpPr>
        <p:spPr>
          <a:xfrm>
            <a:off x="7743604" y="4662326"/>
            <a:ext cx="2162396" cy="461665"/>
          </a:xfrm>
          <a:prstGeom prst="rect">
            <a:avLst/>
          </a:prstGeom>
          <a:noFill/>
        </p:spPr>
        <p:txBody>
          <a:bodyPr wrap="square" rtlCol="0">
            <a:spAutoFit/>
          </a:bodyPr>
          <a:lstStyle/>
          <a:p>
            <a:r>
              <a:rPr kumimoji="1" lang="ja-JP" altLang="en-US" sz="2400" dirty="0"/>
              <a:t>システム</a:t>
            </a:r>
          </a:p>
        </p:txBody>
      </p:sp>
      <p:sp>
        <p:nvSpPr>
          <p:cNvPr id="24" name="角丸四角形 23"/>
          <p:cNvSpPr/>
          <p:nvPr/>
        </p:nvSpPr>
        <p:spPr bwMode="auto">
          <a:xfrm>
            <a:off x="245795" y="2233240"/>
            <a:ext cx="2292558" cy="531209"/>
          </a:xfrm>
          <a:prstGeom prst="roundRect">
            <a:avLst/>
          </a:prstGeom>
          <a:solidFill>
            <a:schemeClr val="bg1"/>
          </a:solidFill>
          <a:ln w="38100">
            <a:solidFill>
              <a:srgbClr val="FF819C"/>
            </a:solidFill>
          </a:ln>
          <a:effectLst/>
          <a:extLst/>
        </p:spPr>
        <p:txBody>
          <a:bodyPr wrap="square" lIns="0" tIns="0" rIns="0" bIns="0" rtlCol="0" anchor="ctr">
            <a:spAutoFit/>
          </a:bodyPr>
          <a:lstStyle/>
          <a:p>
            <a:pPr algn="ctr">
              <a:lnSpc>
                <a:spcPct val="140000"/>
              </a:lnSpc>
              <a:spcBef>
                <a:spcPct val="0"/>
              </a:spcBef>
              <a:spcAft>
                <a:spcPts val="600"/>
              </a:spcAft>
            </a:pPr>
            <a:r>
              <a:rPr kumimoji="1" lang="en-US" altLang="ja-JP" sz="2400" b="1" dirty="0">
                <a:solidFill>
                  <a:srgbClr val="4D4D4D"/>
                </a:solidFill>
                <a:latin typeface="メイリオ" pitchFamily="50" charset="-128"/>
                <a:ea typeface="メイリオ" pitchFamily="50" charset="-128"/>
                <a:cs typeface="メイリオ" pitchFamily="50" charset="-128"/>
              </a:rPr>
              <a:t>When</a:t>
            </a:r>
            <a:r>
              <a:rPr kumimoji="1" lang="ja-JP" altLang="en-US" sz="2400" b="1" dirty="0">
                <a:solidFill>
                  <a:srgbClr val="4D4D4D"/>
                </a:solidFill>
                <a:latin typeface="メイリオ" pitchFamily="50" charset="-128"/>
                <a:ea typeface="メイリオ" pitchFamily="50" charset="-128"/>
                <a:cs typeface="メイリオ" pitchFamily="50" charset="-128"/>
              </a:rPr>
              <a:t>（いつ）</a:t>
            </a:r>
          </a:p>
        </p:txBody>
      </p:sp>
      <p:sp>
        <p:nvSpPr>
          <p:cNvPr id="25" name="角丸四角形 24"/>
          <p:cNvSpPr/>
          <p:nvPr/>
        </p:nvSpPr>
        <p:spPr bwMode="auto">
          <a:xfrm>
            <a:off x="37731" y="3046473"/>
            <a:ext cx="2611013" cy="590181"/>
          </a:xfrm>
          <a:prstGeom prst="roundRect">
            <a:avLst/>
          </a:prstGeom>
          <a:solidFill>
            <a:schemeClr val="bg1"/>
          </a:solidFill>
          <a:ln w="38100">
            <a:solidFill>
              <a:srgbClr val="FF819C"/>
            </a:solidFill>
          </a:ln>
          <a:effectLst/>
          <a:extLst/>
        </p:spPr>
        <p:txBody>
          <a:bodyPr wrap="square" lIns="0" tIns="0" rIns="0" bIns="0" rtlCol="0" anchor="ctr">
            <a:noAutofit/>
          </a:bodyPr>
          <a:lstStyle/>
          <a:p>
            <a:pPr algn="ctr">
              <a:spcBef>
                <a:spcPct val="0"/>
              </a:spcBef>
              <a:spcAft>
                <a:spcPts val="600"/>
              </a:spcAft>
            </a:pPr>
            <a:r>
              <a:rPr kumimoji="1" lang="en-US" altLang="ja-JP" sz="2000" b="1" dirty="0">
                <a:solidFill>
                  <a:srgbClr val="4D4D4D"/>
                </a:solidFill>
                <a:latin typeface="メイリオ" pitchFamily="50" charset="-128"/>
                <a:ea typeface="メイリオ" pitchFamily="50" charset="-128"/>
                <a:cs typeface="メイリオ" pitchFamily="50" charset="-128"/>
              </a:rPr>
              <a:t>Where</a:t>
            </a:r>
            <a:r>
              <a:rPr kumimoji="1" lang="ja-JP" altLang="en-US" sz="2000" b="1" dirty="0">
                <a:solidFill>
                  <a:srgbClr val="4D4D4D"/>
                </a:solidFill>
                <a:latin typeface="メイリオ" pitchFamily="50" charset="-128"/>
                <a:ea typeface="メイリオ" pitchFamily="50" charset="-128"/>
                <a:cs typeface="メイリオ" pitchFamily="50" charset="-128"/>
              </a:rPr>
              <a:t>（どこで）</a:t>
            </a:r>
          </a:p>
        </p:txBody>
      </p:sp>
      <p:sp>
        <p:nvSpPr>
          <p:cNvPr id="26" name="角丸四角形吹き出し 25"/>
          <p:cNvSpPr/>
          <p:nvPr/>
        </p:nvSpPr>
        <p:spPr bwMode="auto">
          <a:xfrm>
            <a:off x="5153327" y="2373331"/>
            <a:ext cx="2639413" cy="531209"/>
          </a:xfrm>
          <a:prstGeom prst="wedgeRoundRectCallout">
            <a:avLst>
              <a:gd name="adj1" fmla="val -23504"/>
              <a:gd name="adj2" fmla="val 142914"/>
              <a:gd name="adj3" fmla="val 16667"/>
            </a:avLst>
          </a:prstGeom>
          <a:solidFill>
            <a:schemeClr val="bg1"/>
          </a:solidFill>
          <a:ln w="38100">
            <a:solidFill>
              <a:srgbClr val="FF819C"/>
            </a:solidFill>
          </a:ln>
          <a:effectLst/>
          <a:extLst/>
        </p:spPr>
        <p:txBody>
          <a:bodyPr wrap="square" lIns="0" tIns="0" rIns="0" bIns="0" rtlCol="0" anchor="ctr">
            <a:spAutoFit/>
          </a:bodyPr>
          <a:lstStyle/>
          <a:p>
            <a:pPr algn="ctr">
              <a:lnSpc>
                <a:spcPct val="140000"/>
              </a:lnSpc>
              <a:spcBef>
                <a:spcPct val="0"/>
              </a:spcBef>
              <a:spcAft>
                <a:spcPts val="600"/>
              </a:spcAft>
            </a:pPr>
            <a:r>
              <a:rPr kumimoji="1" lang="en-US" altLang="ja-JP" sz="2400" b="1" dirty="0">
                <a:solidFill>
                  <a:srgbClr val="4D4D4D"/>
                </a:solidFill>
                <a:latin typeface="メイリオ" pitchFamily="50" charset="-128"/>
                <a:ea typeface="メイリオ" pitchFamily="50" charset="-128"/>
                <a:cs typeface="メイリオ" pitchFamily="50" charset="-128"/>
              </a:rPr>
              <a:t>How</a:t>
            </a:r>
            <a:r>
              <a:rPr kumimoji="1" lang="ja-JP" altLang="en-US" sz="2400" b="1" dirty="0">
                <a:solidFill>
                  <a:srgbClr val="4D4D4D"/>
                </a:solidFill>
                <a:latin typeface="メイリオ" pitchFamily="50" charset="-128"/>
                <a:ea typeface="メイリオ" pitchFamily="50" charset="-128"/>
                <a:cs typeface="メイリオ" pitchFamily="50" charset="-128"/>
              </a:rPr>
              <a:t>（どうした）</a:t>
            </a:r>
          </a:p>
        </p:txBody>
      </p:sp>
      <p:sp>
        <p:nvSpPr>
          <p:cNvPr id="28" name="角丸四角形吹き出し 27"/>
          <p:cNvSpPr/>
          <p:nvPr/>
        </p:nvSpPr>
        <p:spPr bwMode="auto">
          <a:xfrm>
            <a:off x="2535313" y="1309650"/>
            <a:ext cx="2675341" cy="869141"/>
          </a:xfrm>
          <a:prstGeom prst="wedgeRoundRectCallout">
            <a:avLst>
              <a:gd name="adj1" fmla="val 2992"/>
              <a:gd name="adj2" fmla="val 76843"/>
              <a:gd name="adj3" fmla="val 16667"/>
            </a:avLst>
          </a:prstGeom>
          <a:solidFill>
            <a:srgbClr val="0070C0"/>
          </a:solidFill>
          <a:ln w="6350">
            <a:noFill/>
          </a:ln>
          <a:effectLst/>
          <a:extLst/>
        </p:spPr>
        <p:txBody>
          <a:bodyPr lIns="0" tIns="0" rIns="0" bIns="0" rtlCol="0" anchor="b">
            <a:noAutofit/>
          </a:bodyPr>
          <a:lstStyle/>
          <a:p>
            <a:pPr algn="ctr">
              <a:lnSpc>
                <a:spcPct val="140000"/>
              </a:lnSpc>
              <a:spcBef>
                <a:spcPct val="0"/>
              </a:spcBef>
              <a:spcAft>
                <a:spcPts val="600"/>
              </a:spcAft>
            </a:pPr>
            <a:r>
              <a:rPr kumimoji="1" lang="ja-JP" altLang="en-US" sz="2000" b="1" dirty="0">
                <a:solidFill>
                  <a:schemeClr val="bg1"/>
                </a:solidFill>
                <a:latin typeface="メイリオ" pitchFamily="50" charset="-128"/>
                <a:ea typeface="メイリオ" pitchFamily="50" charset="-128"/>
                <a:cs typeface="メイリオ" pitchFamily="50" charset="-128"/>
              </a:rPr>
              <a:t>目的　⇒　ゴール</a:t>
            </a:r>
          </a:p>
        </p:txBody>
      </p:sp>
      <p:sp>
        <p:nvSpPr>
          <p:cNvPr id="30" name="上下矢印 29"/>
          <p:cNvSpPr/>
          <p:nvPr/>
        </p:nvSpPr>
        <p:spPr bwMode="auto">
          <a:xfrm rot="5400000">
            <a:off x="5762824" y="2506176"/>
            <a:ext cx="518366" cy="2217094"/>
          </a:xfrm>
          <a:prstGeom prst="upDownArrow">
            <a:avLst/>
          </a:prstGeom>
          <a:solidFill>
            <a:srgbClr val="00B050"/>
          </a:solidFill>
          <a:ln w="6350">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9" name="テキスト ボックス 38"/>
          <p:cNvSpPr txBox="1"/>
          <p:nvPr/>
        </p:nvSpPr>
        <p:spPr>
          <a:xfrm>
            <a:off x="705135" y="4136765"/>
            <a:ext cx="2024490" cy="830997"/>
          </a:xfrm>
          <a:prstGeom prst="rect">
            <a:avLst/>
          </a:prstGeom>
          <a:noFill/>
        </p:spPr>
        <p:txBody>
          <a:bodyPr wrap="square" rtlCol="0">
            <a:spAutoFit/>
          </a:bodyPr>
          <a:lstStyle/>
          <a:p>
            <a:r>
              <a:rPr kumimoji="1" lang="ja-JP" altLang="en-US" sz="2400" b="1" dirty="0">
                <a:solidFill>
                  <a:schemeClr val="accent3">
                    <a:lumMod val="75000"/>
                  </a:schemeClr>
                </a:solidFill>
              </a:rPr>
              <a:t>利用シーンの背景</a:t>
            </a:r>
          </a:p>
        </p:txBody>
      </p:sp>
      <p:sp>
        <p:nvSpPr>
          <p:cNvPr id="42" name="正方形/長方形 41"/>
          <p:cNvSpPr/>
          <p:nvPr/>
        </p:nvSpPr>
        <p:spPr bwMode="auto">
          <a:xfrm>
            <a:off x="-15552" y="1"/>
            <a:ext cx="9921552" cy="771234"/>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a:t>
            </a:r>
            <a:r>
              <a:rPr lang="en-US" altLang="ja-JP" sz="3600" b="1" dirty="0">
                <a:solidFill>
                  <a:schemeClr val="bg1"/>
                </a:solidFill>
                <a:latin typeface="メイリオ" pitchFamily="50" charset="-128"/>
                <a:ea typeface="メイリオ" pitchFamily="50" charset="-128"/>
                <a:cs typeface="メイリオ" pitchFamily="50" charset="-128"/>
              </a:rPr>
              <a:t>5W1H</a:t>
            </a:r>
            <a:r>
              <a:rPr lang="ja-JP" altLang="en-US" sz="3600" b="1" dirty="0">
                <a:solidFill>
                  <a:schemeClr val="bg1"/>
                </a:solidFill>
                <a:latin typeface="メイリオ" pitchFamily="50" charset="-128"/>
                <a:ea typeface="メイリオ" pitchFamily="50" charset="-128"/>
                <a:cs typeface="メイリオ" pitchFamily="50" charset="-128"/>
              </a:rPr>
              <a:t>で利用シーンの全体像を把握しよう</a:t>
            </a:r>
          </a:p>
        </p:txBody>
      </p:sp>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2662" y="2352900"/>
            <a:ext cx="2530798" cy="2901871"/>
          </a:xfrm>
          <a:prstGeom prst="rect">
            <a:avLst/>
          </a:prstGeom>
        </p:spPr>
      </p:pic>
      <p:sp>
        <p:nvSpPr>
          <p:cNvPr id="23" name="角丸四角形 22"/>
          <p:cNvSpPr/>
          <p:nvPr/>
        </p:nvSpPr>
        <p:spPr bwMode="auto">
          <a:xfrm>
            <a:off x="4330358" y="1164727"/>
            <a:ext cx="2475355" cy="531209"/>
          </a:xfrm>
          <a:prstGeom prst="roundRect">
            <a:avLst/>
          </a:prstGeom>
          <a:solidFill>
            <a:schemeClr val="bg1"/>
          </a:solidFill>
          <a:ln w="38100">
            <a:solidFill>
              <a:srgbClr val="FF819C"/>
            </a:solidFill>
          </a:ln>
          <a:effectLst/>
          <a:extLst/>
        </p:spPr>
        <p:txBody>
          <a:bodyPr wrap="square" lIns="0" tIns="0" rIns="0" bIns="0" rtlCol="0" anchor="ctr">
            <a:spAutoFit/>
          </a:bodyPr>
          <a:lstStyle/>
          <a:p>
            <a:pPr algn="ctr">
              <a:lnSpc>
                <a:spcPct val="140000"/>
              </a:lnSpc>
              <a:spcBef>
                <a:spcPct val="0"/>
              </a:spcBef>
              <a:spcAft>
                <a:spcPts val="600"/>
              </a:spcAft>
            </a:pPr>
            <a:r>
              <a:rPr lang="en-US" altLang="ja-JP" sz="2400" b="1" dirty="0">
                <a:solidFill>
                  <a:srgbClr val="4D4D4D"/>
                </a:solidFill>
                <a:latin typeface="メイリオ" pitchFamily="50" charset="-128"/>
                <a:ea typeface="メイリオ" pitchFamily="50" charset="-128"/>
                <a:cs typeface="メイリオ" pitchFamily="50" charset="-128"/>
              </a:rPr>
              <a:t>W</a:t>
            </a:r>
            <a:r>
              <a:rPr kumimoji="1" lang="en-US" altLang="ja-JP" sz="2400" b="1" dirty="0">
                <a:solidFill>
                  <a:srgbClr val="4D4D4D"/>
                </a:solidFill>
                <a:latin typeface="メイリオ" pitchFamily="50" charset="-128"/>
                <a:ea typeface="メイリオ" pitchFamily="50" charset="-128"/>
                <a:cs typeface="メイリオ" pitchFamily="50" charset="-128"/>
              </a:rPr>
              <a:t>hat</a:t>
            </a:r>
            <a:r>
              <a:rPr kumimoji="1" lang="ja-JP" altLang="en-US" sz="2400" b="1" dirty="0">
                <a:solidFill>
                  <a:srgbClr val="4D4D4D"/>
                </a:solidFill>
                <a:latin typeface="メイリオ" pitchFamily="50" charset="-128"/>
                <a:ea typeface="メイリオ" pitchFamily="50" charset="-128"/>
                <a:cs typeface="メイリオ" pitchFamily="50" charset="-128"/>
              </a:rPr>
              <a:t>（なにを）</a:t>
            </a:r>
          </a:p>
        </p:txBody>
      </p:sp>
      <p:sp>
        <p:nvSpPr>
          <p:cNvPr id="29" name="角丸四角形 28"/>
          <p:cNvSpPr/>
          <p:nvPr/>
        </p:nvSpPr>
        <p:spPr bwMode="auto">
          <a:xfrm>
            <a:off x="1111112" y="1176204"/>
            <a:ext cx="2365501" cy="531209"/>
          </a:xfrm>
          <a:prstGeom prst="roundRect">
            <a:avLst/>
          </a:prstGeom>
          <a:solidFill>
            <a:schemeClr val="bg1"/>
          </a:solidFill>
          <a:ln w="38100">
            <a:solidFill>
              <a:srgbClr val="FF819C"/>
            </a:solidFill>
          </a:ln>
          <a:effectLst/>
          <a:extLst/>
        </p:spPr>
        <p:txBody>
          <a:bodyPr wrap="square" lIns="0" tIns="0" rIns="0" bIns="0" rtlCol="0" anchor="ctr">
            <a:spAutoFit/>
          </a:bodyPr>
          <a:lstStyle/>
          <a:p>
            <a:pPr algn="ctr">
              <a:lnSpc>
                <a:spcPct val="140000"/>
              </a:lnSpc>
              <a:spcBef>
                <a:spcPct val="0"/>
              </a:spcBef>
              <a:spcAft>
                <a:spcPts val="600"/>
              </a:spcAft>
            </a:pPr>
            <a:r>
              <a:rPr lang="en-US" altLang="ja-JP" sz="2400" b="1" dirty="0">
                <a:solidFill>
                  <a:srgbClr val="4D4D4D"/>
                </a:solidFill>
                <a:latin typeface="メイリオ" pitchFamily="50" charset="-128"/>
                <a:ea typeface="メイリオ" pitchFamily="50" charset="-128"/>
                <a:cs typeface="メイリオ" pitchFamily="50" charset="-128"/>
              </a:rPr>
              <a:t>Why</a:t>
            </a:r>
            <a:r>
              <a:rPr lang="ja-JP" altLang="en-US" sz="2400" b="1" dirty="0">
                <a:solidFill>
                  <a:srgbClr val="4D4D4D"/>
                </a:solidFill>
                <a:latin typeface="メイリオ" pitchFamily="50" charset="-128"/>
                <a:ea typeface="メイリオ" pitchFamily="50" charset="-128"/>
                <a:cs typeface="メイリオ" pitchFamily="50" charset="-128"/>
              </a:rPr>
              <a:t>（なぜ）</a:t>
            </a:r>
            <a:endParaRPr kumimoji="1" lang="ja-JP" altLang="en-US" sz="2400" b="1" dirty="0">
              <a:solidFill>
                <a:srgbClr val="4D4D4D"/>
              </a:solidFill>
              <a:latin typeface="メイリオ" pitchFamily="50" charset="-128"/>
              <a:ea typeface="メイリオ" pitchFamily="50" charset="-128"/>
              <a:cs typeface="メイリオ" pitchFamily="50" charset="-128"/>
            </a:endParaRPr>
          </a:p>
        </p:txBody>
      </p:sp>
      <p:sp>
        <p:nvSpPr>
          <p:cNvPr id="19" name="角丸四角形 18"/>
          <p:cNvSpPr/>
          <p:nvPr/>
        </p:nvSpPr>
        <p:spPr bwMode="auto">
          <a:xfrm>
            <a:off x="2291016" y="5155282"/>
            <a:ext cx="2585386" cy="531209"/>
          </a:xfrm>
          <a:prstGeom prst="roundRect">
            <a:avLst/>
          </a:prstGeom>
          <a:solidFill>
            <a:schemeClr val="bg1"/>
          </a:solidFill>
          <a:ln w="38100">
            <a:solidFill>
              <a:srgbClr val="FF819C"/>
            </a:solidFill>
          </a:ln>
          <a:effectLst/>
          <a:extLst/>
        </p:spPr>
        <p:txBody>
          <a:bodyPr wrap="square" lIns="0" tIns="0" rIns="0" bIns="0" rtlCol="0" anchor="ctr">
            <a:spAutoFit/>
          </a:bodyPr>
          <a:lstStyle/>
          <a:p>
            <a:pPr algn="ctr">
              <a:lnSpc>
                <a:spcPct val="140000"/>
              </a:lnSpc>
              <a:spcBef>
                <a:spcPct val="0"/>
              </a:spcBef>
              <a:spcAft>
                <a:spcPts val="600"/>
              </a:spcAft>
            </a:pPr>
            <a:r>
              <a:rPr kumimoji="1" lang="en-US" altLang="ja-JP" sz="2400" b="1" dirty="0">
                <a:solidFill>
                  <a:srgbClr val="4D4D4D"/>
                </a:solidFill>
                <a:latin typeface="メイリオ" pitchFamily="50" charset="-128"/>
                <a:ea typeface="メイリオ" pitchFamily="50" charset="-128"/>
                <a:cs typeface="メイリオ" pitchFamily="50" charset="-128"/>
              </a:rPr>
              <a:t>Who</a:t>
            </a:r>
            <a:r>
              <a:rPr kumimoji="1" lang="ja-JP" altLang="en-US" sz="2400" b="1" dirty="0">
                <a:solidFill>
                  <a:srgbClr val="4D4D4D"/>
                </a:solidFill>
                <a:latin typeface="メイリオ" pitchFamily="50" charset="-128"/>
                <a:ea typeface="メイリオ" pitchFamily="50" charset="-128"/>
                <a:cs typeface="メイリオ" pitchFamily="50" charset="-128"/>
              </a:rPr>
              <a:t>（だれが）</a:t>
            </a:r>
          </a:p>
        </p:txBody>
      </p:sp>
      <p:sp>
        <p:nvSpPr>
          <p:cNvPr id="31" name="テキスト ボックス 30"/>
          <p:cNvSpPr txBox="1"/>
          <p:nvPr/>
        </p:nvSpPr>
        <p:spPr>
          <a:xfrm>
            <a:off x="5153327" y="3833567"/>
            <a:ext cx="1412178" cy="461665"/>
          </a:xfrm>
          <a:prstGeom prst="rect">
            <a:avLst/>
          </a:prstGeom>
          <a:noFill/>
        </p:spPr>
        <p:txBody>
          <a:bodyPr wrap="square" rtlCol="0">
            <a:spAutoFit/>
          </a:bodyPr>
          <a:lstStyle/>
          <a:p>
            <a:r>
              <a:rPr kumimoji="1" lang="ja-JP" altLang="en-US" sz="2400" b="1" dirty="0"/>
              <a:t>やり取り</a:t>
            </a:r>
          </a:p>
        </p:txBody>
      </p:sp>
      <p:sp>
        <p:nvSpPr>
          <p:cNvPr id="5" name="テキスト ボックス 4"/>
          <p:cNvSpPr txBox="1"/>
          <p:nvPr/>
        </p:nvSpPr>
        <p:spPr>
          <a:xfrm>
            <a:off x="85900" y="6537788"/>
            <a:ext cx="10134854" cy="276999"/>
          </a:xfrm>
          <a:prstGeom prst="rect">
            <a:avLst/>
          </a:prstGeom>
          <a:noFill/>
        </p:spPr>
        <p:txBody>
          <a:bodyPr wrap="square" rtlCol="0">
            <a:spAutoFit/>
          </a:bodyPr>
          <a:lstStyle/>
          <a:p>
            <a:r>
              <a:rPr lang="ja-JP" altLang="en-US" sz="1200" dirty="0"/>
              <a:t>参考文献：</a:t>
            </a:r>
            <a:r>
              <a:rPr lang="en-US" altLang="ja-JP" sz="1200" dirty="0"/>
              <a:t>“</a:t>
            </a:r>
            <a:r>
              <a:rPr lang="ja-JP" altLang="en-US" sz="1200" dirty="0"/>
              <a:t>今さら聞けない</a:t>
            </a:r>
            <a:r>
              <a:rPr lang="en-US" altLang="ja-JP" sz="1200" dirty="0"/>
              <a:t>UX</a:t>
            </a:r>
            <a:r>
              <a:rPr lang="ja-JP" altLang="en-US" sz="1200" dirty="0"/>
              <a:t>の基本と活用のしかた</a:t>
            </a:r>
            <a:r>
              <a:rPr lang="en-US" altLang="ja-JP" sz="1200" dirty="0"/>
              <a:t>” 1pixcel, https://ameblo.jp/ca-1pixel/entry-11921318178.html(20180220)</a:t>
            </a:r>
            <a:endParaRPr kumimoji="1" lang="ja-JP" altLang="en-US" sz="1200" dirty="0"/>
          </a:p>
        </p:txBody>
      </p:sp>
    </p:spTree>
    <p:extLst>
      <p:ext uri="{BB962C8B-B14F-4D97-AF65-F5344CB8AC3E}">
        <p14:creationId xmlns:p14="http://schemas.microsoft.com/office/powerpoint/2010/main" val="729767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0815" y="3793345"/>
            <a:ext cx="2321024" cy="2589705"/>
          </a:xfrm>
          <a:prstGeom prst="rect">
            <a:avLst/>
          </a:prstGeom>
        </p:spPr>
      </p:pic>
      <p:sp>
        <p:nvSpPr>
          <p:cNvPr id="3" name="タイトル 2"/>
          <p:cNvSpPr>
            <a:spLocks noGrp="1"/>
          </p:cNvSpPr>
          <p:nvPr>
            <p:ph type="title"/>
          </p:nvPr>
        </p:nvSpPr>
        <p:spPr/>
        <p:txBody>
          <a:bodyPr/>
          <a:lstStyle/>
          <a:p>
            <a:r>
              <a:rPr lang="ja-JP" altLang="en-US" dirty="0"/>
              <a:t>ユーザに機能の</a:t>
            </a:r>
            <a:r>
              <a:rPr lang="en-US" altLang="ja-JP" dirty="0"/>
              <a:t>5W1H</a:t>
            </a:r>
            <a:r>
              <a:rPr lang="ja-JP" altLang="en-US" dirty="0"/>
              <a:t>をヒアリングするメリット</a:t>
            </a:r>
            <a:endParaRPr kumimoji="1" lang="ja-JP" altLang="en-US" dirty="0"/>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27</a:t>
            </a:fld>
            <a:endParaRPr lang="ja-JP" altLang="en-US" dirty="0"/>
          </a:p>
        </p:txBody>
      </p:sp>
      <p:sp>
        <p:nvSpPr>
          <p:cNvPr id="12" name="正方形/長方形 11"/>
          <p:cNvSpPr/>
          <p:nvPr/>
        </p:nvSpPr>
        <p:spPr bwMode="auto">
          <a:xfrm>
            <a:off x="-15552" y="1"/>
            <a:ext cx="9921552" cy="771234"/>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a:t>
            </a:r>
            <a:r>
              <a:rPr lang="en-US" altLang="ja-JP" sz="4000" b="1" dirty="0">
                <a:solidFill>
                  <a:schemeClr val="bg1"/>
                </a:solidFill>
                <a:latin typeface="メイリオ" pitchFamily="50" charset="-128"/>
                <a:ea typeface="メイリオ" pitchFamily="50" charset="-128"/>
                <a:cs typeface="メイリオ" pitchFamily="50" charset="-128"/>
              </a:rPr>
              <a:t>5W1H</a:t>
            </a:r>
            <a:r>
              <a:rPr lang="ja-JP" altLang="en-US" sz="4000" b="1" dirty="0">
                <a:solidFill>
                  <a:schemeClr val="bg1"/>
                </a:solidFill>
                <a:latin typeface="メイリオ" pitchFamily="50" charset="-128"/>
                <a:ea typeface="メイリオ" pitchFamily="50" charset="-128"/>
                <a:cs typeface="メイリオ" pitchFamily="50" charset="-128"/>
              </a:rPr>
              <a:t>で要件定義をするメリット</a:t>
            </a:r>
          </a:p>
        </p:txBody>
      </p:sp>
      <p:sp>
        <p:nvSpPr>
          <p:cNvPr id="11" name="テキスト ボックス 10"/>
          <p:cNvSpPr txBox="1"/>
          <p:nvPr/>
        </p:nvSpPr>
        <p:spPr>
          <a:xfrm>
            <a:off x="1257751" y="2889574"/>
            <a:ext cx="8382913" cy="1077218"/>
          </a:xfrm>
          <a:prstGeom prst="rect">
            <a:avLst/>
          </a:prstGeom>
          <a:noFill/>
        </p:spPr>
        <p:txBody>
          <a:bodyPr wrap="square" rtlCol="0">
            <a:spAutoFit/>
          </a:bodyPr>
          <a:lstStyle/>
          <a:p>
            <a:r>
              <a:rPr lang="ja-JP" altLang="en-US" sz="3200" b="1" dirty="0"/>
              <a:t>文字だけで手軽にユーザの利用シーンを</a:t>
            </a:r>
            <a:endParaRPr lang="en-US" altLang="ja-JP" sz="3200" b="1" dirty="0"/>
          </a:p>
          <a:p>
            <a:r>
              <a:rPr lang="ja-JP" altLang="en-US" sz="3200" b="1" dirty="0"/>
              <a:t>簡単に把握できる</a:t>
            </a:r>
          </a:p>
        </p:txBody>
      </p:sp>
      <p:sp>
        <p:nvSpPr>
          <p:cNvPr id="10" name="円/楕円 9"/>
          <p:cNvSpPr/>
          <p:nvPr/>
        </p:nvSpPr>
        <p:spPr bwMode="auto">
          <a:xfrm>
            <a:off x="380492" y="2757570"/>
            <a:ext cx="756084" cy="742426"/>
          </a:xfrm>
          <a:prstGeom prst="ellipse">
            <a:avLst/>
          </a:prstGeom>
          <a:solidFill>
            <a:srgbClr val="FF819C"/>
          </a:solidFill>
          <a:ln w="6350">
            <a:noFill/>
          </a:ln>
          <a:effectLst/>
          <a:extLst/>
        </p:spPr>
        <p:txBody>
          <a:bodyPr lIns="0" tIns="0" rIns="0" bIns="0" rtlCol="0" anchor="ctr">
            <a:noAutofit/>
          </a:bodyPr>
          <a:lstStyle/>
          <a:p>
            <a:pPr algn="ctr">
              <a:lnSpc>
                <a:spcPct val="140000"/>
              </a:lnSpc>
              <a:spcBef>
                <a:spcPct val="0"/>
              </a:spcBef>
              <a:spcAft>
                <a:spcPts val="600"/>
              </a:spcAft>
            </a:pPr>
            <a:r>
              <a:rPr kumimoji="1" lang="en-US" altLang="ja-JP" sz="3200" b="1" dirty="0">
                <a:solidFill>
                  <a:schemeClr val="bg1"/>
                </a:solidFill>
                <a:latin typeface="メイリオ" pitchFamily="50" charset="-128"/>
                <a:ea typeface="メイリオ" pitchFamily="50" charset="-128"/>
                <a:cs typeface="メイリオ" pitchFamily="50" charset="-128"/>
              </a:rPr>
              <a:t>2</a:t>
            </a:r>
            <a:endParaRPr kumimoji="1" lang="ja-JP" altLang="en-US" sz="3200" b="1" dirty="0">
              <a:solidFill>
                <a:schemeClr val="bg1"/>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1257751" y="1255061"/>
            <a:ext cx="8382913" cy="1077218"/>
          </a:xfrm>
          <a:prstGeom prst="rect">
            <a:avLst/>
          </a:prstGeom>
          <a:noFill/>
        </p:spPr>
        <p:txBody>
          <a:bodyPr wrap="square" rtlCol="0">
            <a:spAutoFit/>
          </a:bodyPr>
          <a:lstStyle/>
          <a:p>
            <a:r>
              <a:rPr lang="ja-JP" altLang="en-US" sz="3200" b="1" dirty="0"/>
              <a:t>実装する機能の「処理の結果」よりも</a:t>
            </a:r>
            <a:endParaRPr lang="en-US" altLang="ja-JP" sz="3200" b="1" dirty="0"/>
          </a:p>
          <a:p>
            <a:r>
              <a:rPr lang="ja-JP" altLang="en-US" sz="3200" b="1" dirty="0"/>
              <a:t>ユーザの想定する「利用結果」がわかる</a:t>
            </a:r>
            <a:endParaRPr lang="en-US" altLang="ja-JP" sz="3200" b="1" dirty="0"/>
          </a:p>
        </p:txBody>
      </p:sp>
      <p:sp>
        <p:nvSpPr>
          <p:cNvPr id="14" name="円/楕円 13"/>
          <p:cNvSpPr/>
          <p:nvPr/>
        </p:nvSpPr>
        <p:spPr bwMode="auto">
          <a:xfrm>
            <a:off x="380492" y="1244851"/>
            <a:ext cx="756084" cy="742426"/>
          </a:xfrm>
          <a:prstGeom prst="ellipse">
            <a:avLst/>
          </a:prstGeom>
          <a:solidFill>
            <a:srgbClr val="FF819C"/>
          </a:solidFill>
          <a:ln w="6350">
            <a:noFill/>
          </a:ln>
          <a:effectLst/>
          <a:extLst/>
        </p:spPr>
        <p:txBody>
          <a:bodyPr lIns="0" tIns="0" rIns="0" bIns="0" rtlCol="0" anchor="ctr">
            <a:noAutofit/>
          </a:bodyPr>
          <a:lstStyle/>
          <a:p>
            <a:pPr algn="ctr">
              <a:lnSpc>
                <a:spcPct val="140000"/>
              </a:lnSpc>
              <a:spcBef>
                <a:spcPct val="0"/>
              </a:spcBef>
              <a:spcAft>
                <a:spcPts val="600"/>
              </a:spcAft>
            </a:pPr>
            <a:r>
              <a:rPr kumimoji="1" lang="en-US" altLang="ja-JP" sz="3200" b="1" dirty="0">
                <a:solidFill>
                  <a:schemeClr val="bg1"/>
                </a:solidFill>
                <a:latin typeface="メイリオ" pitchFamily="50" charset="-128"/>
                <a:ea typeface="メイリオ" pitchFamily="50" charset="-128"/>
                <a:cs typeface="メイリオ" pitchFamily="50" charset="-128"/>
              </a:rPr>
              <a:t>1</a:t>
            </a:r>
            <a:endParaRPr kumimoji="1" lang="ja-JP" altLang="en-US" sz="3200" b="1" dirty="0">
              <a:solidFill>
                <a:schemeClr val="bg1"/>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1257751" y="4578223"/>
            <a:ext cx="8382913" cy="1569660"/>
          </a:xfrm>
          <a:prstGeom prst="rect">
            <a:avLst/>
          </a:prstGeom>
          <a:noFill/>
        </p:spPr>
        <p:txBody>
          <a:bodyPr wrap="square" rtlCol="0">
            <a:spAutoFit/>
          </a:bodyPr>
          <a:lstStyle/>
          <a:p>
            <a:r>
              <a:rPr lang="ja-JP" altLang="en-US" sz="3200" b="1" dirty="0"/>
              <a:t>ユーザ側にも必要な機能、</a:t>
            </a:r>
            <a:endParaRPr lang="en-US" altLang="ja-JP" sz="3200" b="1" dirty="0"/>
          </a:p>
          <a:p>
            <a:r>
              <a:rPr lang="ja-JP" altLang="en-US" sz="3200" b="1" dirty="0"/>
              <a:t>それほど必要じゃない機能を</a:t>
            </a:r>
            <a:endParaRPr lang="en-US" altLang="ja-JP" sz="3200" b="1" dirty="0"/>
          </a:p>
          <a:p>
            <a:r>
              <a:rPr lang="ja-JP" altLang="en-US" sz="3200" b="1" dirty="0"/>
              <a:t>考えるきっかけになる</a:t>
            </a:r>
          </a:p>
        </p:txBody>
      </p:sp>
      <p:sp>
        <p:nvSpPr>
          <p:cNvPr id="15" name="円/楕円 14"/>
          <p:cNvSpPr/>
          <p:nvPr/>
        </p:nvSpPr>
        <p:spPr bwMode="auto">
          <a:xfrm>
            <a:off x="380492" y="4578223"/>
            <a:ext cx="756084" cy="742426"/>
          </a:xfrm>
          <a:prstGeom prst="ellipse">
            <a:avLst/>
          </a:prstGeom>
          <a:solidFill>
            <a:srgbClr val="FF819C"/>
          </a:solidFill>
          <a:ln w="6350">
            <a:noFill/>
          </a:ln>
          <a:effectLst/>
          <a:extLst/>
        </p:spPr>
        <p:txBody>
          <a:bodyPr lIns="0" tIns="0" rIns="0" bIns="0" rtlCol="0" anchor="ctr">
            <a:noAutofit/>
          </a:bodyPr>
          <a:lstStyle/>
          <a:p>
            <a:pPr algn="ctr">
              <a:lnSpc>
                <a:spcPct val="140000"/>
              </a:lnSpc>
              <a:spcBef>
                <a:spcPct val="0"/>
              </a:spcBef>
              <a:spcAft>
                <a:spcPts val="600"/>
              </a:spcAft>
            </a:pPr>
            <a:r>
              <a:rPr kumimoji="1" lang="en-US" altLang="ja-JP" sz="3200" b="1">
                <a:solidFill>
                  <a:schemeClr val="bg1"/>
                </a:solidFill>
                <a:latin typeface="メイリオ" pitchFamily="50" charset="-128"/>
                <a:ea typeface="メイリオ" pitchFamily="50" charset="-128"/>
                <a:cs typeface="メイリオ" pitchFamily="50" charset="-128"/>
              </a:rPr>
              <a:t>3</a:t>
            </a:r>
            <a:endParaRPr kumimoji="1" lang="ja-JP" altLang="en-US" sz="3200" b="1" dirty="0">
              <a:solidFill>
                <a:schemeClr val="bg1"/>
              </a:solidFill>
              <a:latin typeface="メイリオ" pitchFamily="50" charset="-128"/>
              <a:ea typeface="メイリオ" pitchFamily="50" charset="-128"/>
              <a:cs typeface="メイリオ" pitchFamily="50" charset="-128"/>
            </a:endParaRPr>
          </a:p>
        </p:txBody>
      </p:sp>
      <p:sp>
        <p:nvSpPr>
          <p:cNvPr id="4" name="円形吹き出し 3"/>
          <p:cNvSpPr/>
          <p:nvPr/>
        </p:nvSpPr>
        <p:spPr bwMode="auto">
          <a:xfrm>
            <a:off x="186287" y="129059"/>
            <a:ext cx="1188132" cy="562630"/>
          </a:xfrm>
          <a:prstGeom prst="wedgeEllipseCallout">
            <a:avLst>
              <a:gd name="adj1" fmla="val 64022"/>
              <a:gd name="adj2" fmla="val 38779"/>
            </a:avLst>
          </a:prstGeom>
          <a:solidFill>
            <a:schemeClr val="bg1"/>
          </a:solidFill>
          <a:ln w="6350">
            <a:noFill/>
          </a:ln>
          <a:effectLst/>
          <a:extLst/>
        </p:spPr>
        <p:txBody>
          <a:bodyPr lIns="0" tIns="0" rIns="0" bIns="0" rtlCol="0" anchor="ctr">
            <a:spAutoFit/>
          </a:bodyPr>
          <a:lstStyle/>
          <a:p>
            <a:pPr algn="ctr">
              <a:lnSpc>
                <a:spcPct val="140000"/>
              </a:lnSpc>
              <a:spcBef>
                <a:spcPct val="0"/>
              </a:spcBef>
              <a:spcAft>
                <a:spcPts val="600"/>
              </a:spcAft>
            </a:pPr>
            <a:r>
              <a:rPr kumimoji="1" lang="en-US" altLang="ja-JP" sz="2000" b="1" dirty="0">
                <a:solidFill>
                  <a:srgbClr val="782C49"/>
                </a:solidFill>
                <a:latin typeface="メイリオ" pitchFamily="50" charset="-128"/>
                <a:ea typeface="メイリオ" pitchFamily="50" charset="-128"/>
                <a:cs typeface="メイリオ" pitchFamily="50" charset="-128"/>
              </a:rPr>
              <a:t>UX</a:t>
            </a:r>
            <a:r>
              <a:rPr kumimoji="1" lang="ja-JP" altLang="en-US" sz="2000" b="1" dirty="0">
                <a:solidFill>
                  <a:srgbClr val="782C49"/>
                </a:solidFill>
                <a:latin typeface="メイリオ" pitchFamily="50" charset="-128"/>
                <a:ea typeface="メイリオ" pitchFamily="50" charset="-128"/>
                <a:cs typeface="メイリオ" pitchFamily="50" charset="-128"/>
              </a:rPr>
              <a:t>風</a:t>
            </a:r>
          </a:p>
        </p:txBody>
      </p:sp>
    </p:spTree>
    <p:extLst>
      <p:ext uri="{BB962C8B-B14F-4D97-AF65-F5344CB8AC3E}">
        <p14:creationId xmlns:p14="http://schemas.microsoft.com/office/powerpoint/2010/main" val="84091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ppt_w</p:attrName>
                                        </p:attrNameLst>
                                      </p:cBhvr>
                                      <p:tavLst>
                                        <p:tav tm="0" fmla="#ppt_w*sin(2.5*pi*$)">
                                          <p:val>
                                            <p:fltVal val="0"/>
                                          </p:val>
                                        </p:tav>
                                        <p:tav tm="100000">
                                          <p:val>
                                            <p:fltVal val="1"/>
                                          </p:val>
                                        </p:tav>
                                      </p:tavLst>
                                    </p:anim>
                                    <p:anim calcmode="lin" valueType="num">
                                      <p:cBhvr>
                                        <p:cTn id="9"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ppt_w</p:attrName>
                                        </p:attrNameLst>
                                      </p:cBhvr>
                                      <p:tavLst>
                                        <p:tav tm="0" fmla="#ppt_w*sin(2.5*pi*$)">
                                          <p:val>
                                            <p:fltVal val="0"/>
                                          </p:val>
                                        </p:tav>
                                        <p:tav tm="100000">
                                          <p:val>
                                            <p:fltVal val="1"/>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ppt_w</p:attrName>
                                        </p:attrNameLst>
                                      </p:cBhvr>
                                      <p:tavLst>
                                        <p:tav tm="0" fmla="#ppt_w*sin(2.5*pi*$)">
                                          <p:val>
                                            <p:fltVal val="0"/>
                                          </p:val>
                                        </p:tav>
                                        <p:tav tm="100000">
                                          <p:val>
                                            <p:fltVal val="1"/>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28</a:t>
            </a:fld>
            <a:endParaRPr lang="ja-JP" altLang="en-US" dirty="0"/>
          </a:p>
        </p:txBody>
      </p:sp>
      <p:sp>
        <p:nvSpPr>
          <p:cNvPr id="6" name="タイトル 2"/>
          <p:cNvSpPr txBox="1">
            <a:spLocks/>
          </p:cNvSpPr>
          <p:nvPr/>
        </p:nvSpPr>
        <p:spPr>
          <a:xfrm>
            <a:off x="377601" y="188640"/>
            <a:ext cx="9361040" cy="396044"/>
          </a:xfrm>
          <a:prstGeom prst="rect">
            <a:avLst/>
          </a:prstGeom>
        </p:spPr>
        <p:txBody>
          <a:bodyPr vert="horz" lIns="0" tIns="0" rIns="0" bIns="0" rtlCol="0" anchor="ctr">
            <a:noAutofit/>
          </a:bodyPr>
          <a:lstStyle>
            <a:lvl1pPr algn="l" defTabSz="914400" rtl="0" eaLnBrk="1" latinLnBrk="0" hangingPunct="1">
              <a:spcBef>
                <a:spcPct val="0"/>
              </a:spcBef>
              <a:buNone/>
              <a:defRPr kumimoji="1" sz="2200" kern="1200">
                <a:solidFill>
                  <a:schemeClr val="tx1"/>
                </a:solidFill>
                <a:latin typeface="メイリオ" pitchFamily="50" charset="-128"/>
                <a:ea typeface="メイリオ" pitchFamily="50" charset="-128"/>
                <a:cs typeface="メイリオ" pitchFamily="50" charset="-128"/>
              </a:defRPr>
            </a:lvl1pPr>
          </a:lstStyle>
          <a:p>
            <a:r>
              <a:rPr lang="ja-JP" altLang="en-US" dirty="0"/>
              <a:t>ユーザに機能の</a:t>
            </a:r>
            <a:r>
              <a:rPr lang="en-US" altLang="ja-JP" dirty="0"/>
              <a:t>5W1H</a:t>
            </a:r>
            <a:r>
              <a:rPr lang="ja-JP" altLang="en-US" dirty="0"/>
              <a:t>をヒアリングするデメリット</a:t>
            </a:r>
          </a:p>
        </p:txBody>
      </p:sp>
      <p:sp>
        <p:nvSpPr>
          <p:cNvPr id="9" name="正方形/長方形 8"/>
          <p:cNvSpPr/>
          <p:nvPr/>
        </p:nvSpPr>
        <p:spPr bwMode="auto">
          <a:xfrm>
            <a:off x="-15552" y="1"/>
            <a:ext cx="9921552" cy="771234"/>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a:t>
            </a:r>
            <a:r>
              <a:rPr lang="en-US" altLang="ja-JP" sz="4000" b="1" dirty="0">
                <a:solidFill>
                  <a:schemeClr val="bg1"/>
                </a:solidFill>
                <a:latin typeface="メイリオ" pitchFamily="50" charset="-128"/>
                <a:ea typeface="メイリオ" pitchFamily="50" charset="-128"/>
                <a:cs typeface="メイリオ" pitchFamily="50" charset="-128"/>
              </a:rPr>
              <a:t>5W1H</a:t>
            </a:r>
            <a:r>
              <a:rPr lang="ja-JP" altLang="en-US" sz="4000" b="1" dirty="0">
                <a:solidFill>
                  <a:schemeClr val="bg1"/>
                </a:solidFill>
                <a:latin typeface="メイリオ" pitchFamily="50" charset="-128"/>
                <a:ea typeface="メイリオ" pitchFamily="50" charset="-128"/>
                <a:cs typeface="メイリオ" pitchFamily="50" charset="-128"/>
              </a:rPr>
              <a:t>を確認するデメリット</a:t>
            </a:r>
          </a:p>
        </p:txBody>
      </p:sp>
      <p:grpSp>
        <p:nvGrpSpPr>
          <p:cNvPr id="13" name="グループ化 12"/>
          <p:cNvGrpSpPr/>
          <p:nvPr/>
        </p:nvGrpSpPr>
        <p:grpSpPr>
          <a:xfrm>
            <a:off x="612912" y="1439579"/>
            <a:ext cx="8696571" cy="742426"/>
            <a:chOff x="612912" y="1439579"/>
            <a:chExt cx="8696571" cy="742426"/>
          </a:xfrm>
        </p:grpSpPr>
        <p:sp>
          <p:nvSpPr>
            <p:cNvPr id="4" name="テキスト ボックス 3"/>
            <p:cNvSpPr txBox="1"/>
            <p:nvPr/>
          </p:nvSpPr>
          <p:spPr>
            <a:xfrm>
              <a:off x="1559428" y="1549182"/>
              <a:ext cx="7750055" cy="523220"/>
            </a:xfrm>
            <a:prstGeom prst="rect">
              <a:avLst/>
            </a:prstGeom>
            <a:noFill/>
          </p:spPr>
          <p:txBody>
            <a:bodyPr wrap="square" rtlCol="0">
              <a:spAutoFit/>
            </a:bodyPr>
            <a:lstStyle/>
            <a:p>
              <a:r>
                <a:rPr kumimoji="1" lang="ja-JP" altLang="en-US" sz="2800" b="1" dirty="0"/>
                <a:t>ユーザに協力してもらえないと</a:t>
              </a:r>
              <a:r>
                <a:rPr kumimoji="1" lang="en-US" altLang="ja-JP" sz="2800" b="1" dirty="0"/>
                <a:t>5W1H</a:t>
              </a:r>
              <a:r>
                <a:rPr kumimoji="1" lang="ja-JP" altLang="en-US" sz="2800" b="1" dirty="0"/>
                <a:t>できない</a:t>
              </a:r>
              <a:endParaRPr kumimoji="1" lang="en-US" altLang="ja-JP" sz="2800" b="1" dirty="0"/>
            </a:p>
          </p:txBody>
        </p:sp>
        <p:sp>
          <p:nvSpPr>
            <p:cNvPr id="10" name="円/楕円 9"/>
            <p:cNvSpPr/>
            <p:nvPr/>
          </p:nvSpPr>
          <p:spPr bwMode="auto">
            <a:xfrm>
              <a:off x="612912" y="1439579"/>
              <a:ext cx="756084" cy="742426"/>
            </a:xfrm>
            <a:prstGeom prst="ellipse">
              <a:avLst/>
            </a:prstGeom>
            <a:solidFill>
              <a:srgbClr val="00B0F0"/>
            </a:solidFill>
            <a:ln w="6350">
              <a:noFill/>
            </a:ln>
            <a:effectLst/>
            <a:extLst/>
          </p:spPr>
          <p:txBody>
            <a:bodyPr lIns="0" tIns="0" rIns="0" bIns="0" rtlCol="0" anchor="ctr">
              <a:noAutofit/>
            </a:bodyPr>
            <a:lstStyle/>
            <a:p>
              <a:pPr algn="ctr">
                <a:lnSpc>
                  <a:spcPct val="140000"/>
                </a:lnSpc>
                <a:spcBef>
                  <a:spcPct val="0"/>
                </a:spcBef>
                <a:spcAft>
                  <a:spcPts val="600"/>
                </a:spcAft>
              </a:pPr>
              <a:r>
                <a:rPr kumimoji="1" lang="en-US" altLang="ja-JP" sz="3200" b="1" dirty="0">
                  <a:solidFill>
                    <a:schemeClr val="bg1"/>
                  </a:solidFill>
                  <a:latin typeface="メイリオ" pitchFamily="50" charset="-128"/>
                  <a:ea typeface="メイリオ" pitchFamily="50" charset="-128"/>
                  <a:cs typeface="メイリオ" pitchFamily="50" charset="-128"/>
                </a:rPr>
                <a:t>1</a:t>
              </a:r>
              <a:endParaRPr kumimoji="1" lang="ja-JP" altLang="en-US" sz="3200" b="1" dirty="0">
                <a:solidFill>
                  <a:schemeClr val="bg1"/>
                </a:solidFill>
                <a:latin typeface="メイリオ" pitchFamily="50" charset="-128"/>
                <a:ea typeface="メイリオ" pitchFamily="50" charset="-128"/>
                <a:cs typeface="メイリオ" pitchFamily="50" charset="-128"/>
              </a:endParaRPr>
            </a:p>
          </p:txBody>
        </p:sp>
      </p:grpSp>
      <p:grpSp>
        <p:nvGrpSpPr>
          <p:cNvPr id="7" name="グループ化 6"/>
          <p:cNvGrpSpPr/>
          <p:nvPr/>
        </p:nvGrpSpPr>
        <p:grpSpPr>
          <a:xfrm>
            <a:off x="612912" y="2636912"/>
            <a:ext cx="6968869" cy="742426"/>
            <a:chOff x="612912" y="2636912"/>
            <a:chExt cx="6968869" cy="742426"/>
          </a:xfrm>
        </p:grpSpPr>
        <p:sp>
          <p:nvSpPr>
            <p:cNvPr id="8" name="テキスト ボックス 7"/>
            <p:cNvSpPr txBox="1"/>
            <p:nvPr/>
          </p:nvSpPr>
          <p:spPr>
            <a:xfrm>
              <a:off x="1559428" y="2746515"/>
              <a:ext cx="6022353" cy="523220"/>
            </a:xfrm>
            <a:prstGeom prst="rect">
              <a:avLst/>
            </a:prstGeom>
            <a:noFill/>
          </p:spPr>
          <p:txBody>
            <a:bodyPr wrap="square" rtlCol="0">
              <a:spAutoFit/>
            </a:bodyPr>
            <a:lstStyle/>
            <a:p>
              <a:r>
                <a:rPr lang="ja-JP" altLang="en-US" sz="2800" b="1" dirty="0"/>
                <a:t>ユーザの時間的負担が大きい</a:t>
              </a:r>
              <a:endParaRPr lang="en-US" altLang="ja-JP" sz="2800" b="1" dirty="0"/>
            </a:p>
          </p:txBody>
        </p:sp>
        <p:sp>
          <p:nvSpPr>
            <p:cNvPr id="11" name="円/楕円 10"/>
            <p:cNvSpPr/>
            <p:nvPr/>
          </p:nvSpPr>
          <p:spPr bwMode="auto">
            <a:xfrm>
              <a:off x="612912" y="2636912"/>
              <a:ext cx="756084" cy="742426"/>
            </a:xfrm>
            <a:prstGeom prst="ellipse">
              <a:avLst/>
            </a:prstGeom>
            <a:solidFill>
              <a:srgbClr val="00B0F0"/>
            </a:solidFill>
            <a:ln w="6350">
              <a:noFill/>
            </a:ln>
            <a:effectLst/>
            <a:extLst/>
          </p:spPr>
          <p:txBody>
            <a:bodyPr lIns="0" tIns="0" rIns="0" bIns="0" rtlCol="0" anchor="ctr">
              <a:noAutofit/>
            </a:bodyPr>
            <a:lstStyle/>
            <a:p>
              <a:pPr algn="ctr">
                <a:lnSpc>
                  <a:spcPct val="140000"/>
                </a:lnSpc>
                <a:spcBef>
                  <a:spcPct val="0"/>
                </a:spcBef>
                <a:spcAft>
                  <a:spcPts val="600"/>
                </a:spcAft>
              </a:pPr>
              <a:r>
                <a:rPr kumimoji="1" lang="en-US" altLang="ja-JP" sz="3200" b="1" dirty="0">
                  <a:solidFill>
                    <a:schemeClr val="bg1"/>
                  </a:solidFill>
                  <a:latin typeface="メイリオ" pitchFamily="50" charset="-128"/>
                  <a:ea typeface="メイリオ" pitchFamily="50" charset="-128"/>
                  <a:cs typeface="メイリオ" pitchFamily="50" charset="-128"/>
                </a:rPr>
                <a:t>2</a:t>
              </a:r>
              <a:endParaRPr kumimoji="1" lang="ja-JP" altLang="en-US" sz="3200" b="1" dirty="0">
                <a:solidFill>
                  <a:schemeClr val="bg1"/>
                </a:solidFill>
                <a:latin typeface="メイリオ" pitchFamily="50" charset="-128"/>
                <a:ea typeface="メイリオ" pitchFamily="50" charset="-128"/>
                <a:cs typeface="メイリオ" pitchFamily="50" charset="-128"/>
              </a:endParaRPr>
            </a:p>
          </p:txBody>
        </p:sp>
      </p:grpSp>
      <p:sp>
        <p:nvSpPr>
          <p:cNvPr id="12" name="円形吹き出し 11"/>
          <p:cNvSpPr/>
          <p:nvPr/>
        </p:nvSpPr>
        <p:spPr bwMode="auto">
          <a:xfrm>
            <a:off x="186287" y="129059"/>
            <a:ext cx="1188132" cy="562630"/>
          </a:xfrm>
          <a:prstGeom prst="wedgeEllipseCallout">
            <a:avLst>
              <a:gd name="adj1" fmla="val 64022"/>
              <a:gd name="adj2" fmla="val 38779"/>
            </a:avLst>
          </a:prstGeom>
          <a:solidFill>
            <a:schemeClr val="bg1"/>
          </a:solidFill>
          <a:ln w="6350">
            <a:noFill/>
          </a:ln>
          <a:effectLst/>
          <a:extLst/>
        </p:spPr>
        <p:txBody>
          <a:bodyPr lIns="0" tIns="0" rIns="0" bIns="0" rtlCol="0" anchor="ctr">
            <a:spAutoFit/>
          </a:bodyPr>
          <a:lstStyle/>
          <a:p>
            <a:pPr algn="ctr">
              <a:lnSpc>
                <a:spcPct val="140000"/>
              </a:lnSpc>
              <a:spcBef>
                <a:spcPct val="0"/>
              </a:spcBef>
              <a:spcAft>
                <a:spcPts val="600"/>
              </a:spcAft>
            </a:pPr>
            <a:r>
              <a:rPr kumimoji="1" lang="en-US" altLang="ja-JP" sz="2000" b="1" dirty="0">
                <a:solidFill>
                  <a:srgbClr val="782C49"/>
                </a:solidFill>
                <a:latin typeface="メイリオ" pitchFamily="50" charset="-128"/>
                <a:ea typeface="メイリオ" pitchFamily="50" charset="-128"/>
                <a:cs typeface="メイリオ" pitchFamily="50" charset="-128"/>
              </a:rPr>
              <a:t>UX</a:t>
            </a:r>
            <a:r>
              <a:rPr kumimoji="1" lang="ja-JP" altLang="en-US" sz="2000" b="1" dirty="0">
                <a:solidFill>
                  <a:srgbClr val="782C49"/>
                </a:solidFill>
                <a:latin typeface="メイリオ" pitchFamily="50" charset="-128"/>
                <a:ea typeface="メイリオ" pitchFamily="50" charset="-128"/>
                <a:cs typeface="メイリオ" pitchFamily="50" charset="-128"/>
              </a:rPr>
              <a:t>風</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6" y="3153123"/>
            <a:ext cx="3429000" cy="3429000"/>
          </a:xfrm>
          <a:prstGeom prst="rect">
            <a:avLst/>
          </a:prstGeom>
        </p:spPr>
      </p:pic>
    </p:spTree>
    <p:extLst>
      <p:ext uri="{BB962C8B-B14F-4D97-AF65-F5344CB8AC3E}">
        <p14:creationId xmlns:p14="http://schemas.microsoft.com/office/powerpoint/2010/main" val="265863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549" y="667008"/>
            <a:ext cx="5229200" cy="5229200"/>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468" y="-1123351"/>
            <a:ext cx="12745416" cy="8809918"/>
          </a:xfrm>
          <a:prstGeom prst="rect">
            <a:avLst/>
          </a:prstGeom>
        </p:spPr>
      </p:pic>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2</a:t>
            </a:fld>
            <a:endParaRPr lang="ja-JP" altLang="en-US" dirty="0"/>
          </a:p>
        </p:txBody>
      </p:sp>
      <p:sp>
        <p:nvSpPr>
          <p:cNvPr id="4" name="タイトル 3"/>
          <p:cNvSpPr>
            <a:spLocks noGrp="1"/>
          </p:cNvSpPr>
          <p:nvPr>
            <p:ph type="title"/>
          </p:nvPr>
        </p:nvSpPr>
        <p:spPr/>
        <p:txBody>
          <a:bodyPr/>
          <a:lstStyle/>
          <a:p>
            <a:r>
              <a:rPr kumimoji="1" lang="ja-JP" altLang="en-US" dirty="0"/>
              <a:t>こんな経験ありませんか？（問いかけ）</a:t>
            </a:r>
          </a:p>
        </p:txBody>
      </p:sp>
      <p:sp>
        <p:nvSpPr>
          <p:cNvPr id="9" name="正方形/長方形 8"/>
          <p:cNvSpPr/>
          <p:nvPr/>
        </p:nvSpPr>
        <p:spPr bwMode="auto">
          <a:xfrm>
            <a:off x="0" y="-495"/>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lang="ja-JP" altLang="en-US" sz="4000" b="1" dirty="0">
                <a:solidFill>
                  <a:schemeClr val="bg1">
                    <a:lumMod val="95000"/>
                  </a:schemeClr>
                </a:solidFill>
                <a:latin typeface="メイリオ" pitchFamily="50" charset="-128"/>
                <a:ea typeface="メイリオ" pitchFamily="50" charset="-128"/>
                <a:cs typeface="メイリオ" pitchFamily="50" charset="-128"/>
              </a:rPr>
              <a:t>  </a:t>
            </a: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こんな経験ありませんか？</a:t>
            </a:r>
          </a:p>
        </p:txBody>
      </p:sp>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7007" y="3753358"/>
            <a:ext cx="4271986" cy="3978287"/>
          </a:xfrm>
          <a:prstGeom prst="rect">
            <a:avLst/>
          </a:prstGeom>
        </p:spPr>
      </p:pic>
      <p:sp>
        <p:nvSpPr>
          <p:cNvPr id="6" name="テキスト ボックス 5"/>
          <p:cNvSpPr txBox="1"/>
          <p:nvPr/>
        </p:nvSpPr>
        <p:spPr>
          <a:xfrm>
            <a:off x="3872880" y="1016732"/>
            <a:ext cx="2348720" cy="646331"/>
          </a:xfrm>
          <a:prstGeom prst="rect">
            <a:avLst/>
          </a:prstGeom>
          <a:noFill/>
        </p:spPr>
        <p:txBody>
          <a:bodyPr wrap="none" rtlCol="0">
            <a:spAutoFit/>
          </a:bodyPr>
          <a:lstStyle/>
          <a:p>
            <a:r>
              <a:rPr kumimoji="1" lang="en-US" altLang="ja-JP" sz="3600" b="1" dirty="0"/>
              <a:t>iPhone X</a:t>
            </a:r>
            <a:endParaRPr kumimoji="1" lang="ja-JP" altLang="en-US" sz="3600" b="1" dirty="0"/>
          </a:p>
        </p:txBody>
      </p:sp>
      <p:sp>
        <p:nvSpPr>
          <p:cNvPr id="10" name="テキスト ボックス 9"/>
          <p:cNvSpPr txBox="1"/>
          <p:nvPr/>
        </p:nvSpPr>
        <p:spPr>
          <a:xfrm>
            <a:off x="6969224" y="6523534"/>
            <a:ext cx="2550511" cy="276999"/>
          </a:xfrm>
          <a:prstGeom prst="rect">
            <a:avLst/>
          </a:prstGeom>
          <a:solidFill>
            <a:schemeClr val="accent1">
              <a:lumMod val="75000"/>
            </a:schemeClr>
          </a:solidFill>
        </p:spPr>
        <p:txBody>
          <a:bodyPr wrap="square" rtlCol="0">
            <a:spAutoFit/>
          </a:bodyPr>
          <a:lstStyle/>
          <a:p>
            <a:r>
              <a:rPr kumimoji="1" lang="ja-JP" altLang="en-US" sz="1200" b="1" dirty="0">
                <a:solidFill>
                  <a:schemeClr val="bg1"/>
                </a:solidFill>
              </a:rPr>
              <a:t>画像出典</a:t>
            </a:r>
            <a:r>
              <a:rPr lang="en-US" altLang="ja-JP" sz="1200" b="1" dirty="0">
                <a:solidFill>
                  <a:schemeClr val="bg1"/>
                </a:solidFill>
              </a:rPr>
              <a:t>:designed by </a:t>
            </a:r>
            <a:r>
              <a:rPr lang="en-US" altLang="ja-JP" sz="1200" b="1" dirty="0" err="1">
                <a:solidFill>
                  <a:schemeClr val="bg1"/>
                </a:solidFill>
              </a:rPr>
              <a:t>Freepik</a:t>
            </a:r>
            <a:endParaRPr kumimoji="1" lang="ja-JP" altLang="en-US" sz="1200" b="1" dirty="0">
              <a:solidFill>
                <a:schemeClr val="bg1"/>
              </a:solidFill>
            </a:endParaRPr>
          </a:p>
        </p:txBody>
      </p:sp>
    </p:spTree>
    <p:extLst>
      <p:ext uri="{BB962C8B-B14F-4D97-AF65-F5344CB8AC3E}">
        <p14:creationId xmlns:p14="http://schemas.microsoft.com/office/powerpoint/2010/main" val="3592376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提言とこれからの課題</a:t>
            </a:r>
            <a:endParaRPr kumimoji="1" lang="ja-JP" altLang="en-US" dirty="0"/>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29</a:t>
            </a:fld>
            <a:endParaRPr lang="ja-JP" altLang="en-US" dirty="0"/>
          </a:p>
        </p:txBody>
      </p:sp>
      <p:sp>
        <p:nvSpPr>
          <p:cNvPr id="4" name="正方形/長方形 3"/>
          <p:cNvSpPr/>
          <p:nvPr/>
        </p:nvSpPr>
        <p:spPr bwMode="auto">
          <a:xfrm>
            <a:off x="-15552" y="1"/>
            <a:ext cx="9921552" cy="771234"/>
          </a:xfrm>
          <a:prstGeom prst="rect">
            <a:avLst/>
          </a:prstGeom>
          <a:solidFill>
            <a:srgbClr val="3A9689"/>
          </a:solidFill>
          <a:ln w="6350">
            <a:noFill/>
          </a:ln>
          <a:effectLst/>
          <a:extLst/>
        </p:spPr>
        <p:txBody>
          <a:bodyPr lIns="0" tIns="0" rIns="0" bIns="0" rtlCol="0" anchor="ctr">
            <a:noAutofit/>
          </a:bodyPr>
          <a:lstStyle/>
          <a:p>
            <a:pPr>
              <a:lnSpc>
                <a:spcPct val="140000"/>
              </a:lnSpc>
              <a:spcBef>
                <a:spcPct val="0"/>
              </a:spcBef>
              <a:spcAft>
                <a:spcPts val="600"/>
              </a:spcAft>
            </a:pPr>
            <a:r>
              <a:rPr lang="ja-JP" altLang="en-US" sz="4000" b="1" dirty="0">
                <a:solidFill>
                  <a:schemeClr val="bg1"/>
                </a:solidFill>
                <a:latin typeface="メイリオ" pitchFamily="50" charset="-128"/>
                <a:ea typeface="メイリオ" pitchFamily="50" charset="-128"/>
                <a:cs typeface="メイリオ" pitchFamily="50" charset="-128"/>
              </a:rPr>
              <a:t>　今後の課題</a:t>
            </a:r>
          </a:p>
        </p:txBody>
      </p:sp>
      <p:sp>
        <p:nvSpPr>
          <p:cNvPr id="14" name="テキスト ボックス 13"/>
          <p:cNvSpPr txBox="1"/>
          <p:nvPr/>
        </p:nvSpPr>
        <p:spPr>
          <a:xfrm>
            <a:off x="1682742" y="1706168"/>
            <a:ext cx="7549239" cy="584775"/>
          </a:xfrm>
          <a:prstGeom prst="rect">
            <a:avLst/>
          </a:prstGeom>
          <a:noFill/>
        </p:spPr>
        <p:txBody>
          <a:bodyPr wrap="square" rtlCol="0">
            <a:spAutoFit/>
          </a:bodyPr>
          <a:lstStyle/>
          <a:p>
            <a:r>
              <a:rPr lang="ja-JP" altLang="en-US" sz="3200" b="1" dirty="0"/>
              <a:t>実案件に</a:t>
            </a:r>
            <a:r>
              <a:rPr lang="en-US" altLang="ja-JP" sz="3200" b="1" dirty="0"/>
              <a:t>5W1H</a:t>
            </a:r>
            <a:r>
              <a:rPr lang="ja-JP" altLang="en-US" sz="3200" b="1" dirty="0"/>
              <a:t>を導入して検証する</a:t>
            </a:r>
            <a:endParaRPr lang="en-US" altLang="ja-JP" sz="3200" b="1" dirty="0"/>
          </a:p>
        </p:txBody>
      </p:sp>
      <p:sp>
        <p:nvSpPr>
          <p:cNvPr id="15" name="テキスト ボックス 14"/>
          <p:cNvSpPr txBox="1"/>
          <p:nvPr/>
        </p:nvSpPr>
        <p:spPr>
          <a:xfrm>
            <a:off x="1640631" y="3382574"/>
            <a:ext cx="7992889" cy="584775"/>
          </a:xfrm>
          <a:prstGeom prst="rect">
            <a:avLst/>
          </a:prstGeom>
          <a:noFill/>
        </p:spPr>
        <p:txBody>
          <a:bodyPr wrap="square" rtlCol="0">
            <a:spAutoFit/>
          </a:bodyPr>
          <a:lstStyle/>
          <a:p>
            <a:r>
              <a:rPr lang="ja-JP" altLang="en-US" sz="3200" b="1" dirty="0"/>
              <a:t>仕様変更が起こった場合の</a:t>
            </a:r>
            <a:r>
              <a:rPr lang="en-US" altLang="ja-JP" sz="3200" b="1" dirty="0"/>
              <a:t>5W1H</a:t>
            </a:r>
            <a:r>
              <a:rPr lang="ja-JP" altLang="en-US" sz="3200" b="1" dirty="0"/>
              <a:t>の使い方</a:t>
            </a:r>
            <a:endParaRPr lang="en-US" altLang="ja-JP" sz="3200" b="1" dirty="0"/>
          </a:p>
        </p:txBody>
      </p:sp>
      <p:grpSp>
        <p:nvGrpSpPr>
          <p:cNvPr id="8" name="グループ化 7"/>
          <p:cNvGrpSpPr/>
          <p:nvPr/>
        </p:nvGrpSpPr>
        <p:grpSpPr>
          <a:xfrm>
            <a:off x="661417" y="1614734"/>
            <a:ext cx="662286" cy="676209"/>
            <a:chOff x="2983944" y="2617486"/>
            <a:chExt cx="662286" cy="676209"/>
          </a:xfrm>
        </p:grpSpPr>
        <p:sp>
          <p:nvSpPr>
            <p:cNvPr id="6" name="正方形/長方形 5"/>
            <p:cNvSpPr/>
            <p:nvPr/>
          </p:nvSpPr>
          <p:spPr bwMode="auto">
            <a:xfrm rot="2713933">
              <a:off x="2983944" y="2617486"/>
              <a:ext cx="662286" cy="662286"/>
            </a:xfrm>
            <a:prstGeom prst="rect">
              <a:avLst/>
            </a:prstGeom>
            <a:solidFill>
              <a:srgbClr val="7030A0"/>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3084094" y="2708920"/>
              <a:ext cx="461986" cy="584775"/>
            </a:xfrm>
            <a:prstGeom prst="rect">
              <a:avLst/>
            </a:prstGeom>
            <a:noFill/>
          </p:spPr>
          <p:txBody>
            <a:bodyPr wrap="none" rtlCol="0">
              <a:spAutoFit/>
            </a:bodyPr>
            <a:lstStyle/>
            <a:p>
              <a:r>
                <a:rPr kumimoji="1" lang="en-US" altLang="ja-JP" sz="3200" b="1" dirty="0">
                  <a:solidFill>
                    <a:schemeClr val="bg1"/>
                  </a:solidFill>
                </a:rPr>
                <a:t>1</a:t>
              </a:r>
              <a:endParaRPr kumimoji="1" lang="ja-JP" altLang="en-US" sz="3200" b="1" dirty="0">
                <a:solidFill>
                  <a:schemeClr val="bg1"/>
                </a:solidFill>
              </a:endParaRPr>
            </a:p>
          </p:txBody>
        </p:sp>
      </p:grpSp>
      <p:grpSp>
        <p:nvGrpSpPr>
          <p:cNvPr id="17" name="グループ化 16"/>
          <p:cNvGrpSpPr/>
          <p:nvPr/>
        </p:nvGrpSpPr>
        <p:grpSpPr>
          <a:xfrm>
            <a:off x="661417" y="3343819"/>
            <a:ext cx="662286" cy="676209"/>
            <a:chOff x="2983944" y="2617486"/>
            <a:chExt cx="662286" cy="676209"/>
          </a:xfrm>
        </p:grpSpPr>
        <p:sp>
          <p:nvSpPr>
            <p:cNvPr id="18" name="正方形/長方形 17"/>
            <p:cNvSpPr/>
            <p:nvPr/>
          </p:nvSpPr>
          <p:spPr bwMode="auto">
            <a:xfrm rot="2713933">
              <a:off x="2983944" y="2617486"/>
              <a:ext cx="662286" cy="662286"/>
            </a:xfrm>
            <a:prstGeom prst="rect">
              <a:avLst/>
            </a:prstGeom>
            <a:solidFill>
              <a:srgbClr val="7030A0"/>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3084094" y="2708920"/>
              <a:ext cx="461986" cy="584775"/>
            </a:xfrm>
            <a:prstGeom prst="rect">
              <a:avLst/>
            </a:prstGeom>
            <a:noFill/>
          </p:spPr>
          <p:txBody>
            <a:bodyPr wrap="none" rtlCol="0">
              <a:spAutoFit/>
            </a:bodyPr>
            <a:lstStyle/>
            <a:p>
              <a:r>
                <a:rPr kumimoji="1" lang="en-US" altLang="ja-JP" sz="3200" b="1" dirty="0">
                  <a:solidFill>
                    <a:schemeClr val="bg1"/>
                  </a:solidFill>
                </a:rPr>
                <a:t>2</a:t>
              </a:r>
              <a:endParaRPr kumimoji="1" lang="ja-JP" altLang="en-US" sz="3200" b="1" dirty="0">
                <a:solidFill>
                  <a:schemeClr val="bg1"/>
                </a:solidFill>
              </a:endParaRPr>
            </a:p>
          </p:txBody>
        </p:sp>
      </p:grpSp>
    </p:spTree>
    <p:extLst>
      <p:ext uri="{BB962C8B-B14F-4D97-AF65-F5344CB8AC3E}">
        <p14:creationId xmlns:p14="http://schemas.microsoft.com/office/powerpoint/2010/main" val="1944373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a:grpSpLocks noChangeAspect="1"/>
          </p:cNvGrpSpPr>
          <p:nvPr/>
        </p:nvGrpSpPr>
        <p:grpSpPr>
          <a:xfrm>
            <a:off x="-375592" y="-1134118"/>
            <a:ext cx="10729192" cy="7911490"/>
            <a:chOff x="0" y="0"/>
            <a:chExt cx="5222000" cy="3932259"/>
          </a:xfrm>
        </p:grpSpPr>
        <p:pic>
          <p:nvPicPr>
            <p:cNvPr id="10" name="図 9"/>
            <p:cNvPicPr>
              <a:picLocks noChangeAspect="1"/>
            </p:cNvPicPr>
            <p:nvPr/>
          </p:nvPicPr>
          <p:blipFill>
            <a:blip r:embed="rId3"/>
            <a:stretch>
              <a:fillRect/>
            </a:stretch>
          </p:blipFill>
          <p:spPr>
            <a:xfrm>
              <a:off x="28575" y="2000259"/>
              <a:ext cx="5166000" cy="1932000"/>
            </a:xfrm>
            <a:prstGeom prst="rect">
              <a:avLst/>
            </a:prstGeom>
            <a:ln>
              <a:noFill/>
            </a:ln>
          </p:spPr>
        </p:pic>
        <p:pic>
          <p:nvPicPr>
            <p:cNvPr id="11" name="図 10"/>
            <p:cNvPicPr>
              <a:picLocks noChangeAspect="1"/>
            </p:cNvPicPr>
            <p:nvPr/>
          </p:nvPicPr>
          <p:blipFill>
            <a:blip r:embed="rId4"/>
            <a:stretch>
              <a:fillRect/>
            </a:stretch>
          </p:blipFill>
          <p:spPr>
            <a:xfrm>
              <a:off x="0" y="0"/>
              <a:ext cx="5222000" cy="1983333"/>
            </a:xfrm>
            <a:prstGeom prst="rect">
              <a:avLst/>
            </a:prstGeom>
            <a:ln>
              <a:noFill/>
            </a:ln>
          </p:spPr>
        </p:pic>
      </p:grpSp>
      <p:sp>
        <p:nvSpPr>
          <p:cNvPr id="12" name="正方形/長方形 11"/>
          <p:cNvSpPr/>
          <p:nvPr/>
        </p:nvSpPr>
        <p:spPr bwMode="auto">
          <a:xfrm>
            <a:off x="-195572" y="-135396"/>
            <a:ext cx="10389605" cy="7036990"/>
          </a:xfrm>
          <a:prstGeom prst="rect">
            <a:avLst/>
          </a:prstGeom>
          <a:solidFill>
            <a:srgbClr val="95375B">
              <a:alpha val="90000"/>
            </a:srgbClr>
          </a:solidFill>
          <a:ln w="6350">
            <a:solidFill>
              <a:schemeClr val="tx1"/>
            </a:solid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4018450" y="724407"/>
            <a:ext cx="2124236" cy="646331"/>
          </a:xfrm>
          <a:prstGeom prst="rect">
            <a:avLst/>
          </a:prstGeom>
          <a:noFill/>
        </p:spPr>
        <p:txBody>
          <a:bodyPr wrap="square" rtlCol="0">
            <a:spAutoFit/>
          </a:bodyPr>
          <a:lstStyle/>
          <a:p>
            <a:r>
              <a:rPr kumimoji="1" lang="ja-JP" altLang="en-US" sz="3600" b="1" dirty="0">
                <a:solidFill>
                  <a:schemeClr val="bg1"/>
                </a:solidFill>
              </a:rPr>
              <a:t>検証結果</a:t>
            </a:r>
          </a:p>
        </p:txBody>
      </p:sp>
      <p:sp>
        <p:nvSpPr>
          <p:cNvPr id="15" name="テキスト ボックス 14"/>
          <p:cNvSpPr txBox="1"/>
          <p:nvPr/>
        </p:nvSpPr>
        <p:spPr>
          <a:xfrm>
            <a:off x="946266" y="1876967"/>
            <a:ext cx="7656263" cy="2062103"/>
          </a:xfrm>
          <a:prstGeom prst="rect">
            <a:avLst/>
          </a:prstGeom>
          <a:noFill/>
        </p:spPr>
        <p:txBody>
          <a:bodyPr wrap="none" rtlCol="0">
            <a:spAutoFit/>
          </a:bodyPr>
          <a:lstStyle/>
          <a:p>
            <a:r>
              <a:rPr lang="ja-JP" altLang="en-US" sz="3200" b="1" dirty="0">
                <a:solidFill>
                  <a:schemeClr val="bg1"/>
                </a:solidFill>
              </a:rPr>
              <a:t>・</a:t>
            </a:r>
            <a:r>
              <a:rPr lang="en-US" altLang="ja-JP" sz="3200" b="1" dirty="0">
                <a:solidFill>
                  <a:schemeClr val="bg1"/>
                </a:solidFill>
              </a:rPr>
              <a:t>5W1H</a:t>
            </a:r>
            <a:r>
              <a:rPr lang="ja-JP" altLang="en-US" sz="3200" b="1" dirty="0">
                <a:solidFill>
                  <a:schemeClr val="bg1"/>
                </a:solidFill>
              </a:rPr>
              <a:t>を使ってユーザの目的や背景を</a:t>
            </a:r>
            <a:endParaRPr lang="en-US" altLang="ja-JP" sz="3200" b="1" dirty="0">
              <a:solidFill>
                <a:schemeClr val="bg1"/>
              </a:solidFill>
            </a:endParaRPr>
          </a:p>
          <a:p>
            <a:r>
              <a:rPr lang="ja-JP" altLang="en-US" sz="3200" b="1" dirty="0">
                <a:solidFill>
                  <a:schemeClr val="bg1"/>
                </a:solidFill>
              </a:rPr>
              <a:t>　含んだ利用シーンを書き出すことで</a:t>
            </a:r>
            <a:endParaRPr lang="en-US" altLang="ja-JP" sz="3200" b="1" dirty="0">
              <a:solidFill>
                <a:schemeClr val="bg1"/>
              </a:solidFill>
            </a:endParaRPr>
          </a:p>
          <a:p>
            <a:r>
              <a:rPr lang="ja-JP" altLang="en-US" sz="3200" b="1" dirty="0">
                <a:solidFill>
                  <a:schemeClr val="bg1"/>
                </a:solidFill>
              </a:rPr>
              <a:t>　ユーザと開発者の齟齬を減らすことが</a:t>
            </a:r>
            <a:endParaRPr lang="en-US" altLang="ja-JP" sz="3200" b="1" dirty="0">
              <a:solidFill>
                <a:schemeClr val="bg1"/>
              </a:solidFill>
            </a:endParaRPr>
          </a:p>
          <a:p>
            <a:r>
              <a:rPr lang="ja-JP" altLang="en-US" sz="3200" b="1" dirty="0">
                <a:solidFill>
                  <a:schemeClr val="bg1"/>
                </a:solidFill>
              </a:rPr>
              <a:t>　できる</a:t>
            </a:r>
            <a:endParaRPr lang="en-US" altLang="ja-JP" sz="3200" b="1" dirty="0">
              <a:solidFill>
                <a:schemeClr val="bg1"/>
              </a:solidFill>
            </a:endParaRPr>
          </a:p>
        </p:txBody>
      </p:sp>
      <p:sp>
        <p:nvSpPr>
          <p:cNvPr id="2" name="スライド番号プレースホルダー 1"/>
          <p:cNvSpPr>
            <a:spLocks noGrp="1"/>
          </p:cNvSpPr>
          <p:nvPr>
            <p:ph type="sldNum" sz="quarter" idx="4"/>
          </p:nvPr>
        </p:nvSpPr>
        <p:spPr>
          <a:xfrm>
            <a:off x="6806881" y="6509764"/>
            <a:ext cx="3683477" cy="409739"/>
          </a:xfrm>
        </p:spPr>
        <p:txBody>
          <a:bodyPr/>
          <a:lstStyle/>
          <a:p>
            <a:fld id="{FB3508C7-2FE0-4945-9CBD-863E05F850D2}" type="slidenum">
              <a:rPr lang="ja-JP" altLang="en-US" smtClean="0">
                <a:solidFill>
                  <a:schemeClr val="bg1"/>
                </a:solidFill>
              </a:rPr>
              <a:pPr/>
              <a:t>30</a:t>
            </a:fld>
            <a:endParaRPr lang="ja-JP" altLang="en-US" dirty="0">
              <a:solidFill>
                <a:schemeClr val="bg1"/>
              </a:solidFill>
            </a:endParaRPr>
          </a:p>
        </p:txBody>
      </p:sp>
      <p:sp>
        <p:nvSpPr>
          <p:cNvPr id="16" name="テキスト ボックス 15"/>
          <p:cNvSpPr txBox="1"/>
          <p:nvPr/>
        </p:nvSpPr>
        <p:spPr>
          <a:xfrm>
            <a:off x="946266" y="4440014"/>
            <a:ext cx="8064896" cy="1077218"/>
          </a:xfrm>
          <a:prstGeom prst="rect">
            <a:avLst/>
          </a:prstGeom>
          <a:noFill/>
        </p:spPr>
        <p:txBody>
          <a:bodyPr wrap="square" rtlCol="0">
            <a:spAutoFit/>
          </a:bodyPr>
          <a:lstStyle/>
          <a:p>
            <a:r>
              <a:rPr lang="ja-JP" altLang="en-US" sz="3200" b="1" dirty="0">
                <a:solidFill>
                  <a:schemeClr val="bg1"/>
                </a:solidFill>
              </a:rPr>
              <a:t>・本格的な</a:t>
            </a:r>
            <a:r>
              <a:rPr lang="en-US" altLang="ja-JP" sz="3200" b="1" dirty="0">
                <a:solidFill>
                  <a:schemeClr val="bg1"/>
                </a:solidFill>
              </a:rPr>
              <a:t>UX</a:t>
            </a:r>
            <a:r>
              <a:rPr lang="ja-JP" altLang="en-US" sz="3200" b="1" dirty="0">
                <a:solidFill>
                  <a:schemeClr val="bg1"/>
                </a:solidFill>
              </a:rPr>
              <a:t>を導入しなくてもユーザの　</a:t>
            </a:r>
            <a:endParaRPr lang="en-US" altLang="ja-JP" sz="3200" b="1" dirty="0">
              <a:solidFill>
                <a:schemeClr val="bg1"/>
              </a:solidFill>
            </a:endParaRPr>
          </a:p>
          <a:p>
            <a:r>
              <a:rPr lang="ja-JP" altLang="en-US" sz="3200" b="1" dirty="0">
                <a:solidFill>
                  <a:schemeClr val="bg1"/>
                </a:solidFill>
              </a:rPr>
              <a:t>　利用シーンを手軽に書き出せる</a:t>
            </a:r>
            <a:endParaRPr lang="en-US" altLang="ja-JP" sz="3200" b="1" dirty="0">
              <a:solidFill>
                <a:schemeClr val="bg1"/>
              </a:solidFill>
            </a:endParaRPr>
          </a:p>
        </p:txBody>
      </p:sp>
    </p:spTree>
    <p:extLst>
      <p:ext uri="{BB962C8B-B14F-4D97-AF65-F5344CB8AC3E}">
        <p14:creationId xmlns:p14="http://schemas.microsoft.com/office/powerpoint/2010/main" val="99115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31</a:t>
            </a:fld>
            <a:endParaRPr lang="ja-JP" altLang="en-US" dirty="0"/>
          </a:p>
        </p:txBody>
      </p:sp>
      <p:sp>
        <p:nvSpPr>
          <p:cNvPr id="3" name="タイトル 2"/>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696" y="-1035496"/>
            <a:ext cx="12529392" cy="866059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081" y="3500438"/>
            <a:ext cx="3073244" cy="3239256"/>
          </a:xfrm>
          <a:prstGeom prst="rect">
            <a:avLst/>
          </a:prstGeom>
        </p:spPr>
      </p:pic>
      <p:sp>
        <p:nvSpPr>
          <p:cNvPr id="6" name="テキスト ボックス 5"/>
          <p:cNvSpPr txBox="1"/>
          <p:nvPr/>
        </p:nvSpPr>
        <p:spPr>
          <a:xfrm>
            <a:off x="1496616" y="1736812"/>
            <a:ext cx="7740860" cy="1938992"/>
          </a:xfrm>
          <a:prstGeom prst="rect">
            <a:avLst/>
          </a:prstGeom>
          <a:noFill/>
        </p:spPr>
        <p:txBody>
          <a:bodyPr wrap="square" rtlCol="0">
            <a:spAutoFit/>
          </a:bodyPr>
          <a:lstStyle/>
          <a:p>
            <a:r>
              <a:rPr lang="en-US" altLang="ja-JP" sz="4000" b="1" dirty="0">
                <a:solidFill>
                  <a:srgbClr val="95375B"/>
                </a:solidFill>
              </a:rPr>
              <a:t>5W1H</a:t>
            </a:r>
            <a:r>
              <a:rPr lang="ja-JP" altLang="en-US" sz="4000" b="1" dirty="0">
                <a:solidFill>
                  <a:srgbClr val="95375B"/>
                </a:solidFill>
              </a:rPr>
              <a:t>で書き出した</a:t>
            </a:r>
            <a:endParaRPr lang="en-US" altLang="ja-JP" sz="4000" b="1" dirty="0">
              <a:solidFill>
                <a:srgbClr val="95375B"/>
              </a:solidFill>
            </a:endParaRPr>
          </a:p>
          <a:p>
            <a:r>
              <a:rPr lang="ja-JP" altLang="en-US" sz="4000" b="1" dirty="0">
                <a:solidFill>
                  <a:srgbClr val="95375B"/>
                </a:solidFill>
              </a:rPr>
              <a:t>ユーザの利用シーンを</a:t>
            </a:r>
            <a:endParaRPr lang="en-US" altLang="ja-JP" sz="4000" b="1" dirty="0">
              <a:solidFill>
                <a:srgbClr val="95375B"/>
              </a:solidFill>
            </a:endParaRPr>
          </a:p>
          <a:p>
            <a:r>
              <a:rPr lang="ja-JP" altLang="en-US" sz="4000" b="1" dirty="0">
                <a:solidFill>
                  <a:srgbClr val="95375B"/>
                </a:solidFill>
              </a:rPr>
              <a:t>要件定義に含めてみませんか？</a:t>
            </a:r>
            <a:endParaRPr lang="en-US" altLang="ja-JP" sz="4000" b="1" dirty="0">
              <a:solidFill>
                <a:srgbClr val="95375B"/>
              </a:solidFill>
            </a:endParaRPr>
          </a:p>
        </p:txBody>
      </p:sp>
    </p:spTree>
    <p:extLst>
      <p:ext uri="{BB962C8B-B14F-4D97-AF65-F5344CB8AC3E}">
        <p14:creationId xmlns:p14="http://schemas.microsoft.com/office/powerpoint/2010/main" val="417702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72480" y="2163807"/>
            <a:ext cx="9361040" cy="828092"/>
          </a:xfrm>
        </p:spPr>
        <p:txBody>
          <a:bodyPr/>
          <a:lstStyle/>
          <a:p>
            <a:pPr algn="ctr"/>
            <a:r>
              <a:rPr kumimoji="1" lang="ja-JP" altLang="en-US" sz="4400" b="1" dirty="0"/>
              <a:t>ご清聴ありがとうございました</a:t>
            </a:r>
            <a:br>
              <a:rPr kumimoji="1" lang="en-US" altLang="ja-JP" sz="4400" b="1" dirty="0"/>
            </a:br>
            <a:endParaRPr kumimoji="1" lang="ja-JP" altLang="en-US" sz="4400" b="1" dirty="0"/>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32</a:t>
            </a:fld>
            <a:endParaRPr lang="ja-JP" altLang="en-US" dirty="0"/>
          </a:p>
        </p:txBody>
      </p:sp>
      <p:pic>
        <p:nvPicPr>
          <p:cNvPr id="5" name="Picture 4" descr="http://4.bp.blogspot.com/-OirJ8f5TqQU/WTX0Kg_fejI/AAAAAAABEmY/E8dt6PyaGGMQEzXTWZC-PmIT5by1fpVXACLcB/s800/ai_smart_speaker_character.png">
            <a:extLst>
              <a:ext uri="{FF2B5EF4-FFF2-40B4-BE49-F238E27FC236}">
                <a16:creationId xmlns:a16="http://schemas.microsoft.com/office/drawing/2014/main" id="{F05C5B9C-0F52-48DC-8C9F-79CA02D6EE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034" y="2744924"/>
            <a:ext cx="2630462" cy="2502228"/>
          </a:xfrm>
          <a:prstGeom prst="rect">
            <a:avLst/>
          </a:prstGeom>
          <a:noFill/>
          <a:extLst>
            <a:ext uri="{909E8E84-426E-40DD-AFC4-6F175D3DCCD1}">
              <a14:hiddenFill xmlns:a14="http://schemas.microsoft.com/office/drawing/2010/main">
                <a:solidFill>
                  <a:srgbClr val="FFFFFF"/>
                </a:solidFill>
              </a14:hiddenFill>
            </a:ext>
          </a:extLst>
        </p:spPr>
      </p:pic>
      <p:pic>
        <p:nvPicPr>
          <p:cNvPr id="2" name="99_ありがとう">
            <a:hlinkClick r:id="" action="ppaction://media"/>
            <a:extLst>
              <a:ext uri="{FF2B5EF4-FFF2-40B4-BE49-F238E27FC236}">
                <a16:creationId xmlns:a16="http://schemas.microsoft.com/office/drawing/2014/main" id="{B008CEAC-C02A-48AB-AA5E-157A666D20F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749800" y="3225800"/>
            <a:ext cx="406400" cy="406400"/>
          </a:xfrm>
          <a:prstGeom prst="rect">
            <a:avLst/>
          </a:prstGeom>
        </p:spPr>
      </p:pic>
    </p:spTree>
    <p:extLst>
      <p:ext uri="{BB962C8B-B14F-4D97-AF65-F5344CB8AC3E}">
        <p14:creationId xmlns:p14="http://schemas.microsoft.com/office/powerpoint/2010/main" val="10699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33</a:t>
            </a:fld>
            <a:endParaRPr lang="ja-JP" altLang="en-US" dirty="0"/>
          </a:p>
        </p:txBody>
      </p:sp>
      <p:sp>
        <p:nvSpPr>
          <p:cNvPr id="4" name="正方形/長方形 3"/>
          <p:cNvSpPr/>
          <p:nvPr/>
        </p:nvSpPr>
        <p:spPr bwMode="auto">
          <a:xfrm>
            <a:off x="-36190" y="0"/>
            <a:ext cx="9942189" cy="771234"/>
          </a:xfrm>
          <a:prstGeom prst="rect">
            <a:avLst/>
          </a:prstGeom>
          <a:solidFill>
            <a:srgbClr val="782C49"/>
          </a:solidFill>
          <a:ln w="6350">
            <a:noFill/>
          </a:ln>
          <a:effectLst/>
          <a:extLst/>
        </p:spPr>
        <p:txBody>
          <a:bodyPr lIns="0" tIns="0" rIns="0" bIns="0" rtlCol="0" anchor="ctr">
            <a:noAutofit/>
          </a:bodyPr>
          <a:lstStyle/>
          <a:p>
            <a:pPr algn="ctr">
              <a:lnSpc>
                <a:spcPct val="140000"/>
              </a:lnSpc>
              <a:spcBef>
                <a:spcPct val="0"/>
              </a:spcBef>
              <a:spcAft>
                <a:spcPts val="600"/>
              </a:spcAft>
            </a:pPr>
            <a:r>
              <a:rPr lang="en-US" altLang="ja-JP" sz="4000" b="1" dirty="0">
                <a:solidFill>
                  <a:schemeClr val="bg1"/>
                </a:solidFill>
                <a:latin typeface="メイリオ" pitchFamily="50" charset="-128"/>
                <a:ea typeface="メイリオ" pitchFamily="50" charset="-128"/>
                <a:cs typeface="メイリオ" pitchFamily="50" charset="-128"/>
              </a:rPr>
              <a:t>UX</a:t>
            </a:r>
            <a:r>
              <a:rPr lang="ja-JP" altLang="en-US" sz="4000" b="1" dirty="0">
                <a:solidFill>
                  <a:schemeClr val="bg1"/>
                </a:solidFill>
                <a:latin typeface="メイリオ" pitchFamily="50" charset="-128"/>
                <a:ea typeface="メイリオ" pitchFamily="50" charset="-128"/>
                <a:cs typeface="メイリオ" pitchFamily="50" charset="-128"/>
              </a:rPr>
              <a:t>研究会は</a:t>
            </a:r>
            <a:r>
              <a:rPr lang="ja-JP" altLang="en-US" sz="4000" b="1" dirty="0">
                <a:solidFill>
                  <a:schemeClr val="accent4">
                    <a:lumMod val="60000"/>
                    <a:lumOff val="40000"/>
                  </a:schemeClr>
                </a:solidFill>
                <a:latin typeface="メイリオ" pitchFamily="50" charset="-128"/>
                <a:ea typeface="メイリオ" pitchFamily="50" charset="-128"/>
                <a:cs typeface="メイリオ" pitchFamily="50" charset="-128"/>
              </a:rPr>
              <a:t>演習コース</a:t>
            </a:r>
            <a:r>
              <a:rPr lang="ja-JP" altLang="en-US" sz="4000" b="1" dirty="0">
                <a:solidFill>
                  <a:schemeClr val="bg1"/>
                </a:solidFill>
                <a:latin typeface="メイリオ" pitchFamily="50" charset="-128"/>
                <a:ea typeface="メイリオ" pitchFamily="50" charset="-128"/>
                <a:cs typeface="メイリオ" pitchFamily="50" charset="-128"/>
              </a:rPr>
              <a:t>に変わります</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1736812"/>
            <a:ext cx="9544050" cy="4152900"/>
          </a:xfrm>
          <a:prstGeom prst="rect">
            <a:avLst/>
          </a:prstGeom>
        </p:spPr>
      </p:pic>
      <p:sp>
        <p:nvSpPr>
          <p:cNvPr id="7" name="正方形/長方形 6"/>
          <p:cNvSpPr/>
          <p:nvPr/>
        </p:nvSpPr>
        <p:spPr bwMode="auto">
          <a:xfrm>
            <a:off x="180975" y="5001394"/>
            <a:ext cx="4592006" cy="864096"/>
          </a:xfrm>
          <a:prstGeom prst="rect">
            <a:avLst/>
          </a:prstGeom>
          <a:noFill/>
          <a:ln w="50800">
            <a:solidFill>
              <a:schemeClr val="accent3">
                <a:lumMod val="50000"/>
              </a:schemeClr>
            </a:solid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2109830" y="1114342"/>
            <a:ext cx="5184576" cy="523220"/>
          </a:xfrm>
          <a:prstGeom prst="rect">
            <a:avLst/>
          </a:prstGeom>
          <a:noFill/>
        </p:spPr>
        <p:txBody>
          <a:bodyPr wrap="square" rtlCol="0">
            <a:spAutoFit/>
          </a:bodyPr>
          <a:lstStyle/>
          <a:p>
            <a:r>
              <a:rPr kumimoji="1" lang="ja-JP" altLang="en-US" sz="2800" b="1" dirty="0"/>
              <a:t>研究コース　⇒　演習コース</a:t>
            </a:r>
          </a:p>
        </p:txBody>
      </p:sp>
      <p:sp>
        <p:nvSpPr>
          <p:cNvPr id="10" name="テキスト ボックス 9"/>
          <p:cNvSpPr txBox="1"/>
          <p:nvPr/>
        </p:nvSpPr>
        <p:spPr>
          <a:xfrm>
            <a:off x="727365" y="6446414"/>
            <a:ext cx="8702351" cy="338554"/>
          </a:xfrm>
          <a:prstGeom prst="rect">
            <a:avLst/>
          </a:prstGeom>
          <a:noFill/>
        </p:spPr>
        <p:txBody>
          <a:bodyPr wrap="square" rtlCol="0">
            <a:spAutoFit/>
          </a:bodyPr>
          <a:lstStyle/>
          <a:p>
            <a:r>
              <a:rPr lang="ja-JP" altLang="en-US" sz="1600" dirty="0"/>
              <a:t>出典：ソフトウェア品質管理研究会第</a:t>
            </a:r>
            <a:r>
              <a:rPr lang="en-US" altLang="ja-JP" sz="1600" dirty="0"/>
              <a:t>34</a:t>
            </a:r>
            <a:r>
              <a:rPr lang="ja-JP" altLang="en-US" sz="1600" dirty="0"/>
              <a:t>年度（</a:t>
            </a:r>
            <a:r>
              <a:rPr lang="en-US" altLang="ja-JP" sz="1600" dirty="0"/>
              <a:t>2018</a:t>
            </a:r>
            <a:r>
              <a:rPr lang="ja-JP" altLang="en-US" sz="1600" dirty="0"/>
              <a:t>年度）パンフレットより</a:t>
            </a:r>
            <a:endParaRPr kumimoji="1" lang="ja-JP" altLang="en-US" sz="1600" dirty="0"/>
          </a:p>
        </p:txBody>
      </p:sp>
      <p:sp>
        <p:nvSpPr>
          <p:cNvPr id="5" name="角丸四角形吹き出し 4"/>
          <p:cNvSpPr/>
          <p:nvPr/>
        </p:nvSpPr>
        <p:spPr bwMode="auto">
          <a:xfrm>
            <a:off x="7293260" y="1034257"/>
            <a:ext cx="2136456" cy="1206611"/>
          </a:xfrm>
          <a:prstGeom prst="wedgeRoundRectCallout">
            <a:avLst>
              <a:gd name="adj1" fmla="val -59742"/>
              <a:gd name="adj2" fmla="val 58563"/>
              <a:gd name="adj3" fmla="val 16667"/>
            </a:avLst>
          </a:prstGeom>
          <a:solidFill>
            <a:schemeClr val="accent2">
              <a:lumMod val="60000"/>
              <a:lumOff val="40000"/>
            </a:schemeClr>
          </a:solidFill>
          <a:ln w="6350">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7372526" y="1309943"/>
            <a:ext cx="2057190" cy="707886"/>
          </a:xfrm>
          <a:prstGeom prst="rect">
            <a:avLst/>
          </a:prstGeom>
          <a:noFill/>
        </p:spPr>
        <p:txBody>
          <a:bodyPr wrap="square" rtlCol="0">
            <a:spAutoFit/>
          </a:bodyPr>
          <a:lstStyle/>
          <a:p>
            <a:r>
              <a:rPr lang="ja-JP" altLang="en-US" sz="2000" b="1" dirty="0">
                <a:solidFill>
                  <a:schemeClr val="bg1"/>
                </a:solidFill>
              </a:rPr>
              <a:t>是非チャレンジしてみて下さい</a:t>
            </a:r>
            <a:endParaRPr kumimoji="1" lang="ja-JP" altLang="en-US" sz="2000" b="1" dirty="0">
              <a:solidFill>
                <a:schemeClr val="bg1"/>
              </a:solidFill>
            </a:endParaRPr>
          </a:p>
        </p:txBody>
      </p:sp>
      <p:cxnSp>
        <p:nvCxnSpPr>
          <p:cNvPr id="11" name="直線コネクタ 10"/>
          <p:cNvCxnSpPr/>
          <p:nvPr/>
        </p:nvCxnSpPr>
        <p:spPr>
          <a:xfrm>
            <a:off x="2000672" y="5445224"/>
            <a:ext cx="2556284"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67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3</a:t>
            </a:fld>
            <a:endParaRPr lang="ja-JP" altLang="en-US" dirty="0"/>
          </a:p>
        </p:txBody>
      </p:sp>
      <p:sp>
        <p:nvSpPr>
          <p:cNvPr id="4" name="正方形/長方形 3"/>
          <p:cNvSpPr/>
          <p:nvPr/>
        </p:nvSpPr>
        <p:spPr bwMode="auto">
          <a:xfrm>
            <a:off x="0" y="-495"/>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  意図を</a:t>
            </a:r>
            <a:r>
              <a:rPr lang="ja-JP" altLang="en-US" sz="4000" b="1" dirty="0">
                <a:solidFill>
                  <a:schemeClr val="bg1">
                    <a:lumMod val="95000"/>
                  </a:schemeClr>
                </a:solidFill>
                <a:latin typeface="メイリオ" pitchFamily="50" charset="-128"/>
                <a:ea typeface="メイリオ" pitchFamily="50" charset="-128"/>
                <a:cs typeface="メイリオ" pitchFamily="50" charset="-128"/>
              </a:rPr>
              <a:t>汲んで</a:t>
            </a: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頑張って作る</a:t>
            </a:r>
          </a:p>
        </p:txBody>
      </p:sp>
      <p:sp>
        <p:nvSpPr>
          <p:cNvPr id="8" name="テキスト ボックス 7"/>
          <p:cNvSpPr txBox="1"/>
          <p:nvPr/>
        </p:nvSpPr>
        <p:spPr>
          <a:xfrm>
            <a:off x="776716" y="1212999"/>
            <a:ext cx="8352568" cy="584775"/>
          </a:xfrm>
          <a:prstGeom prst="rect">
            <a:avLst/>
          </a:prstGeom>
          <a:noFill/>
        </p:spPr>
        <p:txBody>
          <a:bodyPr wrap="square" rtlCol="0">
            <a:spAutoFit/>
          </a:bodyPr>
          <a:lstStyle/>
          <a:p>
            <a:r>
              <a:rPr kumimoji="1" lang="ja-JP" altLang="en-US" sz="3200" b="1" dirty="0"/>
              <a:t>わからないところもあるけどひとまず作ろう</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6776" y="2240868"/>
            <a:ext cx="3801628" cy="3885841"/>
          </a:xfrm>
          <a:prstGeom prst="rect">
            <a:avLst/>
          </a:prstGeom>
        </p:spPr>
      </p:pic>
    </p:spTree>
    <p:extLst>
      <p:ext uri="{BB962C8B-B14F-4D97-AF65-F5344CB8AC3E}">
        <p14:creationId xmlns:p14="http://schemas.microsoft.com/office/powerpoint/2010/main" val="208634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4</a:t>
            </a:fld>
            <a:endParaRPr lang="ja-JP" altLang="en-US" dirty="0"/>
          </a:p>
        </p:txBody>
      </p:sp>
      <p:sp>
        <p:nvSpPr>
          <p:cNvPr id="9" name="正方形/長方形 8"/>
          <p:cNvSpPr/>
          <p:nvPr/>
        </p:nvSpPr>
        <p:spPr bwMode="auto">
          <a:xfrm>
            <a:off x="0" y="-495"/>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  頑張って作</a:t>
            </a:r>
            <a:r>
              <a:rPr lang="ja-JP" altLang="en-US" sz="4000" b="1" dirty="0">
                <a:solidFill>
                  <a:schemeClr val="bg1">
                    <a:lumMod val="95000"/>
                  </a:schemeClr>
                </a:solidFill>
                <a:latin typeface="メイリオ" pitchFamily="50" charset="-128"/>
                <a:ea typeface="メイリオ" pitchFamily="50" charset="-128"/>
                <a:cs typeface="メイリオ" pitchFamily="50" charset="-128"/>
              </a:rPr>
              <a:t>ったけれど</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grpSp>
        <p:nvGrpSpPr>
          <p:cNvPr id="7" name="グループ化 6"/>
          <p:cNvGrpSpPr>
            <a:grpSpLocks noChangeAspect="1"/>
          </p:cNvGrpSpPr>
          <p:nvPr/>
        </p:nvGrpSpPr>
        <p:grpSpPr>
          <a:xfrm>
            <a:off x="1460612" y="1412331"/>
            <a:ext cx="6732622" cy="4964500"/>
            <a:chOff x="0" y="0"/>
            <a:chExt cx="5222000" cy="3932259"/>
          </a:xfrm>
        </p:grpSpPr>
        <p:pic>
          <p:nvPicPr>
            <p:cNvPr id="10" name="図 9"/>
            <p:cNvPicPr>
              <a:picLocks noChangeAspect="1"/>
            </p:cNvPicPr>
            <p:nvPr/>
          </p:nvPicPr>
          <p:blipFill>
            <a:blip r:embed="rId3"/>
            <a:stretch>
              <a:fillRect/>
            </a:stretch>
          </p:blipFill>
          <p:spPr>
            <a:xfrm>
              <a:off x="28575" y="2000259"/>
              <a:ext cx="5166000" cy="1932000"/>
            </a:xfrm>
            <a:prstGeom prst="rect">
              <a:avLst/>
            </a:prstGeom>
            <a:ln>
              <a:noFill/>
            </a:ln>
          </p:spPr>
        </p:pic>
        <p:pic>
          <p:nvPicPr>
            <p:cNvPr id="11" name="図 10"/>
            <p:cNvPicPr>
              <a:picLocks noChangeAspect="1"/>
            </p:cNvPicPr>
            <p:nvPr/>
          </p:nvPicPr>
          <p:blipFill>
            <a:blip r:embed="rId4"/>
            <a:stretch>
              <a:fillRect/>
            </a:stretch>
          </p:blipFill>
          <p:spPr>
            <a:xfrm>
              <a:off x="0" y="0"/>
              <a:ext cx="5222000" cy="1983333"/>
            </a:xfrm>
            <a:prstGeom prst="rect">
              <a:avLst/>
            </a:prstGeom>
            <a:ln>
              <a:noFill/>
            </a:ln>
          </p:spPr>
        </p:pic>
      </p:grpSp>
      <p:sp>
        <p:nvSpPr>
          <p:cNvPr id="3" name="正方形/長方形 2"/>
          <p:cNvSpPr/>
          <p:nvPr/>
        </p:nvSpPr>
        <p:spPr bwMode="auto">
          <a:xfrm>
            <a:off x="1460612" y="3924352"/>
            <a:ext cx="2267415" cy="2484276"/>
          </a:xfrm>
          <a:prstGeom prst="rect">
            <a:avLst/>
          </a:prstGeom>
          <a:noFill/>
          <a:ln w="63500">
            <a:solidFill>
              <a:schemeClr val="accent3">
                <a:lumMod val="50000"/>
              </a:schemeClr>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2" name="正方形/長方形 11"/>
          <p:cNvSpPr/>
          <p:nvPr/>
        </p:nvSpPr>
        <p:spPr bwMode="auto">
          <a:xfrm>
            <a:off x="6177135" y="1412776"/>
            <a:ext cx="2016099" cy="2484276"/>
          </a:xfrm>
          <a:prstGeom prst="rect">
            <a:avLst/>
          </a:prstGeom>
          <a:noFill/>
          <a:ln w="50800">
            <a:solidFill>
              <a:schemeClr val="accent3">
                <a:lumMod val="50000"/>
              </a:schemeClr>
            </a:solid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571219" y="866757"/>
            <a:ext cx="4852610" cy="523220"/>
          </a:xfrm>
          <a:prstGeom prst="rect">
            <a:avLst/>
          </a:prstGeom>
          <a:noFill/>
        </p:spPr>
        <p:txBody>
          <a:bodyPr wrap="none" rtlCol="0">
            <a:spAutoFit/>
          </a:bodyPr>
          <a:lstStyle/>
          <a:p>
            <a:r>
              <a:rPr lang="ja-JP" altLang="en-US" sz="2800" b="1" dirty="0"/>
              <a:t>顧客が本当に必要だったもの</a:t>
            </a:r>
            <a:endParaRPr kumimoji="1" lang="ja-JP" altLang="en-US" sz="2800" b="1" dirty="0"/>
          </a:p>
        </p:txBody>
      </p:sp>
      <p:sp>
        <p:nvSpPr>
          <p:cNvPr id="13" name="テキスト ボックス 12"/>
          <p:cNvSpPr txBox="1"/>
          <p:nvPr/>
        </p:nvSpPr>
        <p:spPr>
          <a:xfrm>
            <a:off x="1424608" y="6453336"/>
            <a:ext cx="6837128" cy="307777"/>
          </a:xfrm>
          <a:prstGeom prst="rect">
            <a:avLst/>
          </a:prstGeom>
          <a:noFill/>
        </p:spPr>
        <p:txBody>
          <a:bodyPr wrap="none" rtlCol="0">
            <a:spAutoFit/>
          </a:bodyPr>
          <a:lstStyle/>
          <a:p>
            <a:r>
              <a:rPr lang="ja-JP" altLang="en-US" sz="1400" dirty="0"/>
              <a:t>クリストファー・アレグザンダー，宮本雅明 </a:t>
            </a:r>
            <a:r>
              <a:rPr lang="en-US" altLang="ja-JP" sz="1400" dirty="0"/>
              <a:t>(</a:t>
            </a:r>
            <a:r>
              <a:rPr lang="ja-JP" altLang="en-US" sz="1400" dirty="0"/>
              <a:t>翻訳</a:t>
            </a:r>
            <a:r>
              <a:rPr lang="en-US" altLang="ja-JP" sz="1400" dirty="0"/>
              <a:t>),</a:t>
            </a:r>
            <a:r>
              <a:rPr lang="ja-JP" altLang="en-US" sz="1400" dirty="0"/>
              <a:t>オレゴン大学の実験，</a:t>
            </a:r>
            <a:r>
              <a:rPr lang="en-US" altLang="ja-JP" sz="1400" dirty="0"/>
              <a:t>2013 </a:t>
            </a:r>
            <a:endParaRPr kumimoji="1" lang="ja-JP" altLang="en-US" sz="1400" dirty="0"/>
          </a:p>
        </p:txBody>
      </p:sp>
      <p:sp>
        <p:nvSpPr>
          <p:cNvPr id="4" name="右矢印 3"/>
          <p:cNvSpPr/>
          <p:nvPr/>
        </p:nvSpPr>
        <p:spPr bwMode="auto">
          <a:xfrm rot="9800295">
            <a:off x="3954075" y="3573853"/>
            <a:ext cx="1971675" cy="603948"/>
          </a:xfrm>
          <a:prstGeom prst="rightArrow">
            <a:avLst/>
          </a:prstGeom>
          <a:solidFill>
            <a:srgbClr val="FF819C"/>
          </a:solidFill>
          <a:ln w="6350">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98870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2" name="スライド番号プレースホルダー 1"/>
          <p:cNvSpPr>
            <a:spLocks noGrp="1"/>
          </p:cNvSpPr>
          <p:nvPr>
            <p:ph type="sldNum" sz="quarter" idx="4"/>
          </p:nvPr>
        </p:nvSpPr>
        <p:spPr/>
        <p:txBody>
          <a:bodyPr/>
          <a:lstStyle/>
          <a:p>
            <a:fld id="{FB3508C7-2FE0-4945-9CBD-863E05F850D2}" type="slidenum">
              <a:rPr lang="ja-JP" altLang="en-US" smtClean="0"/>
              <a:pPr/>
              <a:t>5</a:t>
            </a:fld>
            <a:endParaRPr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06" y="1856780"/>
            <a:ext cx="2877783" cy="3976211"/>
          </a:xfrm>
          <a:prstGeom prst="rect">
            <a:avLst/>
          </a:prstGeom>
        </p:spPr>
      </p:pic>
      <p:sp>
        <p:nvSpPr>
          <p:cNvPr id="7" name="正方形/長方形 6"/>
          <p:cNvSpPr/>
          <p:nvPr/>
        </p:nvSpPr>
        <p:spPr bwMode="auto">
          <a:xfrm>
            <a:off x="0" y="-495"/>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  </a:t>
            </a:r>
            <a:r>
              <a:rPr lang="ja-JP" altLang="en-US" sz="4000" b="1" dirty="0">
                <a:solidFill>
                  <a:schemeClr val="bg1">
                    <a:lumMod val="95000"/>
                  </a:schemeClr>
                </a:solidFill>
                <a:latin typeface="メイリオ" pitchFamily="50" charset="-128"/>
                <a:ea typeface="メイリオ" pitchFamily="50" charset="-128"/>
                <a:cs typeface="メイリオ" pitchFamily="50" charset="-128"/>
              </a:rPr>
              <a:t>「これじゃない」と言われた</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3440112" y="1968957"/>
            <a:ext cx="5797363" cy="1938992"/>
          </a:xfrm>
          <a:prstGeom prst="rect">
            <a:avLst/>
          </a:prstGeom>
          <a:noFill/>
        </p:spPr>
        <p:txBody>
          <a:bodyPr wrap="square" rtlCol="0">
            <a:spAutoFit/>
          </a:bodyPr>
          <a:lstStyle/>
          <a:p>
            <a:r>
              <a:rPr kumimoji="1" lang="ja-JP" altLang="en-US" sz="2400" b="1" dirty="0"/>
              <a:t>① </a:t>
            </a:r>
            <a:r>
              <a:rPr kumimoji="1" lang="ja-JP" altLang="en-US" sz="2400" b="1" dirty="0">
                <a:solidFill>
                  <a:srgbClr val="FF0000"/>
                </a:solidFill>
              </a:rPr>
              <a:t>要求内容の確認不足</a:t>
            </a:r>
            <a:r>
              <a:rPr kumimoji="1" lang="en-US" altLang="ja-JP" sz="2400" b="1" baseline="30000" dirty="0"/>
              <a:t>※</a:t>
            </a:r>
          </a:p>
          <a:p>
            <a:endParaRPr kumimoji="1" lang="en-US" altLang="ja-JP" sz="2400" b="1" dirty="0"/>
          </a:p>
          <a:p>
            <a:r>
              <a:rPr kumimoji="1" lang="ja-JP" altLang="en-US" sz="2400" b="1" dirty="0"/>
              <a:t>② 実際のユーザが誰なのかを確認せず、</a:t>
            </a:r>
            <a:r>
              <a:rPr kumimoji="1" lang="ja-JP" altLang="en-US" sz="2400" b="1" dirty="0">
                <a:solidFill>
                  <a:srgbClr val="FF0000"/>
                </a:solidFill>
              </a:rPr>
              <a:t>開発者の思い込みで</a:t>
            </a:r>
            <a:r>
              <a:rPr lang="ja-JP" altLang="en-US" sz="2400" b="1" dirty="0">
                <a:solidFill>
                  <a:srgbClr val="FF0000"/>
                </a:solidFill>
              </a:rPr>
              <a:t>機能を</a:t>
            </a:r>
            <a:r>
              <a:rPr kumimoji="1" lang="ja-JP" altLang="en-US" sz="2400" b="1" dirty="0">
                <a:solidFill>
                  <a:srgbClr val="FF0000"/>
                </a:solidFill>
              </a:rPr>
              <a:t>実装してしまった</a:t>
            </a:r>
            <a:r>
              <a:rPr kumimoji="1" lang="en-US" altLang="ja-JP" sz="2400" b="1" baseline="30000" dirty="0">
                <a:solidFill>
                  <a:srgbClr val="FF0000"/>
                </a:solidFill>
              </a:rPr>
              <a:t>※</a:t>
            </a:r>
            <a:endParaRPr kumimoji="1" lang="ja-JP" altLang="en-US" sz="2400" b="1" baseline="30000" dirty="0">
              <a:solidFill>
                <a:srgbClr val="FF0000"/>
              </a:solidFill>
            </a:endParaRPr>
          </a:p>
        </p:txBody>
      </p:sp>
      <p:sp>
        <p:nvSpPr>
          <p:cNvPr id="9" name="テキスト ボックス 8"/>
          <p:cNvSpPr txBox="1"/>
          <p:nvPr/>
        </p:nvSpPr>
        <p:spPr>
          <a:xfrm>
            <a:off x="3371838" y="1094701"/>
            <a:ext cx="4932188" cy="584775"/>
          </a:xfrm>
          <a:prstGeom prst="rect">
            <a:avLst/>
          </a:prstGeom>
          <a:noFill/>
        </p:spPr>
        <p:txBody>
          <a:bodyPr wrap="square" rtlCol="0">
            <a:spAutoFit/>
          </a:bodyPr>
          <a:lstStyle/>
          <a:p>
            <a:r>
              <a:rPr kumimoji="1" lang="en-US" altLang="ja-JP" sz="3200" b="1" dirty="0"/>
              <a:t>IT</a:t>
            </a:r>
            <a:r>
              <a:rPr kumimoji="1" lang="ja-JP" altLang="en-US" sz="3200" b="1" dirty="0"/>
              <a:t>あるあるの原因</a:t>
            </a:r>
          </a:p>
        </p:txBody>
      </p:sp>
      <p:sp>
        <p:nvSpPr>
          <p:cNvPr id="10" name="テキスト ボックス 9"/>
          <p:cNvSpPr txBox="1"/>
          <p:nvPr/>
        </p:nvSpPr>
        <p:spPr>
          <a:xfrm>
            <a:off x="3550500" y="4363239"/>
            <a:ext cx="5973649" cy="1200329"/>
          </a:xfrm>
          <a:prstGeom prst="rect">
            <a:avLst/>
          </a:prstGeom>
          <a:noFill/>
        </p:spPr>
        <p:txBody>
          <a:bodyPr wrap="square" rtlCol="0">
            <a:spAutoFit/>
          </a:bodyPr>
          <a:lstStyle/>
          <a:p>
            <a:r>
              <a:rPr lang="ja-JP" altLang="en-US" sz="2400" b="1" dirty="0">
                <a:solidFill>
                  <a:srgbClr val="00B050"/>
                </a:solidFill>
              </a:rPr>
              <a:t>⇒ ユーザの要求が曖昧であるほど</a:t>
            </a:r>
            <a:endParaRPr lang="en-US" altLang="ja-JP" sz="2400" b="1" dirty="0">
              <a:solidFill>
                <a:srgbClr val="00B050"/>
              </a:solidFill>
            </a:endParaRPr>
          </a:p>
          <a:p>
            <a:r>
              <a:rPr lang="ja-JP" altLang="en-US" sz="2400" b="1" dirty="0">
                <a:solidFill>
                  <a:srgbClr val="00B050"/>
                </a:solidFill>
              </a:rPr>
              <a:t>　要件定義者と要求者の間で</a:t>
            </a:r>
            <a:endParaRPr lang="en-US" altLang="ja-JP" sz="2400" b="1" dirty="0">
              <a:solidFill>
                <a:srgbClr val="00B050"/>
              </a:solidFill>
            </a:endParaRPr>
          </a:p>
          <a:p>
            <a:r>
              <a:rPr lang="ja-JP" altLang="en-US" sz="2400" b="1" dirty="0">
                <a:solidFill>
                  <a:srgbClr val="00B050"/>
                </a:solidFill>
              </a:rPr>
              <a:t>　認識に齟齬が発生しやすい</a:t>
            </a:r>
            <a:endParaRPr kumimoji="1" lang="ja-JP" altLang="en-US" sz="2400" b="1" dirty="0">
              <a:solidFill>
                <a:srgbClr val="00B050"/>
              </a:solidFill>
            </a:endParaRPr>
          </a:p>
        </p:txBody>
      </p:sp>
      <p:sp>
        <p:nvSpPr>
          <p:cNvPr id="11" name="テキスト ボックス 10"/>
          <p:cNvSpPr txBox="1"/>
          <p:nvPr/>
        </p:nvSpPr>
        <p:spPr>
          <a:xfrm>
            <a:off x="1168036" y="6333760"/>
            <a:ext cx="7896458" cy="461665"/>
          </a:xfrm>
          <a:prstGeom prst="rect">
            <a:avLst/>
          </a:prstGeom>
          <a:noFill/>
        </p:spPr>
        <p:txBody>
          <a:bodyPr wrap="square" rtlCol="0">
            <a:spAutoFit/>
          </a:bodyPr>
          <a:lstStyle/>
          <a:p>
            <a:pPr fontAlgn="base"/>
            <a:r>
              <a:rPr lang="en-US" altLang="ja-JP" sz="1200" dirty="0"/>
              <a:t>※</a:t>
            </a:r>
            <a:r>
              <a:rPr lang="ja-JP" altLang="en-US" sz="1200" dirty="0"/>
              <a:t>第</a:t>
            </a:r>
            <a:r>
              <a:rPr lang="en-US" altLang="ja-JP" sz="1200" dirty="0"/>
              <a:t>30</a:t>
            </a:r>
            <a:r>
              <a:rPr lang="ja-JP" altLang="en-US" sz="1200" dirty="0"/>
              <a:t>年度</a:t>
            </a:r>
            <a:r>
              <a:rPr lang="en-US" altLang="ja-JP" sz="1200" dirty="0" err="1"/>
              <a:t>SQiP</a:t>
            </a:r>
            <a:r>
              <a:rPr lang="ja-JP" altLang="en-US" sz="1200" dirty="0"/>
              <a:t>第</a:t>
            </a:r>
            <a:r>
              <a:rPr lang="en-US" altLang="ja-JP" sz="1200" dirty="0"/>
              <a:t>4</a:t>
            </a:r>
            <a:r>
              <a:rPr lang="ja-JP" altLang="en-US" sz="1200" dirty="0"/>
              <a:t>分科会，ソフトウェア開発における失敗の予兆と</a:t>
            </a:r>
            <a:r>
              <a:rPr lang="en-US" altLang="ja-JP" sz="1200" dirty="0"/>
              <a:t>UX</a:t>
            </a:r>
            <a:r>
              <a:rPr lang="ja-JP" altLang="en-US" sz="1200" dirty="0"/>
              <a:t>手法の有効利用</a:t>
            </a:r>
            <a:r>
              <a:rPr lang="en-US" altLang="ja-JP" sz="1200" dirty="0"/>
              <a:t>,</a:t>
            </a:r>
            <a:r>
              <a:rPr lang="ja-JP" altLang="en-US" sz="1200" dirty="0"/>
              <a:t>第</a:t>
            </a:r>
            <a:r>
              <a:rPr lang="en-US" altLang="ja-JP" sz="1200" dirty="0"/>
              <a:t>30</a:t>
            </a:r>
            <a:r>
              <a:rPr lang="ja-JP" altLang="en-US" sz="1200" dirty="0"/>
              <a:t>年度ソフトウェア品質管理研究会分科会報告書</a:t>
            </a:r>
            <a:r>
              <a:rPr lang="en-US" altLang="ja-JP" sz="1200" dirty="0"/>
              <a:t>,2015</a:t>
            </a:r>
            <a:endParaRPr lang="ja-JP" altLang="en-US" sz="1200" dirty="0"/>
          </a:p>
        </p:txBody>
      </p:sp>
    </p:spTree>
    <p:extLst>
      <p:ext uri="{BB962C8B-B14F-4D97-AF65-F5344CB8AC3E}">
        <p14:creationId xmlns:p14="http://schemas.microsoft.com/office/powerpoint/2010/main" val="112932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6</a:t>
            </a:fld>
            <a:endParaRPr lang="ja-JP" altLang="en-US" dirty="0"/>
          </a:p>
        </p:txBody>
      </p:sp>
      <p:sp>
        <p:nvSpPr>
          <p:cNvPr id="4" name="正方形/長方形 3"/>
          <p:cNvSpPr/>
          <p:nvPr/>
        </p:nvSpPr>
        <p:spPr bwMode="auto">
          <a:xfrm>
            <a:off x="0" y="-9260"/>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lang="ja-JP" altLang="en-US" sz="4000" b="1" dirty="0">
                <a:solidFill>
                  <a:schemeClr val="bg1">
                    <a:lumMod val="95000"/>
                  </a:schemeClr>
                </a:solidFill>
                <a:latin typeface="メイリオ" pitchFamily="50" charset="-128"/>
                <a:ea typeface="メイリオ" pitchFamily="50" charset="-128"/>
                <a:cs typeface="メイリオ" pitchFamily="50" charset="-128"/>
              </a:rPr>
              <a:t>　なぜ齟齬が？</a:t>
            </a:r>
            <a:endParaRPr kumimoji="1" lang="ja-JP" altLang="en-US" sz="4000" b="1" dirty="0">
              <a:solidFill>
                <a:schemeClr val="bg1">
                  <a:lumMod val="95000"/>
                </a:schemeClr>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928664" y="456336"/>
            <a:ext cx="2088232" cy="7725192"/>
          </a:xfrm>
          <a:prstGeom prst="rect">
            <a:avLst/>
          </a:prstGeom>
          <a:noFill/>
        </p:spPr>
        <p:txBody>
          <a:bodyPr wrap="square" rtlCol="0">
            <a:spAutoFit/>
          </a:bodyPr>
          <a:lstStyle/>
          <a:p>
            <a:r>
              <a:rPr kumimoji="1" lang="ja-JP" altLang="en-US" sz="49600" dirty="0"/>
              <a:t>？</a:t>
            </a:r>
          </a:p>
        </p:txBody>
      </p:sp>
    </p:spTree>
    <p:extLst>
      <p:ext uri="{BB962C8B-B14F-4D97-AF65-F5344CB8AC3E}">
        <p14:creationId xmlns:p14="http://schemas.microsoft.com/office/powerpoint/2010/main" val="150174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iterate type="lt">
                                    <p:tmPct val="0"/>
                                  </p:iterate>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4" presetClass="emph" presetSubtype="0" fill="hold" grpId="1"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
                                        </p:tgtEl>
                                        <p:attrNameLst>
                                          <p:attrName>ppt_x</p:attrName>
                                          <p:attrName>ppt_y</p:attrName>
                                        </p:attrNameLst>
                                      </p:cBhvr>
                                    </p:animMotion>
                                    <p:animRot by="1500000">
                                      <p:cBhvr>
                                        <p:cTn id="13" dur="125" fill="hold">
                                          <p:stCondLst>
                                            <p:cond delay="0"/>
                                          </p:stCondLst>
                                        </p:cTn>
                                        <p:tgtEl>
                                          <p:spTgt spid="5"/>
                                        </p:tgtEl>
                                        <p:attrNameLst>
                                          <p:attrName>r</p:attrName>
                                        </p:attrNameLst>
                                      </p:cBhvr>
                                    </p:animRot>
                                    <p:animRot by="-1500000">
                                      <p:cBhvr>
                                        <p:cTn id="14" dur="125" fill="hold">
                                          <p:stCondLst>
                                            <p:cond delay="125"/>
                                          </p:stCondLst>
                                        </p:cTn>
                                        <p:tgtEl>
                                          <p:spTgt spid="5"/>
                                        </p:tgtEl>
                                        <p:attrNameLst>
                                          <p:attrName>r</p:attrName>
                                        </p:attrNameLst>
                                      </p:cBhvr>
                                    </p:animRot>
                                    <p:animRot by="-1500000">
                                      <p:cBhvr>
                                        <p:cTn id="15" dur="125" fill="hold">
                                          <p:stCondLst>
                                            <p:cond delay="250"/>
                                          </p:stCondLst>
                                        </p:cTn>
                                        <p:tgtEl>
                                          <p:spTgt spid="5"/>
                                        </p:tgtEl>
                                        <p:attrNameLst>
                                          <p:attrName>r</p:attrName>
                                        </p:attrNameLst>
                                      </p:cBhvr>
                                    </p:animRot>
                                    <p:animRot by="1500000">
                                      <p:cBhvr>
                                        <p:cTn id="16"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7</a:t>
            </a:fld>
            <a:endParaRPr lang="ja-JP" altLang="en-US" dirty="0"/>
          </a:p>
        </p:txBody>
      </p:sp>
      <p:sp>
        <p:nvSpPr>
          <p:cNvPr id="4" name="正方形/長方形 3"/>
          <p:cNvSpPr/>
          <p:nvPr/>
        </p:nvSpPr>
        <p:spPr bwMode="auto">
          <a:xfrm>
            <a:off x="0" y="-9260"/>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kumimoji="1" lang="en-US" altLang="ja-JP" sz="3200" b="1" dirty="0">
                <a:solidFill>
                  <a:schemeClr val="bg1">
                    <a:lumMod val="95000"/>
                  </a:schemeClr>
                </a:solidFill>
                <a:latin typeface="メイリオ" pitchFamily="50" charset="-128"/>
                <a:ea typeface="メイリオ" pitchFamily="50" charset="-128"/>
                <a:cs typeface="メイリオ" pitchFamily="50" charset="-128"/>
              </a:rPr>
              <a:t> UX</a:t>
            </a:r>
            <a:r>
              <a:rPr lang="ja-JP" altLang="en-US" sz="3200" b="1" dirty="0">
                <a:solidFill>
                  <a:schemeClr val="bg1">
                    <a:lumMod val="95000"/>
                  </a:schemeClr>
                </a:solidFill>
                <a:latin typeface="メイリオ" pitchFamily="50" charset="-128"/>
                <a:ea typeface="メイリオ" pitchFamily="50" charset="-128"/>
                <a:cs typeface="メイリオ" pitchFamily="50" charset="-128"/>
              </a:rPr>
              <a:t>を使って利用シーンの認識合わせを</a:t>
            </a:r>
            <a:r>
              <a:rPr kumimoji="1" lang="ja-JP" altLang="en-US" sz="3200" b="1" dirty="0">
                <a:solidFill>
                  <a:schemeClr val="bg1">
                    <a:lumMod val="95000"/>
                  </a:schemeClr>
                </a:solidFill>
                <a:latin typeface="メイリオ" pitchFamily="50" charset="-128"/>
                <a:ea typeface="メイリオ" pitchFamily="50" charset="-128"/>
                <a:cs typeface="メイリオ" pitchFamily="50" charset="-128"/>
              </a:rPr>
              <a:t>できるか？</a:t>
            </a:r>
          </a:p>
        </p:txBody>
      </p:sp>
      <p:sp>
        <p:nvSpPr>
          <p:cNvPr id="25" name="テキスト ボックス 24"/>
          <p:cNvSpPr txBox="1"/>
          <p:nvPr/>
        </p:nvSpPr>
        <p:spPr>
          <a:xfrm>
            <a:off x="6321338" y="1052060"/>
            <a:ext cx="1656060" cy="523220"/>
          </a:xfrm>
          <a:prstGeom prst="rect">
            <a:avLst/>
          </a:prstGeom>
          <a:noFill/>
        </p:spPr>
        <p:txBody>
          <a:bodyPr wrap="square" rtlCol="0">
            <a:spAutoFit/>
          </a:bodyPr>
          <a:lstStyle/>
          <a:p>
            <a:r>
              <a:rPr kumimoji="1" lang="ja-JP" altLang="en-US" sz="2800" b="1" dirty="0"/>
              <a:t>ペルソナ</a:t>
            </a:r>
          </a:p>
        </p:txBody>
      </p:sp>
      <p:sp>
        <p:nvSpPr>
          <p:cNvPr id="26" name="テキスト ボックス 25"/>
          <p:cNvSpPr txBox="1"/>
          <p:nvPr/>
        </p:nvSpPr>
        <p:spPr>
          <a:xfrm>
            <a:off x="884548" y="1076269"/>
            <a:ext cx="3714890" cy="523220"/>
          </a:xfrm>
          <a:prstGeom prst="rect">
            <a:avLst/>
          </a:prstGeom>
          <a:noFill/>
        </p:spPr>
        <p:txBody>
          <a:bodyPr wrap="square" rtlCol="0">
            <a:spAutoFit/>
          </a:bodyPr>
          <a:lstStyle/>
          <a:p>
            <a:r>
              <a:rPr kumimoji="1" lang="ja-JP" altLang="en-US" sz="2800" b="1" dirty="0"/>
              <a:t>ストーリーボード</a:t>
            </a:r>
          </a:p>
        </p:txBody>
      </p:sp>
      <p:sp>
        <p:nvSpPr>
          <p:cNvPr id="8" name="テキスト ボックス 7"/>
          <p:cNvSpPr txBox="1"/>
          <p:nvPr/>
        </p:nvSpPr>
        <p:spPr>
          <a:xfrm>
            <a:off x="776288" y="5914807"/>
            <a:ext cx="3432421" cy="646331"/>
          </a:xfrm>
          <a:prstGeom prst="rect">
            <a:avLst/>
          </a:prstGeom>
          <a:noFill/>
        </p:spPr>
        <p:txBody>
          <a:bodyPr wrap="square" rtlCol="0">
            <a:spAutoFit/>
          </a:bodyPr>
          <a:lstStyle/>
          <a:p>
            <a:r>
              <a:rPr kumimoji="1" lang="ja-JP" altLang="en-US" b="1" dirty="0"/>
              <a:t>ユーザの体験を</a:t>
            </a:r>
            <a:r>
              <a:rPr lang="ja-JP" altLang="en-US" b="1" dirty="0"/>
              <a:t>漫画のように</a:t>
            </a:r>
            <a:endParaRPr lang="en-US" altLang="ja-JP" b="1" dirty="0"/>
          </a:p>
          <a:p>
            <a:r>
              <a:rPr lang="ja-JP" altLang="en-US" b="1" dirty="0"/>
              <a:t>ストーリーとして描写したもの</a:t>
            </a:r>
            <a:endParaRPr kumimoji="1" lang="ja-JP" altLang="en-US" b="1" dirty="0"/>
          </a:p>
        </p:txBody>
      </p:sp>
      <p:sp>
        <p:nvSpPr>
          <p:cNvPr id="33" name="テキスト ボックス 32"/>
          <p:cNvSpPr txBox="1"/>
          <p:nvPr/>
        </p:nvSpPr>
        <p:spPr>
          <a:xfrm>
            <a:off x="4976804" y="5226936"/>
            <a:ext cx="4224668" cy="923330"/>
          </a:xfrm>
          <a:prstGeom prst="rect">
            <a:avLst/>
          </a:prstGeom>
          <a:noFill/>
        </p:spPr>
        <p:txBody>
          <a:bodyPr wrap="square" rtlCol="0">
            <a:spAutoFit/>
          </a:bodyPr>
          <a:lstStyle/>
          <a:p>
            <a:r>
              <a:rPr lang="ja-JP" altLang="en-US" b="1" dirty="0"/>
              <a:t>誰のどのような課題を解決するためにシステムを作っているか再確認できるツール</a:t>
            </a:r>
            <a:endParaRPr kumimoji="1" lang="en-US" altLang="ja-JP" b="1"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03" y="1615805"/>
            <a:ext cx="2812169" cy="4072796"/>
          </a:xfrm>
          <a:prstGeom prst="rect">
            <a:avLst/>
          </a:prstGeom>
          <a:ln w="38100">
            <a:solidFill>
              <a:schemeClr val="bg1"/>
            </a:solidFill>
          </a:ln>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803" y="1615805"/>
            <a:ext cx="4345130" cy="3267538"/>
          </a:xfrm>
          <a:prstGeom prst="rect">
            <a:avLst/>
          </a:prstGeom>
          <a:ln w="38100">
            <a:solidFill>
              <a:schemeClr val="bg1"/>
            </a:solidFill>
          </a:ln>
        </p:spPr>
      </p:pic>
    </p:spTree>
    <p:extLst>
      <p:ext uri="{BB962C8B-B14F-4D97-AF65-F5344CB8AC3E}">
        <p14:creationId xmlns:p14="http://schemas.microsoft.com/office/powerpoint/2010/main" val="161548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スライド番号プレースホルダー 2"/>
          <p:cNvSpPr>
            <a:spLocks noGrp="1"/>
          </p:cNvSpPr>
          <p:nvPr>
            <p:ph type="sldNum" sz="quarter" idx="4"/>
          </p:nvPr>
        </p:nvSpPr>
        <p:spPr/>
        <p:txBody>
          <a:bodyPr/>
          <a:lstStyle/>
          <a:p>
            <a:fld id="{FB3508C7-2FE0-4945-9CBD-863E05F850D2}" type="slidenum">
              <a:rPr lang="ja-JP" altLang="en-US" smtClean="0"/>
              <a:pPr/>
              <a:t>8</a:t>
            </a:fld>
            <a:endParaRPr lang="ja-JP" altLang="en-US" dirty="0"/>
          </a:p>
        </p:txBody>
      </p:sp>
      <p:sp>
        <p:nvSpPr>
          <p:cNvPr id="4" name="正方形/長方形 3"/>
          <p:cNvSpPr/>
          <p:nvPr/>
        </p:nvSpPr>
        <p:spPr bwMode="auto">
          <a:xfrm>
            <a:off x="0" y="-9260"/>
            <a:ext cx="9906000" cy="770400"/>
          </a:xfrm>
          <a:prstGeom prst="rect">
            <a:avLst/>
          </a:prstGeom>
          <a:solidFill>
            <a:srgbClr val="3A9689"/>
          </a:solidFill>
          <a:ln w="6350">
            <a:noFill/>
          </a:ln>
          <a:effectLst/>
          <a:extLst/>
        </p:spPr>
        <p:txBody>
          <a:bodyPr lIns="0" tIns="0" rIns="0" bIns="0" rtlCol="0" anchor="ctr">
            <a:noAutofit/>
          </a:bodyPr>
          <a:lstStyle/>
          <a:p>
            <a:pPr algn="just">
              <a:lnSpc>
                <a:spcPct val="140000"/>
              </a:lnSpc>
              <a:spcBef>
                <a:spcPct val="0"/>
              </a:spcBef>
              <a:spcAft>
                <a:spcPts val="600"/>
              </a:spcAft>
            </a:pPr>
            <a:r>
              <a:rPr lang="ja-JP" altLang="en-US" sz="4000" b="1" dirty="0">
                <a:solidFill>
                  <a:schemeClr val="bg1">
                    <a:lumMod val="95000"/>
                  </a:schemeClr>
                </a:solidFill>
                <a:latin typeface="メイリオ" pitchFamily="50" charset="-128"/>
                <a:ea typeface="メイリオ" pitchFamily="50" charset="-128"/>
                <a:cs typeface="メイリオ" pitchFamily="50" charset="-128"/>
              </a:rPr>
              <a:t> ストーリーボード、ペルソナかける</a:t>
            </a:r>
            <a:r>
              <a:rPr kumimoji="1" lang="ja-JP" altLang="en-US" sz="4000" b="1" dirty="0">
                <a:solidFill>
                  <a:schemeClr val="bg1">
                    <a:lumMod val="95000"/>
                  </a:schemeClr>
                </a:solidFill>
                <a:latin typeface="メイリオ" pitchFamily="50" charset="-128"/>
                <a:ea typeface="メイリオ" pitchFamily="50" charset="-128"/>
                <a:cs typeface="メイリオ" pitchFamily="50" charset="-128"/>
              </a:rPr>
              <a:t>人</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188" y="1448780"/>
            <a:ext cx="3532423" cy="4931630"/>
          </a:xfrm>
          <a:prstGeom prst="rect">
            <a:avLst/>
          </a:prstGeom>
        </p:spPr>
      </p:pic>
    </p:spTree>
    <p:extLst>
      <p:ext uri="{BB962C8B-B14F-4D97-AF65-F5344CB8AC3E}">
        <p14:creationId xmlns:p14="http://schemas.microsoft.com/office/powerpoint/2010/main" val="2901374257"/>
      </p:ext>
    </p:extLst>
  </p:cSld>
  <p:clrMapOvr>
    <a:masterClrMapping/>
  </p:clrMapOvr>
</p:sld>
</file>

<file path=ppt/theme/theme1.xml><?xml version="1.0" encoding="utf-8"?>
<a:theme xmlns:a="http://schemas.openxmlformats.org/drawingml/2006/main" name="PowerPoint Design">
  <a:themeElements>
    <a:clrScheme name="PowerPoint Design">
      <a:dk1>
        <a:srgbClr val="4D4D4D"/>
      </a:dk1>
      <a:lt1>
        <a:srgbClr val="FFFFFF"/>
      </a:lt1>
      <a:dk2>
        <a:srgbClr val="0071BC"/>
      </a:dk2>
      <a:lt2>
        <a:srgbClr val="EAEAEA"/>
      </a:lt2>
      <a:accent1>
        <a:srgbClr val="E2F1FA"/>
      </a:accent1>
      <a:accent2>
        <a:srgbClr val="FF5050"/>
      </a:accent2>
      <a:accent3>
        <a:srgbClr val="FFE5E5"/>
      </a:accent3>
      <a:accent4>
        <a:srgbClr val="E4007F"/>
      </a:accent4>
      <a:accent5>
        <a:srgbClr val="FFFF00"/>
      </a:accent5>
      <a:accent6>
        <a:srgbClr val="000000"/>
      </a:accent6>
      <a:hlink>
        <a:srgbClr val="00A0E9"/>
      </a:hlink>
      <a:folHlink>
        <a:srgbClr val="0071BC"/>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extLst/>
      </a:spPr>
      <a:bodyPr lIns="0" tIns="0" rIns="0" bIns="0" rtlCol="0" anchor="ctr">
        <a:spAutoFit/>
      </a:bodyPr>
      <a:lstStyle>
        <a:defPPr algn="just">
          <a:lnSpc>
            <a:spcPct val="140000"/>
          </a:lnSpc>
          <a:spcBef>
            <a:spcPct val="0"/>
          </a:spcBef>
          <a:spcAft>
            <a:spcPts val="600"/>
          </a:spcAft>
          <a:defRPr kumimoji="1" sz="1600" dirty="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18758</TotalTime>
  <Words>1526</Words>
  <Application>Microsoft Office PowerPoint</Application>
  <PresentationFormat>A4 210 x 297 mm</PresentationFormat>
  <Paragraphs>307</Paragraphs>
  <Slides>34</Slides>
  <Notes>34</Notes>
  <HiddenSlides>0</HiddenSlides>
  <MMClips>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ＭＳ Ｐゴシック</vt:lpstr>
      <vt:lpstr>メイリオ</vt:lpstr>
      <vt:lpstr>Arial</vt:lpstr>
      <vt:lpstr>Calibri</vt:lpstr>
      <vt:lpstr>Wingdings</vt:lpstr>
      <vt:lpstr>PowerPoint Design</vt:lpstr>
      <vt:lpstr>5W1Hを使ったユーザの利用シーンを 主体にした要件定義方法の提案</vt:lpstr>
      <vt:lpstr>O</vt:lpstr>
      <vt:lpstr>こんな経験ありませんか？（問いかけ）</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家事をシェアするスマートスピーカー「スキップ」を実装しよう</vt:lpstr>
      <vt:lpstr>PowerPoint プレゼンテーション</vt:lpstr>
      <vt:lpstr>スマートスピーカーでこんなことがしたいのですが①（ベンダー役回答例）</vt:lpstr>
      <vt:lpstr>PowerPoint プレゼンテーション</vt:lpstr>
      <vt:lpstr>明日の気温を聞いて知りたかったことは…</vt:lpstr>
      <vt:lpstr>スマートスピーカーでこんなことがしたいのですが①（ユーザ役想定例）</vt:lpstr>
      <vt:lpstr>スマートスピーカーでこんなことがしたいのですが②（ベンダー役回答例）</vt:lpstr>
      <vt:lpstr>PowerPoint プレゼンテーション</vt:lpstr>
      <vt:lpstr>明日の気温を聞いて知りたかったことは…</vt:lpstr>
      <vt:lpstr>スマートスピーカーでこんなことがしたいのですが②（ベンダー役回答例）</vt:lpstr>
      <vt:lpstr>PowerPoint プレゼンテーション</vt:lpstr>
      <vt:lpstr>提言とこれからの課題</vt:lpstr>
      <vt:lpstr>ユーザに機能の5W1Hをヒアリングするメリット</vt:lpstr>
      <vt:lpstr>PowerPoint プレゼンテーション</vt:lpstr>
      <vt:lpstr>提言とこれからの課題</vt:lpstr>
      <vt:lpstr>PowerPoint プレゼンテーション</vt:lpstr>
      <vt:lpstr>PowerPoint プレゼンテーション</vt:lpstr>
      <vt:lpstr>ご清聴ありがとうございました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「1枚」で、パワーポイントの品質と生産性を向上させるデザイン・テンプレート</dc:title>
  <dc:creator>鈴木　春人</dc:creator>
  <cp:lastModifiedBy>　</cp:lastModifiedBy>
  <cp:revision>1484</cp:revision>
  <cp:lastPrinted>2018-02-22T10:04:11Z</cp:lastPrinted>
  <dcterms:created xsi:type="dcterms:W3CDTF">2013-06-19T15:30:58Z</dcterms:created>
  <dcterms:modified xsi:type="dcterms:W3CDTF">2018-03-02T04:05:37Z</dcterms:modified>
</cp:coreProperties>
</file>