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2"/>
  </p:notesMasterIdLst>
  <p:sldIdLst>
    <p:sldId id="453" r:id="rId2"/>
    <p:sldId id="454" r:id="rId3"/>
    <p:sldId id="279" r:id="rId4"/>
    <p:sldId id="446" r:id="rId5"/>
    <p:sldId id="447" r:id="rId6"/>
    <p:sldId id="448" r:id="rId7"/>
    <p:sldId id="449" r:id="rId8"/>
    <p:sldId id="450" r:id="rId9"/>
    <p:sldId id="451" r:id="rId10"/>
    <p:sldId id="282" r:id="rId11"/>
    <p:sldId id="257" r:id="rId12"/>
    <p:sldId id="258" r:id="rId13"/>
    <p:sldId id="259" r:id="rId14"/>
    <p:sldId id="322" r:id="rId15"/>
    <p:sldId id="323" r:id="rId16"/>
    <p:sldId id="260" r:id="rId17"/>
    <p:sldId id="261" r:id="rId18"/>
    <p:sldId id="366" r:id="rId19"/>
    <p:sldId id="263" r:id="rId20"/>
    <p:sldId id="404" r:id="rId21"/>
    <p:sldId id="268" r:id="rId22"/>
    <p:sldId id="353" r:id="rId23"/>
    <p:sldId id="406" r:id="rId24"/>
    <p:sldId id="399" r:id="rId25"/>
    <p:sldId id="266" r:id="rId26"/>
    <p:sldId id="407" r:id="rId27"/>
    <p:sldId id="267" r:id="rId28"/>
    <p:sldId id="408" r:id="rId29"/>
    <p:sldId id="400" r:id="rId30"/>
    <p:sldId id="402" r:id="rId31"/>
    <p:sldId id="389" r:id="rId32"/>
    <p:sldId id="390" r:id="rId33"/>
    <p:sldId id="270" r:id="rId34"/>
    <p:sldId id="264" r:id="rId35"/>
    <p:sldId id="409" r:id="rId36"/>
    <p:sldId id="273" r:id="rId37"/>
    <p:sldId id="410" r:id="rId38"/>
    <p:sldId id="411" r:id="rId39"/>
    <p:sldId id="393" r:id="rId40"/>
    <p:sldId id="277" r:id="rId41"/>
    <p:sldId id="274" r:id="rId42"/>
    <p:sldId id="276" r:id="rId43"/>
    <p:sldId id="275" r:id="rId44"/>
    <p:sldId id="272" r:id="rId45"/>
    <p:sldId id="392" r:id="rId46"/>
    <p:sldId id="278" r:id="rId47"/>
    <p:sldId id="412" r:id="rId48"/>
    <p:sldId id="306" r:id="rId49"/>
    <p:sldId id="397" r:id="rId50"/>
    <p:sldId id="413" r:id="rId51"/>
    <p:sldId id="310" r:id="rId52"/>
    <p:sldId id="312" r:id="rId53"/>
    <p:sldId id="314" r:id="rId54"/>
    <p:sldId id="315" r:id="rId55"/>
    <p:sldId id="316" r:id="rId56"/>
    <p:sldId id="414" r:id="rId57"/>
    <p:sldId id="378" r:id="rId58"/>
    <p:sldId id="381" r:id="rId59"/>
    <p:sldId id="382" r:id="rId60"/>
    <p:sldId id="320" r:id="rId61"/>
    <p:sldId id="416" r:id="rId62"/>
    <p:sldId id="452" r:id="rId63"/>
    <p:sldId id="344" r:id="rId64"/>
    <p:sldId id="415" r:id="rId65"/>
    <p:sldId id="369" r:id="rId66"/>
    <p:sldId id="417" r:id="rId67"/>
    <p:sldId id="383" r:id="rId68"/>
    <p:sldId id="418" r:id="rId69"/>
    <p:sldId id="360" r:id="rId70"/>
    <p:sldId id="318" r:id="rId71"/>
    <p:sldId id="319" r:id="rId72"/>
    <p:sldId id="419" r:id="rId73"/>
    <p:sldId id="420" r:id="rId74"/>
    <p:sldId id="421" r:id="rId75"/>
    <p:sldId id="422" r:id="rId76"/>
    <p:sldId id="423" r:id="rId77"/>
    <p:sldId id="424" r:id="rId78"/>
    <p:sldId id="425" r:id="rId79"/>
    <p:sldId id="426" r:id="rId80"/>
    <p:sldId id="321" r:id="rId81"/>
    <p:sldId id="368" r:id="rId82"/>
    <p:sldId id="373" r:id="rId83"/>
    <p:sldId id="427" r:id="rId84"/>
    <p:sldId id="349" r:id="rId85"/>
    <p:sldId id="351" r:id="rId86"/>
    <p:sldId id="428" r:id="rId87"/>
    <p:sldId id="429" r:id="rId88"/>
    <p:sldId id="430" r:id="rId89"/>
    <p:sldId id="356" r:id="rId90"/>
    <p:sldId id="329" r:id="rId91"/>
    <p:sldId id="432" r:id="rId92"/>
    <p:sldId id="358" r:id="rId93"/>
    <p:sldId id="359" r:id="rId94"/>
    <p:sldId id="330" r:id="rId95"/>
    <p:sldId id="436" r:id="rId96"/>
    <p:sldId id="437" r:id="rId97"/>
    <p:sldId id="361" r:id="rId98"/>
    <p:sldId id="363" r:id="rId99"/>
    <p:sldId id="364" r:id="rId100"/>
    <p:sldId id="438" r:id="rId101"/>
    <p:sldId id="439" r:id="rId102"/>
    <p:sldId id="362" r:id="rId103"/>
    <p:sldId id="337" r:id="rId104"/>
    <p:sldId id="440" r:id="rId105"/>
    <p:sldId id="365" r:id="rId106"/>
    <p:sldId id="403" r:id="rId107"/>
    <p:sldId id="435" r:id="rId108"/>
    <p:sldId id="341" r:id="rId109"/>
    <p:sldId id="374" r:id="rId110"/>
    <p:sldId id="441" r:id="rId111"/>
    <p:sldId id="442" r:id="rId112"/>
    <p:sldId id="345" r:id="rId113"/>
    <p:sldId id="346" r:id="rId114"/>
    <p:sldId id="375" r:id="rId115"/>
    <p:sldId id="343" r:id="rId116"/>
    <p:sldId id="431" r:id="rId117"/>
    <p:sldId id="443" r:id="rId118"/>
    <p:sldId id="388" r:id="rId119"/>
    <p:sldId id="455" r:id="rId120"/>
    <p:sldId id="456" r:id="rId121"/>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24" autoAdjust="0"/>
    <p:restoredTop sz="94896" autoAdjust="0"/>
  </p:normalViewPr>
  <p:slideViewPr>
    <p:cSldViewPr>
      <p:cViewPr varScale="1">
        <p:scale>
          <a:sx n="114" d="100"/>
          <a:sy n="114" d="100"/>
        </p:scale>
        <p:origin x="1632" y="86"/>
      </p:cViewPr>
      <p:guideLst>
        <p:guide orient="horz" pos="2160"/>
        <p:guide pos="2880"/>
      </p:guideLst>
    </p:cSldViewPr>
  </p:slideViewPr>
  <p:notesTextViewPr>
    <p:cViewPr>
      <p:scale>
        <a:sx n="1" d="1"/>
        <a:sy n="1" d="1"/>
      </p:scale>
      <p:origin x="0" y="0"/>
    </p:cViewPr>
  </p:notesTextViewPr>
  <p:sorterViewPr>
    <p:cViewPr>
      <p:scale>
        <a:sx n="130" d="100"/>
        <a:sy n="130" d="100"/>
      </p:scale>
      <p:origin x="0" y="-36149"/>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8" rIns="90638"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38" tIns="45318" rIns="90638" bIns="45318" rtlCol="0"/>
          <a:lstStyle>
            <a:lvl1pPr algn="r">
              <a:defRPr sz="1200"/>
            </a:lvl1pPr>
          </a:lstStyle>
          <a:p>
            <a:fld id="{1A643FE6-E7DC-411A-ACEF-D69E150898ED}" type="datetimeFigureOut">
              <a:rPr kumimoji="1" lang="ja-JP" altLang="en-US" smtClean="0"/>
              <a:t>2019/11/6</a:t>
            </a:fld>
            <a:endParaRPr kumimoji="1"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38" tIns="45318" rIns="90638" bIns="45318" rtlCol="0" anchor="ctr"/>
          <a:lstStyle/>
          <a:p>
            <a:endParaRPr lang="ja-JP" altLang="en-US"/>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38" tIns="45318" rIns="90638" bIns="453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502"/>
            <a:ext cx="2918621" cy="493236"/>
          </a:xfrm>
          <a:prstGeom prst="rect">
            <a:avLst/>
          </a:prstGeom>
        </p:spPr>
        <p:txBody>
          <a:bodyPr vert="horz" lIns="90638" tIns="45318" rIns="90638"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38" tIns="45318" rIns="90638" bIns="45318" rtlCol="0" anchor="b"/>
          <a:lstStyle>
            <a:lvl1pPr algn="r">
              <a:defRPr sz="1200"/>
            </a:lvl1pPr>
          </a:lstStyle>
          <a:p>
            <a:fld id="{DE5DD775-19D0-46BE-A300-769E8736C2BF}" type="slidenum">
              <a:rPr kumimoji="1" lang="ja-JP" altLang="en-US" smtClean="0"/>
              <a:t>‹#›</a:t>
            </a:fld>
            <a:endParaRPr kumimoji="1" lang="ja-JP" altLang="en-US"/>
          </a:p>
        </p:txBody>
      </p:sp>
    </p:spTree>
    <p:extLst>
      <p:ext uri="{BB962C8B-B14F-4D97-AF65-F5344CB8AC3E}">
        <p14:creationId xmlns:p14="http://schemas.microsoft.com/office/powerpoint/2010/main" val="38527786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1</a:t>
            </a:fld>
            <a:endParaRPr kumimoji="1" lang="ja-JP" altLang="en-US"/>
          </a:p>
        </p:txBody>
      </p:sp>
    </p:spTree>
    <p:extLst>
      <p:ext uri="{BB962C8B-B14F-4D97-AF65-F5344CB8AC3E}">
        <p14:creationId xmlns:p14="http://schemas.microsoft.com/office/powerpoint/2010/main" val="1898613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40</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6A1323C-06C5-481D-BE4A-F6CFD9C955A2}" type="slidenum">
              <a:rPr lang="ja-JP" altLang="en-US" smtClean="0">
                <a:solidFill>
                  <a:prstClr val="black"/>
                </a:solidFill>
              </a:rPr>
              <a:pPr>
                <a:defRPr/>
              </a:pPr>
              <a:t>66</a:t>
            </a:fld>
            <a:endParaRPr lang="ja-JP" altLang="en-US" dirty="0">
              <a:solidFill>
                <a:prstClr val="black"/>
              </a:solidFill>
            </a:endParaRPr>
          </a:p>
        </p:txBody>
      </p:sp>
    </p:spTree>
    <p:extLst>
      <p:ext uri="{BB962C8B-B14F-4D97-AF65-F5344CB8AC3E}">
        <p14:creationId xmlns:p14="http://schemas.microsoft.com/office/powerpoint/2010/main" val="1721328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67</a:t>
            </a:fld>
            <a:endParaRPr kumimoji="1" lang="ja-JP" altLang="en-US"/>
          </a:p>
        </p:txBody>
      </p:sp>
    </p:spTree>
    <p:extLst>
      <p:ext uri="{BB962C8B-B14F-4D97-AF65-F5344CB8AC3E}">
        <p14:creationId xmlns:p14="http://schemas.microsoft.com/office/powerpoint/2010/main" val="2561246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40</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6A1323C-06C5-481D-BE4A-F6CFD9C955A2}" type="slidenum">
              <a:rPr lang="ja-JP" altLang="en-US" smtClean="0">
                <a:solidFill>
                  <a:prstClr val="black"/>
                </a:solidFill>
              </a:rPr>
              <a:pPr>
                <a:defRPr/>
              </a:pPr>
              <a:t>68</a:t>
            </a:fld>
            <a:endParaRPr lang="ja-JP" altLang="en-US" dirty="0">
              <a:solidFill>
                <a:prstClr val="black"/>
              </a:solidFill>
            </a:endParaRPr>
          </a:p>
        </p:txBody>
      </p:sp>
    </p:spTree>
    <p:extLst>
      <p:ext uri="{BB962C8B-B14F-4D97-AF65-F5344CB8AC3E}">
        <p14:creationId xmlns:p14="http://schemas.microsoft.com/office/powerpoint/2010/main" val="1721328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fontAlgn="base">
              <a:spcBef>
                <a:spcPct val="0"/>
              </a:spcBef>
              <a:spcAft>
                <a:spcPct val="0"/>
              </a:spcAft>
            </a:pPr>
            <a:r>
              <a:rPr lang="ja-JP" altLang="en-US" b="1" dirty="0" smtClean="0">
                <a:solidFill>
                  <a:srgbClr val="FF0000"/>
                </a:solidFill>
              </a:rPr>
              <a:t>品質特性をさらにわかりやすく説明する資料を解説として入れる</a:t>
            </a:r>
            <a:endParaRPr lang="ja-JP" altLang="en-US" b="1" dirty="0">
              <a:solidFill>
                <a:srgbClr val="FF0000"/>
              </a:solidFill>
            </a:endParaRPr>
          </a:p>
        </p:txBody>
      </p:sp>
      <p:sp>
        <p:nvSpPr>
          <p:cNvPr id="4" name="スライド番号プレースホルダー 3"/>
          <p:cNvSpPr>
            <a:spLocks noGrp="1"/>
          </p:cNvSpPr>
          <p:nvPr>
            <p:ph type="sldNum" sz="quarter" idx="10"/>
          </p:nvPr>
        </p:nvSpPr>
        <p:spPr/>
        <p:txBody>
          <a:bodyPr/>
          <a:lstStyle/>
          <a:p>
            <a:fld id="{DE5DD775-19D0-46BE-A300-769E8736C2BF}" type="slidenum">
              <a:rPr lang="ja-JP" altLang="en-US" smtClean="0">
                <a:solidFill>
                  <a:prstClr val="black"/>
                </a:solidFill>
              </a:rPr>
              <a:pPr/>
              <a:t>79</a:t>
            </a:fld>
            <a:endParaRPr lang="ja-JP" altLang="en-US">
              <a:solidFill>
                <a:prstClr val="black"/>
              </a:solidFill>
            </a:endParaRPr>
          </a:p>
        </p:txBody>
      </p:sp>
    </p:spTree>
    <p:extLst>
      <p:ext uri="{BB962C8B-B14F-4D97-AF65-F5344CB8AC3E}">
        <p14:creationId xmlns:p14="http://schemas.microsoft.com/office/powerpoint/2010/main" val="1568984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3</a:t>
            </a:fld>
            <a:endParaRPr kumimoji="1" lang="ja-JP" altLang="en-US"/>
          </a:p>
        </p:txBody>
      </p:sp>
    </p:spTree>
    <p:extLst>
      <p:ext uri="{BB962C8B-B14F-4D97-AF65-F5344CB8AC3E}">
        <p14:creationId xmlns:p14="http://schemas.microsoft.com/office/powerpoint/2010/main" val="2224624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4</a:t>
            </a:fld>
            <a:endParaRPr kumimoji="1" lang="ja-JP" altLang="en-US"/>
          </a:p>
        </p:txBody>
      </p:sp>
    </p:spTree>
    <p:extLst>
      <p:ext uri="{BB962C8B-B14F-4D97-AF65-F5344CB8AC3E}">
        <p14:creationId xmlns:p14="http://schemas.microsoft.com/office/powerpoint/2010/main" val="3852399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5</a:t>
            </a:fld>
            <a:endParaRPr kumimoji="1" lang="ja-JP" altLang="en-US"/>
          </a:p>
        </p:txBody>
      </p:sp>
    </p:spTree>
    <p:extLst>
      <p:ext uri="{BB962C8B-B14F-4D97-AF65-F5344CB8AC3E}">
        <p14:creationId xmlns:p14="http://schemas.microsoft.com/office/powerpoint/2010/main" val="1625677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6</a:t>
            </a:fld>
            <a:endParaRPr kumimoji="1" lang="ja-JP" altLang="en-US"/>
          </a:p>
        </p:txBody>
      </p:sp>
    </p:spTree>
    <p:extLst>
      <p:ext uri="{BB962C8B-B14F-4D97-AF65-F5344CB8AC3E}">
        <p14:creationId xmlns:p14="http://schemas.microsoft.com/office/powerpoint/2010/main" val="22225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7</a:t>
            </a:fld>
            <a:endParaRPr kumimoji="1" lang="ja-JP" altLang="en-US"/>
          </a:p>
        </p:txBody>
      </p:sp>
    </p:spTree>
    <p:extLst>
      <p:ext uri="{BB962C8B-B14F-4D97-AF65-F5344CB8AC3E}">
        <p14:creationId xmlns:p14="http://schemas.microsoft.com/office/powerpoint/2010/main" val="527369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8</a:t>
            </a:fld>
            <a:endParaRPr kumimoji="1" lang="ja-JP" altLang="en-US"/>
          </a:p>
        </p:txBody>
      </p:sp>
    </p:spTree>
    <p:extLst>
      <p:ext uri="{BB962C8B-B14F-4D97-AF65-F5344CB8AC3E}">
        <p14:creationId xmlns:p14="http://schemas.microsoft.com/office/powerpoint/2010/main" val="3156059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E5DD775-19D0-46BE-A300-769E8736C2BF}" type="slidenum">
              <a:rPr kumimoji="1" lang="ja-JP" altLang="en-US" smtClean="0"/>
              <a:t>9</a:t>
            </a:fld>
            <a:endParaRPr kumimoji="1" lang="ja-JP" altLang="en-US"/>
          </a:p>
        </p:txBody>
      </p:sp>
    </p:spTree>
    <p:extLst>
      <p:ext uri="{BB962C8B-B14F-4D97-AF65-F5344CB8AC3E}">
        <p14:creationId xmlns:p14="http://schemas.microsoft.com/office/powerpoint/2010/main" val="77783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40</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6A1323C-06C5-481D-BE4A-F6CFD9C955A2}" type="slidenum">
              <a:rPr lang="ja-JP" altLang="en-US" smtClean="0">
                <a:solidFill>
                  <a:prstClr val="black"/>
                </a:solidFill>
              </a:rPr>
              <a:pPr>
                <a:defRPr/>
              </a:pPr>
              <a:t>65</a:t>
            </a:fld>
            <a:endParaRPr lang="ja-JP" altLang="en-US" dirty="0">
              <a:solidFill>
                <a:prstClr val="black"/>
              </a:solidFill>
            </a:endParaRPr>
          </a:p>
        </p:txBody>
      </p:sp>
    </p:spTree>
    <p:extLst>
      <p:ext uri="{BB962C8B-B14F-4D97-AF65-F5344CB8AC3E}">
        <p14:creationId xmlns:p14="http://schemas.microsoft.com/office/powerpoint/2010/main" val="1721328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マスター サブタイトルの書式設定</a:t>
            </a:r>
            <a:endParaRPr lang="ja-JP"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191040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sz="3600">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57200" y="1124744"/>
            <a:ext cx="8229600" cy="5001419"/>
          </a:xfrm>
        </p:spPr>
        <p:txBody>
          <a:bodyPr/>
          <a:lstStyle>
            <a:lvl1pPr>
              <a:defRPr sz="2800">
                <a:latin typeface="Meiryo UI" panose="020B0604030504040204" pitchFamily="50" charset="-128"/>
                <a:ea typeface="Meiryo UI" panose="020B0604030504040204" pitchFamily="50" charset="-128"/>
                <a:cs typeface="Meiryo UI" panose="020B0604030504040204" pitchFamily="50" charset="-128"/>
              </a:defRPr>
            </a:lvl1pPr>
            <a:lvl2pPr>
              <a:defRPr sz="2400">
                <a:latin typeface="Meiryo UI" panose="020B0604030504040204" pitchFamily="50" charset="-128"/>
                <a:ea typeface="Meiryo UI" panose="020B0604030504040204" pitchFamily="50" charset="-128"/>
                <a:cs typeface="Meiryo UI" panose="020B0604030504040204" pitchFamily="50" charset="-128"/>
              </a:defRPr>
            </a:lvl2pPr>
            <a:lvl3pPr>
              <a:defRPr sz="2000">
                <a:latin typeface="Meiryo UI" panose="020B0604030504040204" pitchFamily="50" charset="-128"/>
                <a:ea typeface="Meiryo UI" panose="020B0604030504040204" pitchFamily="50" charset="-128"/>
                <a:cs typeface="Meiryo UI" panose="020B0604030504040204" pitchFamily="50" charset="-128"/>
              </a:defRPr>
            </a:lvl3pPr>
            <a:lvl4pPr>
              <a:defRPr sz="1800">
                <a:latin typeface="Meiryo UI" panose="020B0604030504040204" pitchFamily="50" charset="-128"/>
                <a:ea typeface="Meiryo UI" panose="020B0604030504040204" pitchFamily="50" charset="-128"/>
                <a:cs typeface="Meiryo UI" panose="020B0604030504040204" pitchFamily="50" charset="-128"/>
              </a:defRPr>
            </a:lvl4pPr>
            <a:lvl5pPr>
              <a:defRPr sz="1800">
                <a:latin typeface="Meiryo UI" panose="020B0604030504040204" pitchFamily="50" charset="-128"/>
                <a:ea typeface="Meiryo UI" panose="020B0604030504040204" pitchFamily="50" charset="-128"/>
                <a:cs typeface="Meiryo UI" panose="020B0604030504040204" pitchFamily="50" charset="-128"/>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4"/>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8"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4209172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1361881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1740656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6_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8"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6469393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4848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dirty="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902896" y="6525344"/>
            <a:ext cx="2133600" cy="26814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1">
                <a:latin typeface="Arial" panose="020B0604020202020204" pitchFamily="34" charset="0"/>
                <a:ea typeface="ＭＳ Ｐゴシック" panose="020B0600070205080204" pitchFamily="50" charset="-128"/>
              </a:defRPr>
            </a:lvl1pPr>
          </a:lstStyle>
          <a:p>
            <a:pPr fontAlgn="base">
              <a:spcBef>
                <a:spcPct val="0"/>
              </a:spcBef>
              <a:spcAft>
                <a:spcPct val="0"/>
              </a:spcAft>
              <a:defRPr/>
            </a:pPr>
            <a:fld id="{51208C29-F342-4CA1-ADC0-85EF675C0337}" type="slidenum">
              <a:rPr lang="en-US" altLang="ja-JP" smtClean="0">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779478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ctr" rtl="0" eaLnBrk="0" fontAlgn="base" hangingPunct="0">
        <a:spcBef>
          <a:spcPct val="0"/>
        </a:spcBef>
        <a:spcAft>
          <a:spcPct val="0"/>
        </a:spcAft>
        <a:defRPr kumimoji="1" sz="44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Meiryo UI" pitchFamily="50" charset="-128"/>
          <a:ea typeface="Meiryo UI" pitchFamily="50" charset="-128"/>
          <a:cs typeface="Meiryo UI" pitchFamily="50" charset="-128"/>
        </a:defRPr>
      </a:lvl2pPr>
      <a:lvl3pPr algn="ctr" rtl="0" eaLnBrk="0" fontAlgn="base" hangingPunct="0">
        <a:spcBef>
          <a:spcPct val="0"/>
        </a:spcBef>
        <a:spcAft>
          <a:spcPct val="0"/>
        </a:spcAft>
        <a:defRPr kumimoji="1" sz="4400">
          <a:solidFill>
            <a:schemeClr val="tx2"/>
          </a:solidFill>
          <a:latin typeface="Meiryo UI" pitchFamily="50" charset="-128"/>
          <a:ea typeface="Meiryo UI" pitchFamily="50" charset="-128"/>
          <a:cs typeface="Meiryo UI" pitchFamily="50" charset="-128"/>
        </a:defRPr>
      </a:lvl3pPr>
      <a:lvl4pPr algn="ctr" rtl="0" eaLnBrk="0" fontAlgn="base" hangingPunct="0">
        <a:spcBef>
          <a:spcPct val="0"/>
        </a:spcBef>
        <a:spcAft>
          <a:spcPct val="0"/>
        </a:spcAft>
        <a:defRPr kumimoji="1" sz="4400">
          <a:solidFill>
            <a:schemeClr val="tx2"/>
          </a:solidFill>
          <a:latin typeface="Meiryo UI" pitchFamily="50" charset="-128"/>
          <a:ea typeface="Meiryo UI" pitchFamily="50" charset="-128"/>
          <a:cs typeface="Meiryo UI" pitchFamily="50" charset="-128"/>
        </a:defRPr>
      </a:lvl4pPr>
      <a:lvl5pPr algn="ctr" rtl="0" eaLnBrk="0" fontAlgn="base" hangingPunct="0">
        <a:spcBef>
          <a:spcPct val="0"/>
        </a:spcBef>
        <a:spcAft>
          <a:spcPct val="0"/>
        </a:spcAft>
        <a:defRPr kumimoji="1" sz="4400">
          <a:solidFill>
            <a:schemeClr val="tx2"/>
          </a:solidFill>
          <a:latin typeface="Meiryo UI" pitchFamily="50" charset="-128"/>
          <a:ea typeface="Meiryo UI" pitchFamily="50" charset="-128"/>
          <a:cs typeface="Meiryo UI"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type="subTitle" idx="1"/>
          </p:nvPr>
        </p:nvSpPr>
        <p:spPr>
          <a:xfrm>
            <a:off x="1452815" y="5517232"/>
            <a:ext cx="6328977" cy="523220"/>
          </a:xfrm>
        </p:spPr>
        <p:txBody>
          <a:bodyPr wrap="none">
            <a:spAutoFit/>
          </a:bodyPr>
          <a:lstStyle/>
          <a:p>
            <a:pPr eaLnBrk="1" hangingPunct="1"/>
            <a:r>
              <a:rPr lang="en-US" altLang="ja-JP" sz="2800" dirty="0" smtClean="0"/>
              <a:t>2016 </a:t>
            </a:r>
            <a:r>
              <a:rPr lang="en-US" altLang="ja-JP" sz="2800" dirty="0" err="1" smtClean="0"/>
              <a:t>SQiP</a:t>
            </a:r>
            <a:r>
              <a:rPr lang="ja-JP" altLang="en-US" sz="2800" dirty="0" smtClean="0"/>
              <a:t>ソフトウェア品質保証部長の会</a:t>
            </a:r>
            <a:endParaRPr lang="en-US" altLang="ja-JP" sz="2000" dirty="0" smtClean="0"/>
          </a:p>
        </p:txBody>
      </p:sp>
      <p:sp>
        <p:nvSpPr>
          <p:cNvPr id="8" name="Rectangle 2"/>
          <p:cNvSpPr txBox="1">
            <a:spLocks noChangeArrowheads="1"/>
          </p:cNvSpPr>
          <p:nvPr/>
        </p:nvSpPr>
        <p:spPr bwMode="auto">
          <a:xfrm>
            <a:off x="539552" y="980728"/>
            <a:ext cx="8280920" cy="2664296"/>
          </a:xfrm>
          <a:prstGeom prst="rect">
            <a:avLst/>
          </a:prstGeom>
          <a:ln w="9525">
            <a:noFill/>
            <a:miter lim="800000"/>
            <a:headEnd/>
            <a:tailEnd/>
          </a:ln>
          <a:extLst/>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lt1"/>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lt1"/>
                </a:solidFill>
                <a:latin typeface="+mn-lt"/>
                <a:ea typeface="+mn-ea"/>
                <a:cs typeface="+mn-cs"/>
              </a:defRPr>
            </a:lvl2pPr>
            <a:lvl3pPr algn="ctr" rtl="0" eaLnBrk="0" fontAlgn="base" hangingPunct="0">
              <a:spcBef>
                <a:spcPct val="0"/>
              </a:spcBef>
              <a:spcAft>
                <a:spcPct val="0"/>
              </a:spcAft>
              <a:defRPr kumimoji="1" sz="4400">
                <a:solidFill>
                  <a:schemeClr val="lt1"/>
                </a:solidFill>
                <a:latin typeface="+mn-lt"/>
                <a:ea typeface="+mn-ea"/>
                <a:cs typeface="+mn-cs"/>
              </a:defRPr>
            </a:lvl3pPr>
            <a:lvl4pPr algn="ctr" rtl="0" eaLnBrk="0" fontAlgn="base" hangingPunct="0">
              <a:spcBef>
                <a:spcPct val="0"/>
              </a:spcBef>
              <a:spcAft>
                <a:spcPct val="0"/>
              </a:spcAft>
              <a:defRPr kumimoji="1" sz="4400">
                <a:solidFill>
                  <a:schemeClr val="lt1"/>
                </a:solidFill>
                <a:latin typeface="+mn-lt"/>
                <a:ea typeface="+mn-ea"/>
                <a:cs typeface="+mn-cs"/>
              </a:defRPr>
            </a:lvl4pPr>
            <a:lvl5pPr algn="ctr" rtl="0" eaLnBrk="0" fontAlgn="base" hangingPunct="0">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defRPr/>
            </a:pPr>
            <a:r>
              <a:rPr lang="ja-JP" altLang="en-US" sz="4800" b="1" kern="0" dirty="0" smtClean="0">
                <a:ln>
                  <a:solidFill>
                    <a:schemeClr val="accent1"/>
                  </a:solidFill>
                </a:ln>
              </a:rPr>
              <a:t>ソフトウェア品質保証の肝</a:t>
            </a:r>
            <a:endParaRPr lang="ja-JP" altLang="en-US" sz="4800" b="1" kern="0" dirty="0">
              <a:ln>
                <a:solidFill>
                  <a:schemeClr val="accent1"/>
                </a:solidFill>
              </a:ln>
            </a:endParaRPr>
          </a:p>
        </p:txBody>
      </p:sp>
      <p:sp>
        <p:nvSpPr>
          <p:cNvPr id="9" name="Rectangle 2"/>
          <p:cNvSpPr txBox="1">
            <a:spLocks noChangeArrowheads="1"/>
          </p:cNvSpPr>
          <p:nvPr/>
        </p:nvSpPr>
        <p:spPr bwMode="auto">
          <a:xfrm>
            <a:off x="547560" y="3717032"/>
            <a:ext cx="8272912" cy="972208"/>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ja-JP" altLang="en-US" sz="2400" kern="0" dirty="0" smtClean="0">
                <a:ln>
                  <a:solidFill>
                    <a:schemeClr val="accent1"/>
                  </a:solidFill>
                </a:ln>
                <a:solidFill>
                  <a:schemeClr val="tx1"/>
                </a:solidFill>
              </a:rPr>
              <a:t>～ソフトウェア品質保証活動に</a:t>
            </a:r>
            <a:r>
              <a:rPr lang="ja-JP" altLang="en-US" sz="2400" kern="0" dirty="0">
                <a:ln>
                  <a:solidFill>
                    <a:schemeClr val="accent1"/>
                  </a:solidFill>
                </a:ln>
                <a:solidFill>
                  <a:schemeClr val="tx1"/>
                </a:solidFill>
              </a:rPr>
              <a:t>潜む煩悩を</a:t>
            </a:r>
            <a:r>
              <a:rPr lang="ja-JP" altLang="en-US" sz="2400" kern="0" dirty="0" smtClean="0">
                <a:ln>
                  <a:solidFill>
                    <a:schemeClr val="accent1"/>
                  </a:solidFill>
                </a:ln>
                <a:solidFill>
                  <a:schemeClr val="tx1"/>
                </a:solidFill>
              </a:rPr>
              <a:t>取り払う</a:t>
            </a:r>
            <a:r>
              <a:rPr lang="en-US" altLang="ja-JP" sz="2400" kern="0" dirty="0" smtClean="0">
                <a:ln>
                  <a:solidFill>
                    <a:schemeClr val="accent1"/>
                  </a:solidFill>
                </a:ln>
                <a:solidFill>
                  <a:schemeClr val="tx1"/>
                </a:solidFill>
              </a:rPr>
              <a:t>108</a:t>
            </a:r>
            <a:r>
              <a:rPr lang="ja-JP" altLang="en-US" sz="2400" kern="0" dirty="0" smtClean="0">
                <a:ln>
                  <a:solidFill>
                    <a:schemeClr val="accent1"/>
                  </a:solidFill>
                </a:ln>
                <a:solidFill>
                  <a:schemeClr val="tx1"/>
                </a:solidFill>
              </a:rPr>
              <a:t>の</a:t>
            </a:r>
            <a:r>
              <a:rPr lang="ja-JP" altLang="en-US" sz="2400" kern="0" dirty="0">
                <a:ln>
                  <a:solidFill>
                    <a:schemeClr val="accent1"/>
                  </a:solidFill>
                </a:ln>
                <a:solidFill>
                  <a:schemeClr val="tx1"/>
                </a:solidFill>
              </a:rPr>
              <a:t>肝</a:t>
            </a:r>
            <a:r>
              <a:rPr lang="ja-JP" altLang="en-US" sz="2400" kern="0" dirty="0" smtClean="0">
                <a:ln>
                  <a:solidFill>
                    <a:schemeClr val="accent1"/>
                  </a:solidFill>
                </a:ln>
                <a:solidFill>
                  <a:schemeClr val="tx1"/>
                </a:solidFill>
              </a:rPr>
              <a:t>～</a:t>
            </a:r>
            <a:endParaRPr lang="ja-JP" altLang="en-US" sz="2400" kern="0" dirty="0">
              <a:ln>
                <a:solidFill>
                  <a:schemeClr val="accent1"/>
                </a:solidFill>
              </a:ln>
              <a:solidFill>
                <a:schemeClr val="tx1"/>
              </a:solidFill>
            </a:endParaRPr>
          </a:p>
        </p:txBody>
      </p:sp>
      <p:sp>
        <p:nvSpPr>
          <p:cNvPr id="3" name="直角三角形 2"/>
          <p:cNvSpPr/>
          <p:nvPr/>
        </p:nvSpPr>
        <p:spPr>
          <a:xfrm flipH="1" flipV="1">
            <a:off x="755576" y="2636912"/>
            <a:ext cx="7128792" cy="216024"/>
          </a:xfrm>
          <a:prstGeom prst="rtTriangle">
            <a:avLst/>
          </a:prstGeom>
          <a:gradFill>
            <a:gsLst>
              <a:gs pos="0">
                <a:schemeClr val="accent2"/>
              </a:gs>
              <a:gs pos="80000">
                <a:schemeClr val="accent2">
                  <a:lumMod val="20000"/>
                  <a:lumOff val="80000"/>
                </a:schemeClr>
              </a:gs>
              <a:gs pos="100000">
                <a:schemeClr val="accent2">
                  <a:lumMod val="20000"/>
                  <a:lumOff val="80000"/>
                </a:schemeClr>
              </a:gs>
            </a:gsLst>
            <a:lin ang="16200000" scaled="0"/>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dirty="0" smtClean="0">
              <a:solidFill>
                <a:schemeClr val="tx1"/>
              </a:solidFill>
            </a:endParaRPr>
          </a:p>
        </p:txBody>
      </p:sp>
      <p:sp>
        <p:nvSpPr>
          <p:cNvPr id="2" name="テキスト ボックス 1"/>
          <p:cNvSpPr txBox="1"/>
          <p:nvPr/>
        </p:nvSpPr>
        <p:spPr>
          <a:xfrm>
            <a:off x="7000743" y="188640"/>
            <a:ext cx="1981633" cy="369332"/>
          </a:xfrm>
          <a:prstGeom prst="rect">
            <a:avLst/>
          </a:prstGeom>
          <a:noFill/>
        </p:spPr>
        <p:txBody>
          <a:bodyPr wrap="none" rtlCol="0">
            <a:spAutoFit/>
          </a:bodyPr>
          <a:lstStyle/>
          <a:p>
            <a:r>
              <a:rPr lang="ja-JP" altLang="en-US" dirty="0" smtClean="0">
                <a:latin typeface="+mj-ea"/>
                <a:ea typeface="+mj-ea"/>
              </a:rPr>
              <a:t>第１</a:t>
            </a:r>
            <a:r>
              <a:rPr lang="en-US" altLang="ja-JP" dirty="0" smtClean="0">
                <a:latin typeface="+mj-ea"/>
                <a:ea typeface="+mj-ea"/>
              </a:rPr>
              <a:t>.1</a:t>
            </a:r>
            <a:r>
              <a:rPr lang="ja-JP" altLang="en-US" dirty="0" smtClean="0">
                <a:latin typeface="+mj-ea"/>
                <a:ea typeface="+mj-ea"/>
              </a:rPr>
              <a:t>版：</a:t>
            </a:r>
            <a:r>
              <a:rPr lang="en-US" altLang="ja-JP" dirty="0" smtClean="0">
                <a:latin typeface="+mj-ea"/>
                <a:ea typeface="+mj-ea"/>
              </a:rPr>
              <a:t>2016.9.15</a:t>
            </a:r>
            <a:endParaRPr kumimoji="1" lang="ja-JP" altLang="en-US" dirty="0">
              <a:latin typeface="+mj-ea"/>
              <a:ea typeface="+mj-ea"/>
            </a:endParaRPr>
          </a:p>
        </p:txBody>
      </p:sp>
    </p:spTree>
    <p:extLst>
      <p:ext uri="{BB962C8B-B14F-4D97-AF65-F5344CB8AC3E}">
        <p14:creationId xmlns:p14="http://schemas.microsoft.com/office/powerpoint/2010/main" val="1609756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0" y="-1"/>
            <a:ext cx="9144000" cy="648000"/>
          </a:xfrm>
          <a:prstGeom prst="rect">
            <a:avLst/>
          </a:prstGeom>
          <a:blipFill>
            <a:blip r:embed="rId2"/>
            <a:tile tx="0" ty="0" sx="100000" sy="100000" flip="none" algn="tl"/>
          </a:blipFill>
          <a:ln>
            <a:noFill/>
          </a:ln>
          <a:scene3d>
            <a:camera prst="orthographicFront"/>
            <a:lightRig rig="threePt" dir="t"/>
          </a:scene3d>
          <a:sp3d>
            <a:bevelT prst="relaxedInset"/>
            <a:bevelB prst="relaxedInset"/>
          </a:sp3d>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en-US" altLang="ja-JP" sz="1800" kern="0" dirty="0" smtClean="0">
                <a:solidFill>
                  <a:srgbClr val="000000"/>
                </a:solidFill>
              </a:rPr>
              <a:t>KIMOBOK</a:t>
            </a:r>
            <a:r>
              <a:rPr lang="ja-JP" altLang="en-US" sz="1800" kern="0" dirty="0" smtClean="0">
                <a:solidFill>
                  <a:srgbClr val="000000"/>
                </a:solidFill>
              </a:rPr>
              <a:t>（</a:t>
            </a:r>
            <a:r>
              <a:rPr lang="en-US" altLang="ja-JP" sz="1800" kern="0" dirty="0" smtClean="0">
                <a:solidFill>
                  <a:srgbClr val="000000"/>
                </a:solidFill>
              </a:rPr>
              <a:t>Guide to the </a:t>
            </a:r>
            <a:r>
              <a:rPr lang="en-US" altLang="ja-JP" sz="1800" b="1" u="heavy" kern="0" dirty="0" smtClean="0">
                <a:solidFill>
                  <a:srgbClr val="FF0000"/>
                </a:solidFill>
                <a:uFill>
                  <a:solidFill>
                    <a:srgbClr val="FF0000"/>
                  </a:solidFill>
                </a:uFill>
              </a:rPr>
              <a:t>K</a:t>
            </a:r>
            <a:r>
              <a:rPr lang="en-US" altLang="ja-JP" sz="1800" kern="0" dirty="0" smtClean="0">
                <a:solidFill>
                  <a:srgbClr val="000000"/>
                </a:solidFill>
              </a:rPr>
              <a:t>ilo-</a:t>
            </a:r>
            <a:r>
              <a:rPr lang="en-US" altLang="ja-JP" sz="1800" b="1" u="heavy" kern="0" dirty="0" smtClean="0">
                <a:solidFill>
                  <a:srgbClr val="FF0000"/>
                </a:solidFill>
                <a:uFill>
                  <a:solidFill>
                    <a:srgbClr val="FF0000"/>
                  </a:solidFill>
                </a:uFill>
              </a:rPr>
              <a:t>Im</a:t>
            </a:r>
            <a:r>
              <a:rPr lang="en-US" altLang="ja-JP" sz="1800" kern="0" dirty="0" smtClean="0">
                <a:solidFill>
                  <a:srgbClr val="000000"/>
                </a:solidFill>
                <a:uFill>
                  <a:solidFill>
                    <a:srgbClr val="FF0000"/>
                  </a:solidFill>
                </a:uFill>
              </a:rPr>
              <a:t>p</a:t>
            </a:r>
            <a:r>
              <a:rPr lang="en-US" altLang="ja-JP" sz="1800" b="1" u="heavy" kern="0" dirty="0" smtClean="0">
                <a:solidFill>
                  <a:srgbClr val="FF0000"/>
                </a:solidFill>
                <a:uFill>
                  <a:solidFill>
                    <a:srgbClr val="FF0000"/>
                  </a:solidFill>
                </a:uFill>
              </a:rPr>
              <a:t>o</a:t>
            </a:r>
            <a:r>
              <a:rPr lang="en-US" altLang="ja-JP" sz="1800" kern="0" dirty="0" smtClean="0">
                <a:solidFill>
                  <a:srgbClr val="000000"/>
                </a:solidFill>
                <a:uFill>
                  <a:solidFill>
                    <a:srgbClr val="FF0000"/>
                  </a:solidFill>
                </a:uFill>
              </a:rPr>
              <a:t>rtant</a:t>
            </a:r>
            <a:r>
              <a:rPr lang="en-US" altLang="ja-JP" sz="1800" kern="0" dirty="0" smtClean="0">
                <a:solidFill>
                  <a:srgbClr val="000000"/>
                </a:solidFill>
              </a:rPr>
              <a:t> </a:t>
            </a:r>
            <a:r>
              <a:rPr lang="en-US" altLang="ja-JP" sz="1800" b="1" u="heavy" kern="0" dirty="0" smtClean="0">
                <a:solidFill>
                  <a:srgbClr val="FF0000"/>
                </a:solidFill>
                <a:uFill>
                  <a:solidFill>
                    <a:srgbClr val="FF0000"/>
                  </a:solidFill>
                </a:uFill>
              </a:rPr>
              <a:t>B</a:t>
            </a:r>
            <a:r>
              <a:rPr lang="en-US" altLang="ja-JP" sz="1800" kern="0" dirty="0" smtClean="0">
                <a:solidFill>
                  <a:srgbClr val="000000"/>
                </a:solidFill>
              </a:rPr>
              <a:t>ody </a:t>
            </a:r>
            <a:r>
              <a:rPr lang="en-US" altLang="ja-JP" sz="1800" b="1" u="heavy" kern="0" dirty="0" smtClean="0">
                <a:solidFill>
                  <a:srgbClr val="FF0000"/>
                </a:solidFill>
                <a:uFill>
                  <a:solidFill>
                    <a:srgbClr val="FF0000"/>
                  </a:solidFill>
                </a:uFill>
              </a:rPr>
              <a:t>O</a:t>
            </a:r>
            <a:r>
              <a:rPr lang="en-US" altLang="ja-JP" sz="1800" kern="0" dirty="0" smtClean="0">
                <a:solidFill>
                  <a:srgbClr val="000000"/>
                </a:solidFill>
              </a:rPr>
              <a:t>f </a:t>
            </a:r>
            <a:r>
              <a:rPr lang="en-US" altLang="ja-JP" sz="1800" b="1" u="heavy" kern="0" dirty="0" smtClean="0">
                <a:solidFill>
                  <a:srgbClr val="FF0000"/>
                </a:solidFill>
                <a:uFill>
                  <a:solidFill>
                    <a:srgbClr val="FF0000"/>
                  </a:solidFill>
                </a:uFill>
              </a:rPr>
              <a:t>K</a:t>
            </a:r>
            <a:r>
              <a:rPr lang="en-US" altLang="ja-JP" sz="1800" kern="0" dirty="0" smtClean="0">
                <a:solidFill>
                  <a:srgbClr val="000000"/>
                </a:solidFill>
              </a:rPr>
              <a:t>nowledge</a:t>
            </a:r>
            <a:r>
              <a:rPr lang="ja-JP" altLang="en-US" sz="1800" kern="0" dirty="0" smtClean="0">
                <a:solidFill>
                  <a:srgbClr val="000000"/>
                </a:solidFill>
              </a:rPr>
              <a:t>）</a:t>
            </a:r>
            <a:endParaRPr lang="ja-JP" altLang="en-US" sz="1800" kern="0" dirty="0">
              <a:solidFill>
                <a:srgbClr val="000000"/>
              </a:solidFill>
            </a:endParaRPr>
          </a:p>
        </p:txBody>
      </p:sp>
      <p:grpSp>
        <p:nvGrpSpPr>
          <p:cNvPr id="2" name="グループ化 1"/>
          <p:cNvGrpSpPr/>
          <p:nvPr/>
        </p:nvGrpSpPr>
        <p:grpSpPr>
          <a:xfrm>
            <a:off x="107504" y="792000"/>
            <a:ext cx="8604236" cy="5716800"/>
            <a:chOff x="107504" y="1051200"/>
            <a:chExt cx="8604236" cy="5716800"/>
          </a:xfrm>
        </p:grpSpPr>
        <p:pic>
          <p:nvPicPr>
            <p:cNvPr id="1026" name="Picture 2"/>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2000" y="1944000"/>
              <a:ext cx="6408000" cy="4824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線吹き出し 2 (枠付き) 3"/>
            <p:cNvSpPr/>
            <p:nvPr/>
          </p:nvSpPr>
          <p:spPr>
            <a:xfrm>
              <a:off x="107504" y="1051200"/>
              <a:ext cx="1800200" cy="540000"/>
            </a:xfrm>
            <a:prstGeom prst="borderCallout2">
              <a:avLst>
                <a:gd name="adj1" fmla="val 50359"/>
                <a:gd name="adj2" fmla="val 99351"/>
                <a:gd name="adj3" fmla="val 50359"/>
                <a:gd name="adj4" fmla="val 121494"/>
                <a:gd name="adj5" fmla="val 180069"/>
                <a:gd name="adj6" fmla="val 178183"/>
              </a:avLst>
            </a:prstGeom>
            <a:ln>
              <a:solidFill>
                <a:srgbClr val="00B0F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altLang="ja-JP" sz="14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SQuBOK</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Guide V2</a:t>
              </a:r>
            </a:p>
            <a:p>
              <a:pPr algn="ctr" fontAlgn="base">
                <a:spcBef>
                  <a:spcPct val="0"/>
                </a:spcBef>
                <a:spcAft>
                  <a:spcPct val="0"/>
                </a:spcAft>
              </a:pP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樹形図　知識領域</a:t>
              </a:r>
            </a:p>
          </p:txBody>
        </p:sp>
        <p:sp>
          <p:nvSpPr>
            <p:cNvPr id="20" name="線吹き出し 2 (枠付き) 19"/>
            <p:cNvSpPr/>
            <p:nvPr/>
          </p:nvSpPr>
          <p:spPr>
            <a:xfrm>
              <a:off x="4283968" y="1052736"/>
              <a:ext cx="1656184" cy="540000"/>
            </a:xfrm>
            <a:prstGeom prst="borderCallout2">
              <a:avLst>
                <a:gd name="adj1" fmla="val 50359"/>
                <a:gd name="adj2" fmla="val 99351"/>
                <a:gd name="adj3" fmla="val 50359"/>
                <a:gd name="adj4" fmla="val 121494"/>
                <a:gd name="adj5" fmla="val 198131"/>
                <a:gd name="adj6" fmla="val 99621"/>
              </a:avLst>
            </a:prstGeom>
            <a:ln>
              <a:solidFill>
                <a:srgbClr val="00B0F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役立つステ－ジ</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P</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D</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2" name="線吹き出し 2 (枠付き) 21"/>
            <p:cNvSpPr/>
            <p:nvPr/>
          </p:nvSpPr>
          <p:spPr>
            <a:xfrm>
              <a:off x="6911540" y="1052736"/>
              <a:ext cx="1800200" cy="540000"/>
            </a:xfrm>
            <a:prstGeom prst="borderCallout2">
              <a:avLst>
                <a:gd name="adj1" fmla="val 50359"/>
                <a:gd name="adj2" fmla="val -883"/>
                <a:gd name="adj3" fmla="val 50359"/>
                <a:gd name="adj4" fmla="val -23439"/>
                <a:gd name="adj5" fmla="val 198131"/>
                <a:gd name="adj6" fmla="val 13609"/>
              </a:avLst>
            </a:prstGeom>
            <a:ln>
              <a:solidFill>
                <a:srgbClr val="00B0F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役立つ立場</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PM</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QA</a:t>
              </a:r>
              <a:r>
                <a:rPr lang="ja-JP" altLang="en-US" sz="14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p:txBody>
        </p:sp>
      </p:grpSp>
      <p:sp>
        <p:nvSpPr>
          <p:cNvPr id="6" name="スライド番号プレースホルダー 5"/>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a:t>
            </a:fld>
            <a:endParaRPr lang="en-US" altLang="ja-JP">
              <a:solidFill>
                <a:srgbClr val="000000"/>
              </a:solidFill>
            </a:endParaRPr>
          </a:p>
        </p:txBody>
      </p:sp>
    </p:spTree>
    <p:extLst>
      <p:ext uri="{BB962C8B-B14F-4D97-AF65-F5344CB8AC3E}">
        <p14:creationId xmlns:p14="http://schemas.microsoft.com/office/powerpoint/2010/main" val="879558730"/>
      </p:ext>
    </p:extLst>
  </p:cSld>
  <p:clrMapOvr>
    <a:masterClrMapping/>
  </p:clrMapOvr>
  <p:transition spd="slow"/>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思いつき　効果が出たのは　</a:t>
            </a:r>
            <a:r>
              <a:rPr lang="ja-JP" altLang="en-US" sz="1800" b="1" kern="0" dirty="0" err="1" smtClean="0">
                <a:solidFill>
                  <a:srgbClr val="000000"/>
                </a:solidFill>
              </a:rPr>
              <a:t>ま</a:t>
            </a:r>
            <a:r>
              <a:rPr lang="ja-JP" altLang="en-US" sz="1800" b="1" kern="0" dirty="0" smtClean="0">
                <a:solidFill>
                  <a:srgbClr val="000000"/>
                </a:solidFill>
              </a:rPr>
              <a:t>ぐれです</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090】</a:t>
            </a:r>
            <a:r>
              <a:rPr lang="ja-JP" altLang="en-US" sz="2400" dirty="0" smtClean="0"/>
              <a:t> 品質データを集める前に</a:t>
            </a:r>
            <a:r>
              <a:rPr lang="ja-JP" altLang="en-US" sz="2400" dirty="0"/>
              <a:t>目的と分析方法を</a:t>
            </a:r>
            <a:r>
              <a:rPr lang="ja-JP" altLang="en-US" sz="2400" dirty="0" smtClean="0"/>
              <a:t>明確にすること</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品質データを集めてみたが、分析段階で必要なデータが足りないことが発覚した。</a:t>
            </a:r>
            <a:endParaRPr lang="en-US" altLang="ja-JP" sz="1800" dirty="0" smtClean="0"/>
          </a:p>
          <a:p>
            <a:pPr marL="540000">
              <a:spcBef>
                <a:spcPts val="0"/>
              </a:spcBef>
              <a:buFont typeface="Arial" panose="020B0604020202020204" pitchFamily="34" charset="0"/>
              <a:buChar char="•"/>
            </a:pPr>
            <a:r>
              <a:rPr lang="ja-JP" altLang="en-US" sz="1800" dirty="0" smtClean="0"/>
              <a:t>分析から導き出した是正／再発防止策の効果が思ったほど出なかった。</a:t>
            </a:r>
            <a:endParaRPr lang="en-US" altLang="ja-JP" sz="1800" dirty="0" smtClean="0"/>
          </a:p>
          <a:p>
            <a:pPr marL="540000">
              <a:spcBef>
                <a:spcPts val="0"/>
              </a:spcBef>
              <a:buFont typeface="Arial" panose="020B0604020202020204" pitchFamily="34" charset="0"/>
              <a:buChar char="•"/>
            </a:pPr>
            <a:r>
              <a:rPr lang="ja-JP" altLang="en-US" sz="1800" dirty="0" smtClean="0"/>
              <a:t>分析結果を報告したら、論理性がないとダメ出しされた。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a:t>
            </a:r>
            <a:r>
              <a:rPr lang="ja-JP" altLang="en-US" sz="1800" kern="0">
                <a:solidFill>
                  <a:srgbClr val="000000"/>
                </a:solidFill>
              </a:rPr>
              <a:t>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データ収集の前にデータの使い方を考えておかないと、無駄なデータ収集になる。</a:t>
            </a:r>
          </a:p>
          <a:p>
            <a:pPr marL="540000">
              <a:spcBef>
                <a:spcPts val="0"/>
              </a:spcBef>
              <a:buFont typeface="Arial" panose="020B0604020202020204" pitchFamily="34" charset="0"/>
              <a:buChar char="•"/>
            </a:pPr>
            <a:r>
              <a:rPr lang="ja-JP" altLang="en-US" sz="1800" kern="0" dirty="0">
                <a:solidFill>
                  <a:srgbClr val="000000"/>
                </a:solidFill>
              </a:rPr>
              <a:t>データ収集して</a:t>
            </a:r>
            <a:r>
              <a:rPr lang="ja-JP" altLang="en-US" sz="1800" kern="0" dirty="0" smtClean="0">
                <a:solidFill>
                  <a:srgbClr val="000000"/>
                </a:solidFill>
              </a:rPr>
              <a:t>から分析</a:t>
            </a:r>
            <a:r>
              <a:rPr lang="ja-JP" altLang="en-US" sz="1800" kern="0" dirty="0">
                <a:solidFill>
                  <a:srgbClr val="000000"/>
                </a:solidFill>
              </a:rPr>
              <a:t>方法を決めると、足りないデータがあった</a:t>
            </a:r>
            <a:r>
              <a:rPr lang="ja-JP" altLang="en-US" sz="1800" kern="0" dirty="0" smtClean="0">
                <a:solidFill>
                  <a:srgbClr val="000000"/>
                </a:solidFill>
              </a:rPr>
              <a:t>場合手遅れとなる</a:t>
            </a:r>
            <a:r>
              <a:rPr lang="ja-JP" altLang="en-US" sz="1800" kern="0" dirty="0">
                <a:solidFill>
                  <a:srgbClr val="000000"/>
                </a:solidFill>
              </a:rPr>
              <a:t>。</a:t>
            </a:r>
          </a:p>
          <a:p>
            <a:pPr marL="540000">
              <a:spcBef>
                <a:spcPts val="0"/>
              </a:spcBef>
              <a:buFont typeface="Arial" panose="020B0604020202020204" pitchFamily="34" charset="0"/>
              <a:buChar char="•"/>
            </a:pPr>
            <a:r>
              <a:rPr lang="ja-JP" altLang="en-US" sz="1800" kern="0" dirty="0">
                <a:solidFill>
                  <a:srgbClr val="000000"/>
                </a:solidFill>
              </a:rPr>
              <a:t>データ分析報告書は、読み手の視点で「目的と判断事項」を想定しておかないと</a:t>
            </a:r>
            <a:r>
              <a:rPr lang="ja-JP" altLang="en-US" sz="1800" kern="0" dirty="0" smtClean="0">
                <a:solidFill>
                  <a:srgbClr val="000000"/>
                </a:solidFill>
              </a:rPr>
              <a:t>、無駄な</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データ</a:t>
            </a:r>
            <a:r>
              <a:rPr lang="ja-JP" altLang="en-US" sz="1800" kern="0" dirty="0">
                <a:solidFill>
                  <a:srgbClr val="000000"/>
                </a:solidFill>
              </a:rPr>
              <a:t>を生み出してしまう</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何</a:t>
            </a:r>
            <a:r>
              <a:rPr lang="ja-JP" altLang="en-US" sz="1800" kern="0" dirty="0" smtClean="0">
                <a:solidFill>
                  <a:srgbClr val="000000"/>
                </a:solidFill>
              </a:rPr>
              <a:t>がどれくらい問題かを明らかにし、改善されたことを確認するために</a:t>
            </a:r>
            <a:r>
              <a:rPr lang="ja-JP" altLang="en-US" sz="1800" kern="0" dirty="0">
                <a:solidFill>
                  <a:srgbClr val="000000"/>
                </a:solidFill>
              </a:rPr>
              <a:t>必要</a:t>
            </a:r>
            <a:r>
              <a:rPr lang="ja-JP" altLang="en-US" sz="1800" kern="0" dirty="0" smtClean="0">
                <a:solidFill>
                  <a:srgbClr val="000000"/>
                </a:solidFill>
              </a:rPr>
              <a:t>十分なデータを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決め、</a:t>
            </a:r>
            <a:r>
              <a:rPr lang="en-US" altLang="ja-JP" sz="1800" kern="0" dirty="0" smtClean="0">
                <a:solidFill>
                  <a:srgbClr val="000000"/>
                </a:solidFill>
              </a:rPr>
              <a:t>PDCA</a:t>
            </a:r>
            <a:r>
              <a:rPr lang="ja-JP" altLang="en-US" sz="1800" kern="0" dirty="0" smtClean="0">
                <a:solidFill>
                  <a:srgbClr val="000000"/>
                </a:solidFill>
              </a:rPr>
              <a:t>を廻すことが基本的な運用である。</a:t>
            </a:r>
            <a:endParaRPr lang="en-US" altLang="ja-JP" sz="1800" kern="0" dirty="0" smtClean="0">
              <a:solidFill>
                <a:srgbClr val="000000"/>
              </a:solidFill>
            </a:endParaRPr>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100</a:t>
            </a:fld>
            <a:endParaRPr lang="en-US" altLang="ja-JP">
              <a:solidFill>
                <a:srgbClr val="000000"/>
              </a:solidFill>
            </a:endParaRPr>
          </a:p>
        </p:txBody>
      </p:sp>
    </p:spTree>
    <p:extLst>
      <p:ext uri="{BB962C8B-B14F-4D97-AF65-F5344CB8AC3E}">
        <p14:creationId xmlns:p14="http://schemas.microsoft.com/office/powerpoint/2010/main" val="2791150583"/>
      </p:ext>
    </p:extLst>
  </p:cSld>
  <p:clrMapOvr>
    <a:masterClrMapping/>
  </p:clrMapOvr>
  <p:transition spd="slow"/>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現場での　行動結果が　</a:t>
            </a:r>
            <a:r>
              <a:rPr lang="ja-JP" altLang="en-US" sz="1800" b="1" kern="0" dirty="0" smtClean="0"/>
              <a:t>数値なり</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091】 </a:t>
            </a:r>
            <a:r>
              <a:rPr lang="ja-JP" altLang="en-US" sz="2400" dirty="0" smtClean="0"/>
              <a:t>現場</a:t>
            </a:r>
            <a:r>
              <a:rPr lang="ja-JP" altLang="en-US" sz="2400" dirty="0"/>
              <a:t>の開発プロセス把握が品質分析の前提</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プロジェクトの品質データを横並びで見たり、過去の実績と比較したりすると</a:t>
            </a:r>
            <a:r>
              <a:rPr lang="ja-JP" altLang="en-US" sz="1800" dirty="0" smtClean="0"/>
              <a:t>、データの</a:t>
            </a:r>
            <a:r>
              <a:rPr lang="en-US" altLang="ja-JP" sz="1800" dirty="0" smtClean="0"/>
              <a:t/>
            </a:r>
            <a:br>
              <a:rPr lang="en-US" altLang="ja-JP" sz="1800" dirty="0" smtClean="0"/>
            </a:br>
            <a:r>
              <a:rPr lang="ja-JP" altLang="en-US" sz="1800" dirty="0" smtClean="0"/>
              <a:t>ブレ幅</a:t>
            </a:r>
            <a:r>
              <a:rPr lang="ja-JP" altLang="en-US" sz="1800" dirty="0"/>
              <a:t>が大きいことがある。なぜだろう</a:t>
            </a:r>
            <a:r>
              <a:rPr lang="ja-JP" altLang="en-US" sz="1800" dirty="0" smtClean="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2.19 </a:t>
            </a:r>
            <a:r>
              <a:rPr lang="ja-JP" altLang="en-US" sz="1800" kern="0">
                <a:solidFill>
                  <a:srgbClr val="000000"/>
                </a:solidFill>
              </a:rPr>
              <a:t>品質分析・評価の</a:t>
            </a:r>
            <a:r>
              <a:rPr lang="ja-JP" altLang="en-US" sz="1800" kern="0" smtClean="0">
                <a:solidFill>
                  <a:srgbClr val="000000"/>
                </a:solidFill>
              </a:rPr>
              <a:t>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あらかじめ、プロジェクトが採用している開発プロセスを知ったうえで品質分析</a:t>
            </a:r>
            <a:r>
              <a:rPr lang="ja-JP" altLang="en-US" sz="1800" kern="0" dirty="0" smtClean="0">
                <a:solidFill>
                  <a:srgbClr val="000000"/>
                </a:solidFill>
              </a:rPr>
              <a:t>をしない</a:t>
            </a:r>
            <a:r>
              <a:rPr lang="ja-JP" altLang="en-US" sz="1800" kern="0" dirty="0">
                <a:solidFill>
                  <a:srgbClr val="000000"/>
                </a:solidFill>
              </a:rPr>
              <a:t>と</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ミスリード</a:t>
            </a:r>
            <a:r>
              <a:rPr lang="ja-JP" altLang="en-US" sz="1800" kern="0" dirty="0">
                <a:solidFill>
                  <a:srgbClr val="000000"/>
                </a:solidFill>
              </a:rPr>
              <a:t>して</a:t>
            </a:r>
            <a:r>
              <a:rPr lang="ja-JP" altLang="en-US" sz="1800" kern="0" dirty="0" smtClean="0">
                <a:solidFill>
                  <a:srgbClr val="000000"/>
                </a:solidFill>
              </a:rPr>
              <a:t>しまう。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プログラム</a:t>
            </a:r>
            <a:r>
              <a:rPr lang="ja-JP" altLang="en-US" sz="1800" kern="0" dirty="0">
                <a:solidFill>
                  <a:srgbClr val="000000"/>
                </a:solidFill>
              </a:rPr>
              <a:t>設計書が妙に少ない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ツール</a:t>
            </a:r>
            <a:r>
              <a:rPr lang="ja-JP" altLang="en-US" sz="1800" kern="0" dirty="0">
                <a:solidFill>
                  <a:srgbClr val="000000"/>
                </a:solidFill>
              </a:rPr>
              <a:t>を使った開発が大半で、プログラム設計書を</a:t>
            </a:r>
            <a:r>
              <a:rPr lang="ja-JP" altLang="en-US" sz="1800" kern="0" dirty="0" smtClean="0">
                <a:solidFill>
                  <a:srgbClr val="000000"/>
                </a:solidFill>
              </a:rPr>
              <a:t>書かない。</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ソースレビュー</a:t>
            </a:r>
            <a:r>
              <a:rPr lang="ja-JP" altLang="en-US" sz="1800" kern="0" dirty="0">
                <a:solidFill>
                  <a:srgbClr val="000000"/>
                </a:solidFill>
              </a:rPr>
              <a:t>の指摘件数が妙に少ない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　　ソースレビュー</a:t>
            </a:r>
            <a:r>
              <a:rPr lang="ja-JP" altLang="en-US" sz="1800" kern="0" dirty="0">
                <a:solidFill>
                  <a:srgbClr val="000000"/>
                </a:solidFill>
              </a:rPr>
              <a:t>は単体テスト後にやるリファクタリングが</a:t>
            </a:r>
            <a:r>
              <a:rPr lang="ja-JP" altLang="en-US" sz="1800" kern="0" dirty="0" smtClean="0">
                <a:solidFill>
                  <a:srgbClr val="000000"/>
                </a:solidFill>
              </a:rPr>
              <a:t>中心。（</a:t>
            </a:r>
            <a:r>
              <a:rPr lang="ja-JP" altLang="en-US" sz="1800" kern="0" dirty="0">
                <a:solidFill>
                  <a:srgbClr val="000000"/>
                </a:solidFill>
              </a:rPr>
              <a:t>テスト駆動開発の</a:t>
            </a:r>
            <a:r>
              <a:rPr lang="ja-JP" altLang="en-US" sz="1800" kern="0" dirty="0" smtClean="0">
                <a:solidFill>
                  <a:srgbClr val="000000"/>
                </a:solidFill>
              </a:rPr>
              <a:t>ため）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テスト</a:t>
            </a:r>
            <a:r>
              <a:rPr lang="ja-JP" altLang="en-US" sz="1800" kern="0" dirty="0">
                <a:solidFill>
                  <a:srgbClr val="000000"/>
                </a:solidFill>
              </a:rPr>
              <a:t>件数がやたら</a:t>
            </a:r>
            <a:r>
              <a:rPr lang="ja-JP" altLang="en-US" sz="1800" kern="0" dirty="0" smtClean="0">
                <a:solidFill>
                  <a:srgbClr val="000000"/>
                </a:solidFill>
              </a:rPr>
              <a:t>多い。</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　　テストが自動化</a:t>
            </a:r>
            <a:r>
              <a:rPr lang="ja-JP" altLang="en-US" sz="1800" kern="0" dirty="0">
                <a:solidFill>
                  <a:srgbClr val="000000"/>
                </a:solidFill>
              </a:rPr>
              <a:t>されて</a:t>
            </a:r>
            <a:r>
              <a:rPr lang="ja-JP" altLang="en-US" sz="1800" kern="0" dirty="0" smtClean="0">
                <a:solidFill>
                  <a:srgbClr val="000000"/>
                </a:solidFill>
              </a:rPr>
              <a:t>いて、</a:t>
            </a:r>
            <a:r>
              <a:rPr lang="ja-JP" altLang="en-US" sz="1800" kern="0" dirty="0">
                <a:solidFill>
                  <a:srgbClr val="000000"/>
                </a:solidFill>
              </a:rPr>
              <a:t>過去から累積</a:t>
            </a:r>
            <a:r>
              <a:rPr lang="ja-JP" altLang="en-US" sz="1800" kern="0" dirty="0" smtClean="0">
                <a:solidFill>
                  <a:srgbClr val="000000"/>
                </a:solidFill>
              </a:rPr>
              <a:t>した全項目を実施</a:t>
            </a:r>
            <a:r>
              <a:rPr lang="ja-JP" altLang="en-US" sz="1800" kern="0" dirty="0">
                <a:solidFill>
                  <a:srgbClr val="000000"/>
                </a:solidFill>
              </a:rPr>
              <a:t>して</a:t>
            </a:r>
            <a:r>
              <a:rPr lang="ja-JP" altLang="en-US" sz="1800" kern="0" dirty="0" smtClean="0">
                <a:solidFill>
                  <a:srgbClr val="000000"/>
                </a:solidFill>
              </a:rPr>
              <a:t>いる。</a:t>
            </a:r>
            <a:endParaRPr lang="en-US" altLang="ja-JP" sz="1800" kern="0" dirty="0" smtClean="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101</a:t>
            </a:fld>
            <a:endParaRPr lang="en-US" altLang="ja-JP">
              <a:solidFill>
                <a:srgbClr val="000000"/>
              </a:solidFill>
            </a:endParaRPr>
          </a:p>
        </p:txBody>
      </p:sp>
    </p:spTree>
    <p:extLst>
      <p:ext uri="{BB962C8B-B14F-4D97-AF65-F5344CB8AC3E}">
        <p14:creationId xmlns:p14="http://schemas.microsoft.com/office/powerpoint/2010/main" val="2117909628"/>
      </p:ext>
    </p:extLst>
  </p:cSld>
  <p:clrMapOvr>
    <a:masterClrMapping/>
  </p:clrMapOvr>
  <p:transition spd="slow"/>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気</a:t>
            </a:r>
            <a:r>
              <a:rPr lang="ja-JP" altLang="en-US" sz="1800" b="1" kern="0" dirty="0">
                <a:solidFill>
                  <a:srgbClr val="000000"/>
                </a:solidFill>
              </a:rPr>
              <a:t>を付けて　分析大切　メトリクス</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092】 </a:t>
            </a:r>
            <a:r>
              <a:rPr lang="ja-JP" altLang="en-US" sz="2400" dirty="0" smtClean="0">
                <a:solidFill>
                  <a:schemeClr val="bg1"/>
                </a:solidFill>
              </a:rPr>
              <a:t>データを見誤らない</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メトリクスで見ると一見問題ないように見えたプロジェクトで開発の終盤に炎上する事件が</a:t>
            </a:r>
            <a:r>
              <a:rPr lang="en-US" altLang="ja-JP" sz="1800" dirty="0" smtClean="0"/>
              <a:t/>
            </a:r>
            <a:br>
              <a:rPr lang="en-US" altLang="ja-JP" sz="1800" dirty="0" smtClean="0"/>
            </a:br>
            <a:r>
              <a:rPr lang="ja-JP" altLang="en-US" sz="1800" dirty="0" smtClean="0"/>
              <a:t>発生</a:t>
            </a:r>
            <a:r>
              <a:rPr lang="ja-JP" altLang="en-US" sz="1800" dirty="0"/>
              <a:t>した</a:t>
            </a:r>
            <a:r>
              <a:rPr lang="ja-JP" altLang="en-US" sz="1800" dirty="0" smtClean="0"/>
              <a:t>。</a:t>
            </a:r>
            <a:endParaRPr lang="en-US" altLang="ja-JP" sz="1800" dirty="0">
              <a:solidFill>
                <a:srgbClr val="FF0000"/>
              </a:solidFill>
            </a:endParaRP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a:t>
            </a:r>
            <a:r>
              <a:rPr lang="ja-JP" altLang="en-US" sz="1800" kern="0">
                <a:solidFill>
                  <a:srgbClr val="000000"/>
                </a:solidFill>
              </a:rPr>
              <a:t>の</a:t>
            </a:r>
            <a:r>
              <a:rPr lang="ja-JP" altLang="en-US" sz="1800" kern="0" smtClean="0">
                <a:solidFill>
                  <a:srgbClr val="000000"/>
                </a:solidFill>
              </a:rPr>
              <a:t>マネジメント⑥</a:t>
            </a:r>
            <a:endParaRPr lang="ja-JP" altLang="en-US" sz="1800" kern="0" dirty="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データ</a:t>
            </a:r>
            <a:r>
              <a:rPr lang="ja-JP" altLang="en-US" sz="1800" kern="0" dirty="0">
                <a:solidFill>
                  <a:srgbClr val="000000"/>
                </a:solidFill>
              </a:rPr>
              <a:t>を平均値で</a:t>
            </a:r>
            <a:r>
              <a:rPr lang="ja-JP" altLang="en-US" sz="1800" kern="0" dirty="0" smtClean="0">
                <a:solidFill>
                  <a:srgbClr val="000000"/>
                </a:solidFill>
              </a:rPr>
              <a:t>見ない。→ 個別</a:t>
            </a:r>
            <a:r>
              <a:rPr lang="ja-JP" altLang="en-US" sz="1800" kern="0" dirty="0">
                <a:solidFill>
                  <a:srgbClr val="000000"/>
                </a:solidFill>
              </a:rPr>
              <a:t>の異常な“外れ値”を</a:t>
            </a:r>
            <a:r>
              <a:rPr lang="ja-JP" altLang="en-US" sz="1800" kern="0" dirty="0" smtClean="0">
                <a:solidFill>
                  <a:srgbClr val="000000"/>
                </a:solidFill>
              </a:rPr>
              <a:t>探す。</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データ上何</a:t>
            </a:r>
            <a:r>
              <a:rPr lang="ja-JP" altLang="en-US" sz="1800" kern="0" dirty="0">
                <a:solidFill>
                  <a:srgbClr val="000000"/>
                </a:solidFill>
              </a:rPr>
              <a:t>の問題も</a:t>
            </a:r>
            <a:r>
              <a:rPr lang="ja-JP" altLang="en-US" sz="1800" kern="0" dirty="0" smtClean="0">
                <a:solidFill>
                  <a:srgbClr val="000000"/>
                </a:solidFill>
              </a:rPr>
              <a:t>ない。→ 逆</a:t>
            </a:r>
            <a:r>
              <a:rPr lang="ja-JP" altLang="en-US" sz="1800" kern="0" dirty="0">
                <a:solidFill>
                  <a:srgbClr val="000000"/>
                </a:solidFill>
              </a:rPr>
              <a:t>に怪しい。成果物から実態を</a:t>
            </a:r>
            <a:r>
              <a:rPr lang="ja-JP" altLang="en-US" sz="1800" kern="0" dirty="0" smtClean="0">
                <a:solidFill>
                  <a:srgbClr val="000000"/>
                </a:solidFill>
              </a:rPr>
              <a:t>探る。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データを見る視点を</a:t>
            </a:r>
            <a:r>
              <a:rPr lang="ja-JP" altLang="en-US" sz="1800" kern="0" dirty="0" smtClean="0">
                <a:solidFill>
                  <a:srgbClr val="000000"/>
                </a:solidFill>
              </a:rPr>
              <a:t>広げる。→ 同じ</a:t>
            </a:r>
            <a:r>
              <a:rPr lang="ja-JP" altLang="en-US" sz="1800" kern="0" dirty="0">
                <a:solidFill>
                  <a:srgbClr val="000000"/>
                </a:solidFill>
              </a:rPr>
              <a:t>組織や</a:t>
            </a:r>
            <a:r>
              <a:rPr lang="ja-JP" altLang="en-US" sz="1800" kern="0" dirty="0" smtClean="0">
                <a:solidFill>
                  <a:srgbClr val="000000"/>
                </a:solidFill>
              </a:rPr>
              <a:t>似た案件と</a:t>
            </a:r>
            <a:r>
              <a:rPr lang="ja-JP" altLang="en-US" sz="1800" kern="0" dirty="0">
                <a:solidFill>
                  <a:srgbClr val="000000"/>
                </a:solidFill>
              </a:rPr>
              <a:t>の比較で</a:t>
            </a:r>
            <a:r>
              <a:rPr lang="ja-JP" altLang="en-US" sz="1800" kern="0" dirty="0" smtClean="0">
                <a:solidFill>
                  <a:srgbClr val="000000"/>
                </a:solidFill>
              </a:rPr>
              <a:t>乖離</a:t>
            </a:r>
            <a:r>
              <a:rPr lang="ja-JP" altLang="en-US" sz="1800" kern="0" dirty="0">
                <a:solidFill>
                  <a:srgbClr val="000000"/>
                </a:solidFill>
              </a:rPr>
              <a:t>を把握する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データ</a:t>
            </a:r>
            <a:r>
              <a:rPr lang="ja-JP" altLang="en-US" sz="1800" kern="0" dirty="0" smtClean="0">
                <a:solidFill>
                  <a:srgbClr val="000000"/>
                </a:solidFill>
              </a:rPr>
              <a:t>の</a:t>
            </a:r>
            <a:r>
              <a:rPr lang="ja-JP" altLang="en-US" sz="1800" kern="0" dirty="0">
                <a:solidFill>
                  <a:srgbClr val="000000"/>
                </a:solidFill>
              </a:rPr>
              <a:t>分析方法</a:t>
            </a:r>
            <a:r>
              <a:rPr lang="ja-JP" altLang="en-US" sz="1800" kern="0" dirty="0" smtClean="0">
                <a:solidFill>
                  <a:srgbClr val="000000"/>
                </a:solidFill>
              </a:rPr>
              <a:t>を</a:t>
            </a:r>
            <a:r>
              <a:rPr lang="ja-JP" altLang="en-US" sz="1800" kern="0" dirty="0">
                <a:solidFill>
                  <a:srgbClr val="000000"/>
                </a:solidFill>
              </a:rPr>
              <a:t>段階的に進化させる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測った</a:t>
            </a:r>
            <a:r>
              <a:rPr lang="ja-JP" altLang="en-US" sz="1800" kern="0" dirty="0">
                <a:solidFill>
                  <a:srgbClr val="000000"/>
                </a:solidFill>
              </a:rPr>
              <a:t>結果を「理解」できること。（理解＝分析）</a:t>
            </a:r>
            <a:br>
              <a:rPr lang="ja-JP" altLang="en-US" sz="1800" kern="0" dirty="0">
                <a:solidFill>
                  <a:srgbClr val="000000"/>
                </a:solidFill>
              </a:rPr>
            </a:br>
            <a:r>
              <a:rPr lang="ja-JP" altLang="en-US" sz="1800" kern="0" dirty="0" smtClean="0">
                <a:solidFill>
                  <a:srgbClr val="000000"/>
                </a:solidFill>
              </a:rPr>
              <a:t>　② 理解</a:t>
            </a:r>
            <a:r>
              <a:rPr lang="ja-JP" altLang="en-US" sz="1800" kern="0" dirty="0">
                <a:solidFill>
                  <a:srgbClr val="000000"/>
                </a:solidFill>
              </a:rPr>
              <a:t>した結果を使って、現状の説明ができること。（説明＝対策）</a:t>
            </a:r>
            <a:br>
              <a:rPr lang="ja-JP" altLang="en-US" sz="1800" kern="0" dirty="0">
                <a:solidFill>
                  <a:srgbClr val="000000"/>
                </a:solidFill>
              </a:rPr>
            </a:br>
            <a:r>
              <a:rPr lang="ja-JP" altLang="en-US" sz="1800" kern="0" dirty="0" smtClean="0">
                <a:solidFill>
                  <a:srgbClr val="000000"/>
                </a:solidFill>
              </a:rPr>
              <a:t>　③ 対策</a:t>
            </a:r>
            <a:r>
              <a:rPr lang="ja-JP" altLang="en-US" sz="1800" kern="0" dirty="0">
                <a:solidFill>
                  <a:srgbClr val="000000"/>
                </a:solidFill>
              </a:rPr>
              <a:t>を繰り返していける仕組みを</a:t>
            </a:r>
            <a:r>
              <a:rPr lang="ja-JP" altLang="en-US" sz="1800" kern="0" dirty="0" smtClean="0">
                <a:solidFill>
                  <a:srgbClr val="000000"/>
                </a:solidFill>
              </a:rPr>
              <a:t>作る</a:t>
            </a:r>
            <a:r>
              <a:rPr lang="ja-JP" altLang="en-US" sz="1800" kern="0" dirty="0">
                <a:solidFill>
                  <a:srgbClr val="000000"/>
                </a:solidFill>
              </a:rPr>
              <a:t>こと。（仕組み＝管理）</a:t>
            </a:r>
            <a:br>
              <a:rPr lang="ja-JP" altLang="en-US" sz="1800" kern="0" dirty="0">
                <a:solidFill>
                  <a:srgbClr val="000000"/>
                </a:solidFill>
              </a:rPr>
            </a:br>
            <a:r>
              <a:rPr lang="ja-JP" altLang="en-US" sz="1800" kern="0" dirty="0" smtClean="0">
                <a:solidFill>
                  <a:srgbClr val="000000"/>
                </a:solidFill>
              </a:rPr>
              <a:t>　④ 管理</a:t>
            </a:r>
            <a:r>
              <a:rPr lang="ja-JP" altLang="en-US" sz="1800" kern="0" dirty="0">
                <a:solidFill>
                  <a:srgbClr val="000000"/>
                </a:solidFill>
              </a:rPr>
              <a:t>した状態を標準化できること。（標準＝定着化）</a:t>
            </a:r>
            <a:br>
              <a:rPr lang="ja-JP" altLang="en-US" sz="1800" kern="0" dirty="0">
                <a:solidFill>
                  <a:srgbClr val="000000"/>
                </a:solidFill>
              </a:rPr>
            </a:br>
            <a:r>
              <a:rPr lang="ja-JP" altLang="en-US" sz="1800" kern="0" dirty="0" smtClean="0">
                <a:solidFill>
                  <a:srgbClr val="000000"/>
                </a:solidFill>
              </a:rPr>
              <a:t>　⑤ 標準</a:t>
            </a:r>
            <a:r>
              <a:rPr lang="ja-JP" altLang="en-US" sz="1800" kern="0" dirty="0">
                <a:solidFill>
                  <a:srgbClr val="000000"/>
                </a:solidFill>
              </a:rPr>
              <a:t>を改善できること</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改善＝</a:t>
            </a:r>
            <a:r>
              <a:rPr lang="en-US" altLang="ja-JP" sz="1800" kern="0" dirty="0" smtClean="0">
                <a:solidFill>
                  <a:srgbClr val="000000"/>
                </a:solidFill>
              </a:rPr>
              <a:t>CMMI</a:t>
            </a:r>
            <a:r>
              <a:rPr lang="ja-JP" altLang="en-US" sz="1800" kern="0" dirty="0" smtClean="0">
                <a:solidFill>
                  <a:srgbClr val="000000"/>
                </a:solidFill>
              </a:rPr>
              <a:t>：</a:t>
            </a:r>
            <a:r>
              <a:rPr lang="en-US" altLang="ja-JP" sz="1800" dirty="0" smtClean="0">
                <a:solidFill>
                  <a:srgbClr val="000000"/>
                </a:solidFill>
              </a:rPr>
              <a:t>Capability </a:t>
            </a:r>
            <a:r>
              <a:rPr lang="en-US" altLang="ja-JP" sz="1800" dirty="0">
                <a:solidFill>
                  <a:srgbClr val="000000"/>
                </a:solidFill>
              </a:rPr>
              <a:t>Maturity Model </a:t>
            </a:r>
            <a:r>
              <a:rPr lang="en-US" altLang="ja-JP" sz="1800" dirty="0" smtClean="0">
                <a:solidFill>
                  <a:srgbClr val="000000"/>
                </a:solidFill>
              </a:rPr>
              <a:t>Integration</a:t>
            </a:r>
            <a:r>
              <a:rPr lang="ja-JP" altLang="en-US" sz="1800" kern="0" dirty="0" smtClean="0">
                <a:solidFill>
                  <a:srgbClr val="000000"/>
                </a:solidFill>
              </a:rPr>
              <a:t>の</a:t>
            </a:r>
            <a:r>
              <a:rPr lang="ja-JP" altLang="en-US" sz="1800" kern="0" dirty="0">
                <a:solidFill>
                  <a:srgbClr val="000000"/>
                </a:solidFill>
              </a:rPr>
              <a:t>レベル５</a:t>
            </a:r>
            <a:r>
              <a:rPr lang="ja-JP" altLang="en-US" sz="1800" kern="0" dirty="0" smtClean="0">
                <a:solidFill>
                  <a:srgbClr val="000000"/>
                </a:solidFill>
              </a:rPr>
              <a:t>）</a:t>
            </a:r>
            <a:endParaRPr lang="en-US" altLang="ja-JP" sz="1800" kern="0" dirty="0" smtClean="0">
              <a:solidFill>
                <a:srgbClr val="000000"/>
              </a:solidFill>
            </a:endParaRPr>
          </a:p>
        </p:txBody>
      </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102</a:t>
            </a:fld>
            <a:endParaRPr lang="en-US" altLang="ja-JP">
              <a:solidFill>
                <a:srgbClr val="000000"/>
              </a:solidFill>
            </a:endParaRPr>
          </a:p>
        </p:txBody>
      </p:sp>
    </p:spTree>
    <p:extLst>
      <p:ext uri="{BB962C8B-B14F-4D97-AF65-F5344CB8AC3E}">
        <p14:creationId xmlns:p14="http://schemas.microsoft.com/office/powerpoint/2010/main" val="1774935442"/>
      </p:ext>
    </p:extLst>
  </p:cSld>
  <p:clrMapOvr>
    <a:masterClrMapping/>
  </p:clrMapOvr>
  <p:transition spd="slow"/>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過ぎたるは　百害あって　一利なし</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093】 </a:t>
            </a:r>
            <a:r>
              <a:rPr lang="ja-JP" altLang="en-US" sz="2400" dirty="0" smtClean="0"/>
              <a:t>データ分析を必要以上にやり過ぎないこと</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分析に膨大な時間を費やしてしまい、是正処置をとるタイミングを逸してしまう。</a:t>
            </a:r>
            <a:endParaRPr lang="en-US" altLang="ja-JP" sz="1800" dirty="0" smtClean="0"/>
          </a:p>
          <a:p>
            <a:pPr marL="540000">
              <a:spcBef>
                <a:spcPts val="0"/>
              </a:spcBef>
              <a:buFont typeface="Arial" panose="020B0604020202020204" pitchFamily="34" charset="0"/>
              <a:buChar char="•"/>
            </a:pPr>
            <a:r>
              <a:rPr lang="ja-JP" altLang="en-US" sz="1800" dirty="0" smtClean="0"/>
              <a:t>データに溺れてしまい、分析結果から何を行うべきかの判断がぶれてしまう。</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a:t>
            </a:r>
            <a:r>
              <a:rPr lang="ja-JP" altLang="en-US" sz="1800" kern="0">
                <a:solidFill>
                  <a:srgbClr val="000000"/>
                </a:solidFill>
              </a:rPr>
              <a:t>の</a:t>
            </a:r>
            <a:r>
              <a:rPr lang="ja-JP" altLang="en-US" sz="1800" kern="0" smtClean="0">
                <a:solidFill>
                  <a:srgbClr val="000000"/>
                </a:solidFill>
              </a:rPr>
              <a:t>マネジメント⑦</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品質分析は、必要な量の</a:t>
            </a:r>
            <a:r>
              <a:rPr lang="ja-JP" altLang="en-US" sz="1800" kern="0" dirty="0" smtClean="0">
                <a:solidFill>
                  <a:srgbClr val="000000"/>
                </a:solidFill>
              </a:rPr>
              <a:t>データを必要</a:t>
            </a:r>
            <a:r>
              <a:rPr lang="ja-JP" altLang="en-US" sz="1800" kern="0" dirty="0">
                <a:solidFill>
                  <a:srgbClr val="000000"/>
                </a:solidFill>
              </a:rPr>
              <a:t>なだけ</a:t>
            </a:r>
            <a:r>
              <a:rPr lang="ja-JP" altLang="en-US" sz="1800" kern="0" dirty="0" smtClean="0">
                <a:solidFill>
                  <a:srgbClr val="000000"/>
                </a:solidFill>
              </a:rPr>
              <a:t>分析する。分析</a:t>
            </a:r>
            <a:r>
              <a:rPr lang="ja-JP" altLang="en-US" sz="1800" kern="0" dirty="0">
                <a:solidFill>
                  <a:srgbClr val="000000"/>
                </a:solidFill>
              </a:rPr>
              <a:t>「しすぎ」は禁物</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品質</a:t>
            </a:r>
            <a:r>
              <a:rPr lang="ja-JP" altLang="en-US" sz="1800" kern="0" dirty="0">
                <a:solidFill>
                  <a:srgbClr val="000000"/>
                </a:solidFill>
              </a:rPr>
              <a:t>分析には、「必要十分か？」を常に意識する必要がある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品質</a:t>
            </a:r>
            <a:r>
              <a:rPr lang="ja-JP" altLang="en-US" sz="1800" kern="0" dirty="0">
                <a:solidFill>
                  <a:srgbClr val="000000"/>
                </a:solidFill>
              </a:rPr>
              <a:t>分析の対象データのほとんどは代替指標である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品質</a:t>
            </a:r>
            <a:r>
              <a:rPr lang="ja-JP" altLang="en-US" sz="1800" kern="0" dirty="0">
                <a:solidFill>
                  <a:srgbClr val="000000"/>
                </a:solidFill>
              </a:rPr>
              <a:t>を直接表すことは少ないため、何らかの変換と、推定が必要になる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品質分析の改善は、まずは、「現状に＋１（</a:t>
            </a:r>
            <a:r>
              <a:rPr lang="ja-JP" altLang="en-US" sz="1800" kern="0" dirty="0" smtClean="0">
                <a:solidFill>
                  <a:srgbClr val="000000"/>
                </a:solidFill>
              </a:rPr>
              <a:t>プラスワン）」だけ</a:t>
            </a:r>
            <a:r>
              <a:rPr lang="ja-JP" altLang="en-US" sz="1800" kern="0" dirty="0">
                <a:solidFill>
                  <a:srgbClr val="000000"/>
                </a:solidFill>
              </a:rPr>
              <a:t>で</a:t>
            </a:r>
            <a:r>
              <a:rPr lang="ja-JP" altLang="en-US" sz="1800" kern="0" dirty="0" smtClean="0">
                <a:solidFill>
                  <a:srgbClr val="000000"/>
                </a:solidFill>
              </a:rPr>
              <a:t>良い。</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一度に複数の解を求めないこと。分析や施策</a:t>
            </a:r>
            <a:r>
              <a:rPr lang="ja-JP" altLang="en-US" sz="1800" kern="0" dirty="0" smtClean="0">
                <a:solidFill>
                  <a:srgbClr val="000000"/>
                </a:solidFill>
              </a:rPr>
              <a:t>がブレ</a:t>
            </a:r>
            <a:r>
              <a:rPr lang="ja-JP" altLang="en-US" sz="1800" kern="0" dirty="0" err="1" smtClean="0">
                <a:solidFill>
                  <a:srgbClr val="000000"/>
                </a:solidFill>
              </a:rPr>
              <a:t>る</a:t>
            </a:r>
            <a:r>
              <a:rPr lang="ja-JP" altLang="en-US" sz="1800" kern="0" dirty="0">
                <a:solidFill>
                  <a:srgbClr val="000000"/>
                </a:solidFill>
              </a:rPr>
              <a:t>可能性がある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分析手法に凝り始めるのは、３年くらいの実績を積んでから</a:t>
            </a:r>
            <a:r>
              <a:rPr lang="ja-JP" altLang="en-US" sz="1800" kern="0" dirty="0" smtClean="0">
                <a:solidFill>
                  <a:srgbClr val="000000"/>
                </a:solidFill>
              </a:rPr>
              <a:t>に</a:t>
            </a:r>
            <a:r>
              <a:rPr lang="ja-JP" altLang="en-US" sz="1800" kern="0" dirty="0">
                <a:solidFill>
                  <a:srgbClr val="000000"/>
                </a:solidFill>
              </a:rPr>
              <a:t>する</a:t>
            </a:r>
            <a:r>
              <a:rPr lang="ja-JP" altLang="en-US" sz="1800" kern="0" dirty="0" smtClean="0">
                <a:solidFill>
                  <a:srgbClr val="000000"/>
                </a:solidFill>
              </a:rPr>
              <a:t>。</a:t>
            </a:r>
            <a:endParaRPr lang="ja-JP" altLang="en-US"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103</a:t>
            </a:fld>
            <a:endParaRPr lang="en-US" altLang="ja-JP">
              <a:solidFill>
                <a:srgbClr val="000000"/>
              </a:solidFill>
            </a:endParaRPr>
          </a:p>
        </p:txBody>
      </p:sp>
    </p:spTree>
    <p:extLst>
      <p:ext uri="{BB962C8B-B14F-4D97-AF65-F5344CB8AC3E}">
        <p14:creationId xmlns:p14="http://schemas.microsoft.com/office/powerpoint/2010/main" val="1753776557"/>
      </p:ext>
    </p:extLst>
  </p:cSld>
  <p:clrMapOvr>
    <a:masterClrMapping/>
  </p:clrMapOvr>
  <p:transition spd="slow"/>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3"/>
          <p:cNvSpPr txBox="1">
            <a:spLocks noChangeArrowheads="1"/>
          </p:cNvSpPr>
          <p:nvPr/>
        </p:nvSpPr>
        <p:spPr bwMode="auto">
          <a:xfrm>
            <a:off x="0" y="6426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メトリクス　何のためかと　問うてみる</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094】 </a:t>
            </a:r>
            <a:r>
              <a:rPr lang="ja-JP" altLang="en-US" sz="2400" dirty="0"/>
              <a:t>レビュー結果の評価は</a:t>
            </a:r>
            <a:r>
              <a:rPr lang="ja-JP" altLang="en-US" sz="2400" dirty="0" smtClean="0"/>
              <a:t>多面的かつ早めに行う</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レビューの評価に何を</a:t>
            </a:r>
            <a:r>
              <a:rPr lang="ja-JP" altLang="en-US" sz="1800" dirty="0" smtClean="0"/>
              <a:t>使って良いか</a:t>
            </a:r>
            <a:r>
              <a:rPr lang="ja-JP" altLang="en-US" sz="1800" dirty="0"/>
              <a:t>分からない</a:t>
            </a:r>
            <a:r>
              <a:rPr lang="ja-JP" altLang="en-US" sz="1800" dirty="0" smtClean="0"/>
              <a:t>。</a:t>
            </a:r>
            <a:r>
              <a:rPr lang="en-US" altLang="ja-JP" sz="1800" dirty="0" smtClean="0"/>
              <a:t/>
            </a:r>
            <a:br>
              <a:rPr lang="en-US" altLang="ja-JP" sz="1800" dirty="0" smtClean="0"/>
            </a:br>
            <a:r>
              <a:rPr lang="ja-JP" altLang="en-US" sz="1800" dirty="0" smtClean="0"/>
              <a:t>　－　レビュー</a:t>
            </a:r>
            <a:r>
              <a:rPr lang="ja-JP" altLang="en-US" sz="1800" dirty="0"/>
              <a:t>指摘密度の分母は規模か工数か？分子は指摘件数か</a:t>
            </a:r>
            <a:r>
              <a:rPr lang="ja-JP" altLang="en-US" sz="1800" dirty="0" smtClean="0"/>
              <a:t>？</a:t>
            </a:r>
            <a:r>
              <a:rPr lang="en-US" altLang="ja-JP" sz="1800" dirty="0" smtClean="0"/>
              <a:t/>
            </a:r>
            <a:br>
              <a:rPr lang="en-US" altLang="ja-JP" sz="1800" dirty="0" smtClean="0"/>
            </a:br>
            <a:r>
              <a:rPr lang="ja-JP" altLang="en-US" sz="1800" dirty="0" smtClean="0"/>
              <a:t>　－　レビュー</a:t>
            </a:r>
            <a:r>
              <a:rPr lang="ja-JP" altLang="en-US" sz="1800" dirty="0"/>
              <a:t>指摘密度でレビューを評価するレベルにあるかの判断基準は何</a:t>
            </a:r>
            <a:r>
              <a:rPr lang="ja-JP" altLang="en-US" sz="1800" dirty="0" smtClean="0"/>
              <a:t>か？</a:t>
            </a:r>
            <a:endParaRPr lang="en-US" altLang="ja-JP" sz="1800" dirty="0" smtClean="0"/>
          </a:p>
          <a:p>
            <a:pPr marL="540000">
              <a:spcBef>
                <a:spcPts val="0"/>
              </a:spcBef>
              <a:buFont typeface="Arial" panose="020B0604020202020204" pitchFamily="34" charset="0"/>
              <a:buChar char="•"/>
            </a:pPr>
            <a:r>
              <a:rPr lang="ja-JP" altLang="en-US" sz="1800" dirty="0"/>
              <a:t>レビューが全て完了してから、レビューの有効性を評価していたが、問題</a:t>
            </a:r>
            <a:r>
              <a:rPr lang="ja-JP" altLang="en-US" sz="1800" dirty="0" smtClean="0"/>
              <a:t>を指摘</a:t>
            </a:r>
            <a:r>
              <a:rPr lang="ja-JP" altLang="en-US" sz="1800" dirty="0"/>
              <a:t>しても</a:t>
            </a:r>
            <a:r>
              <a:rPr lang="ja-JP" altLang="en-US" sz="1800" dirty="0" smtClean="0"/>
              <a:t>、</a:t>
            </a:r>
            <a:r>
              <a:rPr lang="en-US" altLang="ja-JP" sz="1800" dirty="0" smtClean="0"/>
              <a:t/>
            </a:r>
            <a:br>
              <a:rPr lang="en-US" altLang="ja-JP" sz="1800" dirty="0" smtClean="0"/>
            </a:br>
            <a:r>
              <a:rPr lang="ja-JP" altLang="en-US" sz="1800" dirty="0" smtClean="0"/>
              <a:t>次</a:t>
            </a:r>
            <a:r>
              <a:rPr lang="ja-JP" altLang="en-US" sz="1800" dirty="0"/>
              <a:t>工程で改善すると逃げられてしまう場合が多い</a:t>
            </a:r>
            <a:r>
              <a:rPr lang="ja-JP" altLang="en-US" sz="1800" dirty="0" smtClean="0"/>
              <a:t>。</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2.19 </a:t>
            </a:r>
            <a:r>
              <a:rPr lang="ja-JP" altLang="en-US" sz="1800" kern="0">
                <a:solidFill>
                  <a:srgbClr val="000000"/>
                </a:solidFill>
              </a:rPr>
              <a:t>品質分析・評価のマネジメント⑧</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複数の指標を使い総合的に判断する。（１つの指標では判断できない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密度</a:t>
            </a:r>
            <a:r>
              <a:rPr lang="ja-JP" altLang="en-US" sz="1800" kern="0" dirty="0">
                <a:solidFill>
                  <a:srgbClr val="000000"/>
                </a:solidFill>
              </a:rPr>
              <a:t>（指摘数</a:t>
            </a:r>
            <a:r>
              <a:rPr lang="en-US" altLang="ja-JP" sz="1800" kern="0" dirty="0">
                <a:solidFill>
                  <a:srgbClr val="000000"/>
                </a:solidFill>
              </a:rPr>
              <a:t>/</a:t>
            </a:r>
            <a:r>
              <a:rPr lang="ja-JP" altLang="en-US" sz="1800" kern="0" dirty="0">
                <a:solidFill>
                  <a:srgbClr val="000000"/>
                </a:solidFill>
              </a:rPr>
              <a:t>規模（</a:t>
            </a:r>
            <a:r>
              <a:rPr lang="en-US" altLang="ja-JP" sz="1800" kern="0" dirty="0" smtClean="0">
                <a:solidFill>
                  <a:srgbClr val="000000"/>
                </a:solidFill>
              </a:rPr>
              <a:t>KLOC</a:t>
            </a:r>
            <a:r>
              <a:rPr lang="ja-JP" altLang="en-US" sz="1800" kern="0" dirty="0" smtClean="0">
                <a:solidFill>
                  <a:srgbClr val="000000"/>
                </a:solidFill>
              </a:rPr>
              <a:t>：</a:t>
            </a:r>
            <a:r>
              <a:rPr lang="en-US" altLang="ja-JP" sz="1800" kern="0" dirty="0">
                <a:solidFill>
                  <a:srgbClr val="000000"/>
                </a:solidFill>
              </a:rPr>
              <a:t>kilo lines of </a:t>
            </a:r>
            <a:r>
              <a:rPr lang="en-US" altLang="ja-JP" sz="1800" kern="0" dirty="0" smtClean="0">
                <a:solidFill>
                  <a:srgbClr val="000000"/>
                </a:solidFill>
              </a:rPr>
              <a:t>code</a:t>
            </a:r>
            <a:r>
              <a:rPr lang="ja-JP" altLang="en-US" sz="1800" kern="0" dirty="0" err="1" smtClean="0">
                <a:solidFill>
                  <a:srgbClr val="000000"/>
                </a:solidFill>
              </a:rPr>
              <a:t>、</a:t>
            </a:r>
            <a:r>
              <a:rPr lang="ja-JP" altLang="en-US" sz="1800" kern="0" dirty="0" smtClean="0">
                <a:solidFill>
                  <a:srgbClr val="000000"/>
                </a:solidFill>
              </a:rPr>
              <a:t>仕様書枚数、要件数等））</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作業</a:t>
            </a:r>
            <a:r>
              <a:rPr lang="ja-JP" altLang="en-US" sz="1800" kern="0" dirty="0">
                <a:solidFill>
                  <a:srgbClr val="000000"/>
                </a:solidFill>
              </a:rPr>
              <a:t>充当率（レビュー工数</a:t>
            </a:r>
            <a:r>
              <a:rPr lang="en-US" altLang="ja-JP" sz="1800" kern="0" dirty="0">
                <a:solidFill>
                  <a:srgbClr val="000000"/>
                </a:solidFill>
              </a:rPr>
              <a:t>/</a:t>
            </a:r>
            <a:r>
              <a:rPr lang="ja-JP" altLang="en-US" sz="1800" kern="0" dirty="0">
                <a:solidFill>
                  <a:srgbClr val="000000"/>
                </a:solidFill>
              </a:rPr>
              <a:t>該当プロセス工数</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作業</a:t>
            </a:r>
            <a:r>
              <a:rPr lang="ja-JP" altLang="en-US" sz="1800" kern="0" dirty="0"/>
              <a:t>実施率（レビュー工数</a:t>
            </a:r>
            <a:r>
              <a:rPr lang="en-US" altLang="ja-JP" sz="1800" kern="0" dirty="0" smtClean="0"/>
              <a:t>/</a:t>
            </a:r>
            <a:r>
              <a:rPr lang="ja-JP" altLang="en-US" sz="1800" kern="0" dirty="0" smtClean="0"/>
              <a:t>規模）</a:t>
            </a:r>
            <a:endParaRPr lang="ja-JP" altLang="en-US" sz="1800" kern="0" dirty="0"/>
          </a:p>
          <a:p>
            <a:pPr marL="540000">
              <a:spcBef>
                <a:spcPts val="0"/>
              </a:spcBef>
              <a:buFont typeface="Arial" panose="020B0604020202020204" pitchFamily="34" charset="0"/>
              <a:buChar char="•"/>
            </a:pPr>
            <a:r>
              <a:rPr lang="ja-JP" altLang="en-US" sz="1800" kern="0" dirty="0" smtClean="0"/>
              <a:t>指標以外に定性的</a:t>
            </a:r>
            <a:r>
              <a:rPr lang="ja-JP" altLang="en-US" sz="1800" kern="0" dirty="0"/>
              <a:t>な</a:t>
            </a:r>
            <a:r>
              <a:rPr lang="ja-JP" altLang="en-US" sz="1800" kern="0" dirty="0" smtClean="0"/>
              <a:t>観点（外れ値の分析等）で</a:t>
            </a:r>
            <a:r>
              <a:rPr lang="ja-JP" altLang="en-US" sz="1800" kern="0" dirty="0"/>
              <a:t>レビュー指摘の内容が</a:t>
            </a:r>
            <a:r>
              <a:rPr lang="ja-JP" altLang="en-US" sz="1800" kern="0" dirty="0" smtClean="0"/>
              <a:t>枯れてきた</a:t>
            </a:r>
            <a:r>
              <a:rPr lang="ja-JP" altLang="en-US" sz="1800" kern="0" dirty="0"/>
              <a:t>か</a:t>
            </a:r>
            <a:r>
              <a:rPr lang="ja-JP" altLang="en-US" sz="1800" kern="0" dirty="0" smtClean="0"/>
              <a:t>を</a:t>
            </a:r>
            <a:r>
              <a:rPr lang="en-US" altLang="ja-JP" sz="1800" kern="0" dirty="0" smtClean="0"/>
              <a:t/>
            </a:r>
            <a:br>
              <a:rPr lang="en-US" altLang="ja-JP" sz="1800" kern="0" dirty="0" smtClean="0"/>
            </a:br>
            <a:r>
              <a:rPr lang="ja-JP" altLang="en-US" sz="1800" kern="0" dirty="0" smtClean="0"/>
              <a:t>判断することも有効。</a:t>
            </a:r>
            <a:endParaRPr lang="ja-JP" altLang="en-US" sz="1800" kern="0" dirty="0"/>
          </a:p>
          <a:p>
            <a:pPr marL="540000">
              <a:spcBef>
                <a:spcPts val="0"/>
              </a:spcBef>
              <a:buFont typeface="Arial" panose="020B0604020202020204" pitchFamily="34" charset="0"/>
              <a:buChar char="•"/>
            </a:pPr>
            <a:r>
              <a:rPr lang="ja-JP" altLang="en-US" sz="1800" kern="0" dirty="0" smtClean="0"/>
              <a:t>指摘結果が、レビュー</a:t>
            </a:r>
            <a:r>
              <a:rPr lang="ja-JP" altLang="en-US" sz="1800" kern="0" dirty="0"/>
              <a:t>で指摘すべき内容であるかを確認する。 </a:t>
            </a:r>
            <a:r>
              <a:rPr lang="en-US" altLang="ja-JP" sz="1800" kern="0" dirty="0" smtClean="0"/>
              <a:t/>
            </a:r>
            <a:br>
              <a:rPr lang="en-US" altLang="ja-JP" sz="1800" kern="0" dirty="0" smtClean="0"/>
            </a:br>
            <a:r>
              <a:rPr lang="ja-JP" altLang="en-US" sz="1800" kern="0" dirty="0" smtClean="0"/>
              <a:t>尚、誤字</a:t>
            </a:r>
            <a:r>
              <a:rPr lang="ja-JP" altLang="en-US" sz="1800" kern="0" dirty="0"/>
              <a:t>・脱字の指摘は欠陥</a:t>
            </a:r>
            <a:r>
              <a:rPr lang="ja-JP" altLang="en-US" sz="1800" kern="0" dirty="0">
                <a:solidFill>
                  <a:srgbClr val="000000"/>
                </a:solidFill>
              </a:rPr>
              <a:t>の指摘に</a:t>
            </a:r>
            <a:r>
              <a:rPr lang="ja-JP" altLang="en-US" sz="1800" kern="0" dirty="0" smtClean="0">
                <a:solidFill>
                  <a:srgbClr val="000000"/>
                </a:solidFill>
              </a:rPr>
              <a:t>つながらないが、</a:t>
            </a:r>
            <a:r>
              <a:rPr lang="ja-JP" altLang="en-US" sz="1800" kern="0" dirty="0">
                <a:solidFill>
                  <a:srgbClr val="000000"/>
                </a:solidFill>
              </a:rPr>
              <a:t>プロとしての最低限のレベルで</a:t>
            </a:r>
            <a:r>
              <a:rPr lang="ja-JP" altLang="en-US" sz="1800" kern="0" dirty="0" smtClean="0">
                <a:solidFill>
                  <a:srgbClr val="000000"/>
                </a:solidFill>
              </a:rPr>
              <a:t>ある。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影響度の指標をいれて影響度の大きな指摘がどれだけ出たかを計る</a:t>
            </a:r>
            <a:r>
              <a:rPr lang="ja-JP" altLang="en-US" sz="1800" kern="0" dirty="0">
                <a:solidFill>
                  <a:srgbClr val="000000"/>
                </a:solidFill>
              </a:rPr>
              <a:t>こと</a:t>
            </a:r>
            <a:r>
              <a:rPr lang="ja-JP" altLang="en-US" sz="1800" kern="0" dirty="0" smtClean="0">
                <a:solidFill>
                  <a:srgbClr val="000000"/>
                </a:solidFill>
              </a:rPr>
              <a:t>も有効。</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レビューの途中でも、レビューの終わった部分から記録を提示してもらうようにする</a:t>
            </a:r>
            <a:r>
              <a:rPr lang="ja-JP" altLang="en-US" sz="1800" kern="0" dirty="0" smtClean="0">
                <a:solidFill>
                  <a:srgbClr val="000000"/>
                </a:solidFill>
              </a:rPr>
              <a:t>。</a:t>
            </a:r>
            <a:endParaRPr lang="ja-JP" altLang="en-US" sz="1800" kern="0" dirty="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104</a:t>
            </a:fld>
            <a:endParaRPr lang="en-US" altLang="ja-JP">
              <a:solidFill>
                <a:srgbClr val="000000"/>
              </a:solidFill>
            </a:endParaRPr>
          </a:p>
        </p:txBody>
      </p:sp>
    </p:spTree>
    <p:extLst>
      <p:ext uri="{BB962C8B-B14F-4D97-AF65-F5344CB8AC3E}">
        <p14:creationId xmlns:p14="http://schemas.microsoft.com/office/powerpoint/2010/main" val="1465982477"/>
      </p:ext>
    </p:extLst>
  </p:cSld>
  <p:clrMapOvr>
    <a:masterClrMapping/>
  </p:clrMapOvr>
  <p:transition spd="slow"/>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累積の　バグ収束は　もう一歩</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095】 </a:t>
            </a:r>
            <a:r>
              <a:rPr lang="ja-JP" altLang="en-US" sz="2400" dirty="0" smtClean="0">
                <a:solidFill>
                  <a:schemeClr val="bg1"/>
                </a:solidFill>
              </a:rPr>
              <a:t>開発プロセスの品質はバグが教えてくれる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障害票</a:t>
            </a:r>
            <a:r>
              <a:rPr lang="ja-JP" altLang="en-US" sz="1800" dirty="0" smtClean="0"/>
              <a:t>を</a:t>
            </a:r>
            <a:r>
              <a:rPr lang="ja-JP" altLang="en-US" sz="1800" dirty="0"/>
              <a:t>運用している</a:t>
            </a:r>
            <a:r>
              <a:rPr lang="ja-JP" altLang="en-US" sz="1800" dirty="0" smtClean="0"/>
              <a:t>が、これを改善のためにどのように利用すればよいのか分からない。</a:t>
            </a:r>
            <a:endParaRPr lang="en-US" altLang="ja-JP" sz="1800" dirty="0" smtClean="0">
              <a:solidFill>
                <a:srgbClr val="FF0000"/>
              </a:solidFill>
            </a:endParaRP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品質分析・評価の</a:t>
            </a:r>
            <a:r>
              <a:rPr lang="ja-JP" altLang="en-US" sz="1800" kern="0" dirty="0" smtClean="0">
                <a:solidFill>
                  <a:srgbClr val="000000"/>
                </a:solidFill>
              </a:rPr>
              <a:t>マネジメント⑨</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検出した障害を</a:t>
            </a:r>
            <a:r>
              <a:rPr lang="ja-JP" altLang="en-US" sz="1800" kern="0" dirty="0">
                <a:solidFill>
                  <a:srgbClr val="000000"/>
                </a:solidFill>
              </a:rPr>
              <a:t>分析し</a:t>
            </a:r>
            <a:r>
              <a:rPr lang="ja-JP" altLang="en-US" sz="1800" kern="0" dirty="0" smtClean="0">
                <a:solidFill>
                  <a:srgbClr val="000000"/>
                </a:solidFill>
              </a:rPr>
              <a:t>、検出</a:t>
            </a:r>
            <a:r>
              <a:rPr lang="ja-JP" altLang="en-US" sz="1800" kern="0" dirty="0" smtClean="0"/>
              <a:t>時期と、これ</a:t>
            </a:r>
            <a:r>
              <a:rPr lang="ja-JP" altLang="en-US" sz="1800" kern="0" dirty="0"/>
              <a:t>まで</a:t>
            </a:r>
            <a:r>
              <a:rPr lang="ja-JP" altLang="en-US" sz="1800" kern="0" dirty="0" smtClean="0"/>
              <a:t>の障害検出の弱点を</a:t>
            </a:r>
            <a:r>
              <a:rPr lang="ja-JP" altLang="en-US" sz="1800" kern="0" dirty="0"/>
              <a:t>見極める</a:t>
            </a:r>
            <a:r>
              <a:rPr lang="ja-JP" altLang="en-US" sz="1800" kern="0" dirty="0" smtClean="0"/>
              <a:t>。</a:t>
            </a:r>
            <a:r>
              <a:rPr lang="en-US" altLang="ja-JP" sz="1800" kern="0" dirty="0" smtClean="0"/>
              <a:t/>
            </a:r>
            <a:br>
              <a:rPr lang="en-US" altLang="ja-JP" sz="1800" kern="0" dirty="0" smtClean="0"/>
            </a:br>
            <a:r>
              <a:rPr lang="ja-JP" altLang="en-US" sz="1800" kern="0" dirty="0" smtClean="0"/>
              <a:t>　① 欠陥混入工程を特定すれば、障害見逃し原因の再発防止ができる。</a:t>
            </a:r>
            <a:r>
              <a:rPr lang="en-US" altLang="ja-JP" sz="1800" kern="0" dirty="0" smtClean="0"/>
              <a:t/>
            </a:r>
            <a:br>
              <a:rPr lang="en-US" altLang="ja-JP" sz="1800" kern="0" dirty="0" smtClean="0"/>
            </a:br>
            <a:r>
              <a:rPr lang="ja-JP" altLang="en-US" sz="1800" kern="0" dirty="0" smtClean="0"/>
              <a:t>　</a:t>
            </a:r>
            <a:r>
              <a:rPr lang="ja-JP" altLang="en-US" sz="1800" kern="0" dirty="0"/>
              <a:t>②</a:t>
            </a:r>
            <a:r>
              <a:rPr lang="ja-JP" altLang="en-US" sz="1800" kern="0" dirty="0" smtClean="0"/>
              <a:t> 特</a:t>
            </a:r>
            <a:r>
              <a:rPr lang="ja-JP" altLang="en-US" sz="1800" kern="0" dirty="0"/>
              <a:t>に一つの工程を飛び越えて検出</a:t>
            </a:r>
            <a:r>
              <a:rPr lang="ja-JP" altLang="en-US" sz="1800" kern="0" dirty="0" smtClean="0"/>
              <a:t>された障害は</a:t>
            </a:r>
            <a:r>
              <a:rPr lang="ja-JP" altLang="en-US" sz="1800" kern="0" dirty="0"/>
              <a:t>、飛び越えてきた工程</a:t>
            </a:r>
            <a:r>
              <a:rPr lang="ja-JP" altLang="en-US" sz="1800" kern="0" dirty="0" smtClean="0"/>
              <a:t>のプロセス自体</a:t>
            </a:r>
            <a:endParaRPr lang="en-US" altLang="ja-JP" sz="1800" kern="0" dirty="0" smtClean="0"/>
          </a:p>
          <a:p>
            <a:pPr marL="197100" indent="0">
              <a:spcBef>
                <a:spcPts val="0"/>
              </a:spcBef>
              <a:buNone/>
            </a:pPr>
            <a:r>
              <a:rPr lang="ja-JP" altLang="en-US" sz="1800" kern="0" dirty="0"/>
              <a:t>　</a:t>
            </a:r>
            <a:r>
              <a:rPr lang="ja-JP" altLang="en-US" sz="1800" kern="0" dirty="0" smtClean="0"/>
              <a:t>　　　　に欠陥</a:t>
            </a:r>
            <a:r>
              <a:rPr lang="ja-JP" altLang="en-US" sz="1800" kern="0" dirty="0"/>
              <a:t>を抱えている可能性が高いので要注意</a:t>
            </a:r>
            <a:r>
              <a:rPr lang="ja-JP" altLang="en-US" sz="1800" kern="0" dirty="0" smtClean="0"/>
              <a:t>。</a:t>
            </a:r>
            <a:endParaRPr lang="ja-JP" altLang="en-US" sz="1800" kern="0" dirty="0"/>
          </a:p>
          <a:p>
            <a:pPr marL="540000">
              <a:spcBef>
                <a:spcPts val="0"/>
              </a:spcBef>
              <a:buFont typeface="Arial" panose="020B0604020202020204" pitchFamily="34" charset="0"/>
              <a:buChar char="•"/>
            </a:pPr>
            <a:r>
              <a:rPr lang="ja-JP" altLang="en-US" sz="1800" kern="0" dirty="0" smtClean="0"/>
              <a:t>バグ分析を、“</a:t>
            </a:r>
            <a:r>
              <a:rPr lang="ja-JP" altLang="en-US" sz="1800" kern="0" dirty="0"/>
              <a:t>確認不足”、“漏れていた”、“思い込み”、“</a:t>
            </a:r>
            <a:r>
              <a:rPr lang="ja-JP" altLang="en-US" sz="1800" kern="0" dirty="0" smtClean="0"/>
              <a:t>経験不足”で終わらせないこと。</a:t>
            </a:r>
            <a:r>
              <a:rPr lang="en-US" altLang="ja-JP" sz="1800" kern="0" dirty="0" smtClean="0"/>
              <a:t/>
            </a:r>
            <a:br>
              <a:rPr lang="en-US" altLang="ja-JP" sz="1800" kern="0" dirty="0" smtClean="0"/>
            </a:br>
            <a:r>
              <a:rPr lang="ja-JP" altLang="en-US" sz="1800" kern="0" dirty="0" smtClean="0"/>
              <a:t>なぜそうなったのかを</a:t>
            </a:r>
            <a:r>
              <a:rPr lang="ja-JP" altLang="en-US" sz="1800" kern="0" dirty="0"/>
              <a:t>追求しないと</a:t>
            </a:r>
            <a:r>
              <a:rPr lang="ja-JP" altLang="en-US" sz="1800" kern="0" dirty="0" smtClean="0"/>
              <a:t>、分析する時間自体が無駄となる。</a:t>
            </a:r>
            <a:endParaRPr lang="ja-JP" altLang="en-US" sz="1800" kern="0" dirty="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105</a:t>
            </a:fld>
            <a:endParaRPr lang="en-US" altLang="ja-JP">
              <a:solidFill>
                <a:srgbClr val="000000"/>
              </a:solidFill>
            </a:endParaRPr>
          </a:p>
        </p:txBody>
      </p:sp>
    </p:spTree>
    <p:extLst>
      <p:ext uri="{BB962C8B-B14F-4D97-AF65-F5344CB8AC3E}">
        <p14:creationId xmlns:p14="http://schemas.microsoft.com/office/powerpoint/2010/main" val="2535086654"/>
      </p:ext>
    </p:extLst>
  </p:cSld>
  <p:clrMapOvr>
    <a:masterClrMapping/>
  </p:clrMapOvr>
  <p:transition spd="slow"/>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パレート図</a:t>
            </a:r>
            <a:r>
              <a:rPr lang="ja-JP" altLang="en-US" sz="1800" b="1" kern="0" dirty="0">
                <a:solidFill>
                  <a:srgbClr val="000000"/>
                </a:solidFill>
              </a:rPr>
              <a:t>　眺めて対策　</a:t>
            </a:r>
            <a:r>
              <a:rPr lang="ja-JP" altLang="en-US" sz="1800" b="1" kern="0" dirty="0" smtClean="0">
                <a:solidFill>
                  <a:srgbClr val="000000"/>
                </a:solidFill>
              </a:rPr>
              <a:t>優先度</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096】 </a:t>
            </a:r>
            <a:r>
              <a:rPr lang="ja-JP" altLang="en-US" sz="2400" dirty="0" smtClean="0">
                <a:solidFill>
                  <a:schemeClr val="bg1"/>
                </a:solidFill>
              </a:rPr>
              <a:t>障害票の分析項目はどのようなアクションに繋げるかを明示する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障害票にいろいろな分析項目を設けているが、目的が分からず適切に記載できない</a:t>
            </a:r>
            <a:r>
              <a:rPr lang="ja-JP" altLang="en-US" sz="1800" smtClean="0"/>
              <a:t>。</a:t>
            </a:r>
            <a:endParaRPr lang="en-US" altLang="ja-JP" sz="1800" smtClean="0"/>
          </a:p>
          <a:p>
            <a:pPr marL="540000">
              <a:spcBef>
                <a:spcPts val="0"/>
              </a:spcBef>
              <a:buFont typeface="Arial" panose="020B0604020202020204" pitchFamily="34" charset="0"/>
              <a:buChar char="•"/>
            </a:pPr>
            <a:r>
              <a:rPr lang="ja-JP" altLang="en-US" sz="1800" smtClean="0"/>
              <a:t>障害票</a:t>
            </a:r>
            <a:r>
              <a:rPr lang="ja-JP" altLang="en-US" sz="1800" dirty="0"/>
              <a:t>をなぜキチンと書かなければならないの</a:t>
            </a:r>
            <a:r>
              <a:rPr lang="ja-JP" altLang="en-US" sz="1800" dirty="0" smtClean="0"/>
              <a:t>か？ 時間</a:t>
            </a:r>
            <a:r>
              <a:rPr lang="ja-JP" altLang="en-US" sz="1800" dirty="0"/>
              <a:t>の無駄ではない</a:t>
            </a:r>
            <a:r>
              <a:rPr lang="ja-JP" altLang="en-US" sz="1800" dirty="0" smtClean="0"/>
              <a:t>か？</a:t>
            </a:r>
            <a:r>
              <a:rPr lang="en-US" altLang="ja-JP" sz="1800" dirty="0" smtClean="0"/>
              <a:t/>
            </a:r>
            <a:br>
              <a:rPr lang="en-US" altLang="ja-JP" sz="1800" dirty="0" smtClean="0"/>
            </a:br>
            <a:r>
              <a:rPr lang="ja-JP" altLang="en-US" sz="1800" dirty="0" smtClean="0"/>
              <a:t>という質問にどう</a:t>
            </a:r>
            <a:r>
              <a:rPr lang="ja-JP" altLang="en-US" sz="1800" dirty="0"/>
              <a:t>答えるか</a:t>
            </a:r>
            <a:r>
              <a:rPr lang="ja-JP" altLang="en-US" sz="1800" dirty="0" smtClean="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2.19 </a:t>
            </a:r>
            <a:r>
              <a:rPr lang="ja-JP" altLang="en-US" sz="1800" kern="0" dirty="0">
                <a:solidFill>
                  <a:srgbClr val="000000"/>
                </a:solidFill>
              </a:rPr>
              <a:t>品質分析・評価の</a:t>
            </a:r>
            <a:r>
              <a:rPr lang="ja-JP" altLang="en-US" sz="1800" kern="0" dirty="0" smtClean="0">
                <a:solidFill>
                  <a:srgbClr val="000000"/>
                </a:solidFill>
              </a:rPr>
              <a:t>マネジメント⑩</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アクション（改善）に繋がらない分析は、時間の無駄となる</a:t>
            </a:r>
            <a:r>
              <a:rPr lang="ja-JP" altLang="en-US" sz="1800" kern="0" dirty="0" smtClean="0">
                <a:solidFill>
                  <a:srgbClr val="000000"/>
                </a:solidFill>
              </a:rPr>
              <a:t>。したがって、</a:t>
            </a:r>
            <a:r>
              <a:rPr lang="ja-JP" altLang="en-US" sz="1800" kern="0" dirty="0">
                <a:solidFill>
                  <a:srgbClr val="000000"/>
                </a:solidFill>
              </a:rPr>
              <a:t>組織標準として、</a:t>
            </a:r>
            <a:br>
              <a:rPr lang="ja-JP" altLang="en-US" sz="1800" kern="0" dirty="0">
                <a:solidFill>
                  <a:srgbClr val="000000"/>
                </a:solidFill>
              </a:rPr>
            </a:br>
            <a:r>
              <a:rPr lang="ja-JP" altLang="en-US" sz="1800" kern="0" dirty="0">
                <a:solidFill>
                  <a:srgbClr val="000000"/>
                </a:solidFill>
              </a:rPr>
              <a:t>障害票の分析項目毎に分析方法とアクションを定義する。</a:t>
            </a:r>
            <a:br>
              <a:rPr lang="ja-JP" altLang="en-US" sz="1800" kern="0" dirty="0">
                <a:solidFill>
                  <a:srgbClr val="000000"/>
                </a:solidFill>
              </a:rPr>
            </a:br>
            <a:r>
              <a:rPr lang="ja-JP" altLang="en-US" sz="1800" kern="0" dirty="0">
                <a:solidFill>
                  <a:srgbClr val="000000"/>
                </a:solidFill>
              </a:rPr>
              <a:t>正確に障害票を書かないことを、プロジェクトの問題としてはいけない！</a:t>
            </a:r>
          </a:p>
          <a:p>
            <a:pPr marL="540000">
              <a:spcBef>
                <a:spcPts val="0"/>
              </a:spcBef>
              <a:buFont typeface="Arial" panose="020B0604020202020204" pitchFamily="34" charset="0"/>
              <a:buChar char="•"/>
            </a:pPr>
            <a:r>
              <a:rPr lang="ja-JP" altLang="en-US" sz="1800" kern="0" dirty="0">
                <a:solidFill>
                  <a:srgbClr val="000000"/>
                </a:solidFill>
              </a:rPr>
              <a:t>精度の高い障害票</a:t>
            </a:r>
            <a:r>
              <a:rPr lang="ja-JP" altLang="en-US" sz="1800" kern="0" dirty="0" smtClean="0">
                <a:solidFill>
                  <a:srgbClr val="000000"/>
                </a:solidFill>
              </a:rPr>
              <a:t>は、一朝一夕</a:t>
            </a:r>
            <a:r>
              <a:rPr lang="ja-JP" altLang="en-US" sz="1800" kern="0" dirty="0">
                <a:solidFill>
                  <a:srgbClr val="000000"/>
                </a:solidFill>
              </a:rPr>
              <a:t>に</a:t>
            </a:r>
            <a:r>
              <a:rPr lang="ja-JP" altLang="en-US" sz="1800" kern="0" dirty="0" smtClean="0">
                <a:solidFill>
                  <a:srgbClr val="000000"/>
                </a:solidFill>
              </a:rPr>
              <a:t>は得る</a:t>
            </a:r>
            <a:r>
              <a:rPr lang="ja-JP" altLang="en-US" sz="1800" kern="0" dirty="0">
                <a:solidFill>
                  <a:srgbClr val="000000"/>
                </a:solidFill>
              </a:rPr>
              <a:t>ことができない、下記の作業を地道に続けていく</a:t>
            </a:r>
            <a:br>
              <a:rPr lang="ja-JP" altLang="en-US" sz="1800" kern="0" dirty="0">
                <a:solidFill>
                  <a:srgbClr val="000000"/>
                </a:solidFill>
              </a:rPr>
            </a:br>
            <a:r>
              <a:rPr lang="ja-JP" altLang="en-US" sz="1800" kern="0" dirty="0">
                <a:solidFill>
                  <a:srgbClr val="000000"/>
                </a:solidFill>
              </a:rPr>
              <a:t>必要がある。</a:t>
            </a:r>
            <a:br>
              <a:rPr lang="ja-JP" altLang="en-US" sz="1800" kern="0" dirty="0">
                <a:solidFill>
                  <a:srgbClr val="000000"/>
                </a:solidFill>
              </a:rPr>
            </a:br>
            <a:r>
              <a:rPr lang="ja-JP" altLang="en-US" sz="1800" kern="0" dirty="0">
                <a:solidFill>
                  <a:srgbClr val="000000"/>
                </a:solidFill>
              </a:rPr>
              <a:t>　① 記入者する人たちに、なぜ、障害票を書くのかに</a:t>
            </a:r>
            <a:r>
              <a:rPr lang="ja-JP" altLang="en-US" sz="1800" kern="0" dirty="0" smtClean="0">
                <a:solidFill>
                  <a:srgbClr val="000000"/>
                </a:solidFill>
              </a:rPr>
              <a:t>ついて目的</a:t>
            </a:r>
            <a:r>
              <a:rPr lang="ja-JP" altLang="en-US" sz="1800" kern="0" dirty="0">
                <a:solidFill>
                  <a:srgbClr val="000000"/>
                </a:solidFill>
              </a:rPr>
              <a:t>を説明する。</a:t>
            </a:r>
            <a:br>
              <a:rPr lang="ja-JP" altLang="en-US" sz="1800" kern="0" dirty="0">
                <a:solidFill>
                  <a:srgbClr val="000000"/>
                </a:solidFill>
              </a:rPr>
            </a:br>
            <a:r>
              <a:rPr lang="ja-JP" altLang="en-US" sz="1800" kern="0" dirty="0">
                <a:solidFill>
                  <a:srgbClr val="000000"/>
                </a:solidFill>
              </a:rPr>
              <a:t>　② 障害票を基に</a:t>
            </a:r>
            <a:r>
              <a:rPr lang="ja-JP" altLang="en-US" sz="1800" kern="0" dirty="0" smtClean="0">
                <a:solidFill>
                  <a:srgbClr val="000000"/>
                </a:solidFill>
              </a:rPr>
              <a:t>した分析</a:t>
            </a:r>
            <a:r>
              <a:rPr lang="ja-JP" altLang="en-US" sz="1800" kern="0" dirty="0">
                <a:solidFill>
                  <a:srgbClr val="000000"/>
                </a:solidFill>
              </a:rPr>
              <a:t>の事例を紹介することで、メリットを伝える。</a:t>
            </a:r>
            <a:br>
              <a:rPr lang="ja-JP" altLang="en-US" sz="1800" kern="0" dirty="0">
                <a:solidFill>
                  <a:srgbClr val="000000"/>
                </a:solidFill>
              </a:rPr>
            </a:br>
            <a:r>
              <a:rPr lang="ja-JP" altLang="en-US" sz="1800" kern="0" dirty="0">
                <a:solidFill>
                  <a:srgbClr val="000000"/>
                </a:solidFill>
              </a:rPr>
              <a:t>　③ 記入した障害票は、適切に書けるようになる</a:t>
            </a:r>
            <a:r>
              <a:rPr lang="ja-JP" altLang="en-US" sz="1800" kern="0" dirty="0" smtClean="0">
                <a:solidFill>
                  <a:srgbClr val="000000"/>
                </a:solidFill>
              </a:rPr>
              <a:t>まで繰り返し</a:t>
            </a:r>
            <a:r>
              <a:rPr lang="ja-JP" altLang="en-US" sz="1800" kern="0" dirty="0">
                <a:solidFill>
                  <a:srgbClr val="000000"/>
                </a:solidFill>
              </a:rPr>
              <a:t>添削・指導する。</a:t>
            </a:r>
            <a:br>
              <a:rPr lang="ja-JP" altLang="en-US" sz="1800" kern="0" dirty="0">
                <a:solidFill>
                  <a:srgbClr val="000000"/>
                </a:solidFill>
              </a:rPr>
            </a:br>
            <a:r>
              <a:rPr lang="ja-JP" altLang="en-US" sz="1800" kern="0" dirty="0">
                <a:solidFill>
                  <a:srgbClr val="000000"/>
                </a:solidFill>
              </a:rPr>
              <a:t>　④ 添削・指導した結果の障害票を使って分析した結果を、記入者へ説明することで</a:t>
            </a:r>
            <a:br>
              <a:rPr lang="ja-JP" altLang="en-US" sz="1800" kern="0" dirty="0">
                <a:solidFill>
                  <a:srgbClr val="000000"/>
                </a:solidFill>
              </a:rPr>
            </a:br>
            <a:r>
              <a:rPr lang="ja-JP" altLang="en-US" sz="1800" kern="0" dirty="0">
                <a:solidFill>
                  <a:srgbClr val="000000"/>
                </a:solidFill>
              </a:rPr>
              <a:t>　　　</a:t>
            </a:r>
            <a:r>
              <a:rPr lang="ja-JP" altLang="en-US" sz="1800" kern="0" dirty="0" smtClean="0">
                <a:solidFill>
                  <a:srgbClr val="000000"/>
                </a:solidFill>
              </a:rPr>
              <a:t>目的の理解</a:t>
            </a:r>
            <a:r>
              <a:rPr lang="ja-JP" altLang="en-US" sz="1800" kern="0" dirty="0">
                <a:solidFill>
                  <a:srgbClr val="000000"/>
                </a:solidFill>
              </a:rPr>
              <a:t>を深める。</a:t>
            </a:r>
            <a:endParaRPr lang="en-US" altLang="ja-JP" sz="1800" kern="0" dirty="0" smtClean="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106</a:t>
            </a:fld>
            <a:endParaRPr lang="en-US" altLang="ja-JP">
              <a:solidFill>
                <a:srgbClr val="000000"/>
              </a:solidFill>
            </a:endParaRPr>
          </a:p>
        </p:txBody>
      </p:sp>
    </p:spTree>
    <p:extLst>
      <p:ext uri="{BB962C8B-B14F-4D97-AF65-F5344CB8AC3E}">
        <p14:creationId xmlns:p14="http://schemas.microsoft.com/office/powerpoint/2010/main" val="3111245299"/>
      </p:ext>
    </p:extLst>
  </p:cSld>
  <p:clrMapOvr>
    <a:masterClrMapping/>
  </p:clrMapOvr>
  <p:transition spd="slow"/>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a:t>後戻り　終わってからでは　言いにくい</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097】 </a:t>
            </a:r>
            <a:r>
              <a:rPr lang="ja-JP" altLang="en-US" sz="2400" dirty="0" smtClean="0"/>
              <a:t>テストの有効性はタイムリーなバグ票の分析で行う</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テスト工程を後戻りさせる必要</a:t>
            </a:r>
            <a:r>
              <a:rPr lang="ja-JP" altLang="en-US" sz="1800" dirty="0"/>
              <a:t>があるかどうか判断できない</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smtClean="0"/>
              <a:t>各テスト工程で、どのような分析が効果的なのか分からない。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2.19 </a:t>
            </a:r>
            <a:r>
              <a:rPr lang="ja-JP" altLang="en-US" sz="1800" kern="0" dirty="0">
                <a:solidFill>
                  <a:srgbClr val="000000"/>
                </a:solidFill>
              </a:rPr>
              <a:t>品質分析・評価の</a:t>
            </a:r>
            <a:r>
              <a:rPr lang="ja-JP" altLang="en-US" sz="1800" kern="0" dirty="0" smtClean="0">
                <a:solidFill>
                  <a:srgbClr val="000000"/>
                </a:solidFill>
              </a:rPr>
              <a:t>マネジメント⑪</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障害票をタイムリーに分析し、本来検出すべきテスト工程を明確にすることで、テスト工程を戻すべきかどうかの判断を行う。（結合テスト工程で、単体テスト工程で検出すべき障害が多数発見</a:t>
            </a:r>
            <a:r>
              <a:rPr lang="ja-JP" altLang="en-US" sz="1800" kern="0" dirty="0" smtClean="0"/>
              <a:t>された場合は、結合テストを中止し単体テストに戻す等）</a:t>
            </a:r>
            <a:endParaRPr lang="en-US" altLang="ja-JP" sz="1800" kern="0" dirty="0" smtClean="0"/>
          </a:p>
          <a:p>
            <a:pPr marL="540000">
              <a:spcBef>
                <a:spcPts val="0"/>
              </a:spcBef>
              <a:buFont typeface="Arial" panose="020B0604020202020204" pitchFamily="34" charset="0"/>
              <a:buChar char="•"/>
            </a:pPr>
            <a:r>
              <a:rPr lang="ja-JP" altLang="en-US" sz="1800" kern="0" dirty="0" smtClean="0"/>
              <a:t>テストの有効性を分析するには、テスト工程毎の分析内容を、合理的な形で</a:t>
            </a:r>
            <a:r>
              <a:rPr lang="ja-JP" altLang="en-US" sz="1800" kern="0" dirty="0"/>
              <a:t>組織標準と</a:t>
            </a:r>
            <a:r>
              <a:rPr lang="ja-JP" altLang="en-US" sz="1800" kern="0" dirty="0" smtClean="0"/>
              <a:t>して決めておく必要がある。</a:t>
            </a:r>
            <a:endParaRPr lang="en-US" altLang="ja-JP" sz="1800" kern="0" dirty="0"/>
          </a:p>
          <a:p>
            <a:pPr marL="197100" indent="0">
              <a:spcBef>
                <a:spcPts val="0"/>
              </a:spcBef>
              <a:buNone/>
            </a:pPr>
            <a:r>
              <a:rPr lang="en-US" altLang="ja-JP" sz="1800" kern="0" dirty="0"/>
              <a:t>	</a:t>
            </a:r>
            <a:r>
              <a:rPr lang="ja-JP" altLang="en-US" sz="1800" kern="0" dirty="0" smtClean="0"/>
              <a:t>①全て</a:t>
            </a:r>
            <a:r>
              <a:rPr lang="ja-JP" altLang="en-US" sz="1800" kern="0" dirty="0"/>
              <a:t>の</a:t>
            </a:r>
            <a:r>
              <a:rPr lang="ja-JP" altLang="en-US" sz="1800" kern="0" dirty="0" smtClean="0"/>
              <a:t>機能に跨って</a:t>
            </a:r>
            <a:r>
              <a:rPr lang="ja-JP" altLang="en-US" sz="1800" kern="0" dirty="0"/>
              <a:t>品質が均一化していないと、障害検出の収束を分析できない。</a:t>
            </a:r>
            <a:endParaRPr lang="en-US" altLang="ja-JP" sz="1800" kern="0" dirty="0"/>
          </a:p>
          <a:p>
            <a:pPr marL="197100" indent="0">
              <a:spcBef>
                <a:spcPts val="0"/>
              </a:spcBef>
              <a:buNone/>
            </a:pPr>
            <a:r>
              <a:rPr lang="ja-JP" altLang="en-US" sz="1800" kern="0" dirty="0" smtClean="0"/>
              <a:t>　　　　　　拠って、収束分析を行う前のテスト工程で、品質の傾向分析を行い、弱点部分の品</a:t>
            </a:r>
            <a:endParaRPr lang="en-US" altLang="ja-JP" sz="1800" kern="0" dirty="0" smtClean="0"/>
          </a:p>
          <a:p>
            <a:pPr marL="197100" indent="0">
              <a:spcBef>
                <a:spcPts val="0"/>
              </a:spcBef>
              <a:buNone/>
            </a:pPr>
            <a:r>
              <a:rPr lang="ja-JP" altLang="en-US" sz="1800" kern="0" dirty="0"/>
              <a:t>　</a:t>
            </a:r>
            <a:r>
              <a:rPr lang="ja-JP" altLang="en-US" sz="1800" kern="0" dirty="0" smtClean="0"/>
              <a:t>　　　　　質強化をする必要がある。</a:t>
            </a:r>
            <a:endParaRPr lang="en-US" altLang="ja-JP" sz="1800" kern="0" dirty="0" smtClean="0"/>
          </a:p>
          <a:p>
            <a:pPr marL="197100" indent="0">
              <a:spcBef>
                <a:spcPts val="0"/>
              </a:spcBef>
              <a:buNone/>
            </a:pPr>
            <a:r>
              <a:rPr lang="en-US" altLang="ja-JP" sz="1800" kern="0" dirty="0" smtClean="0"/>
              <a:t>	</a:t>
            </a:r>
            <a:r>
              <a:rPr lang="ja-JP" altLang="en-US" sz="1800" kern="0" dirty="0" smtClean="0"/>
              <a:t>②負荷テストや性能テストを始める前には、単体バグを無くしておかないと、業務との妥</a:t>
            </a:r>
            <a:endParaRPr lang="en-US" altLang="ja-JP" sz="1800" kern="0" dirty="0" smtClean="0"/>
          </a:p>
          <a:p>
            <a:pPr marL="197100" indent="0">
              <a:spcBef>
                <a:spcPts val="0"/>
              </a:spcBef>
              <a:buNone/>
            </a:pPr>
            <a:r>
              <a:rPr lang="ja-JP" altLang="en-US" sz="1800" kern="0" dirty="0"/>
              <a:t>　</a:t>
            </a:r>
            <a:r>
              <a:rPr lang="ja-JP" altLang="en-US" sz="1800" kern="0" dirty="0" smtClean="0"/>
              <a:t>　　　　　当性やインフラとの妥当性を確認するどこではなくなる。</a:t>
            </a:r>
            <a:endParaRPr lang="ja-JP" altLang="en-US" sz="1800" kern="0" dirty="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9" name="グループ化 18"/>
          <p:cNvGrpSpPr/>
          <p:nvPr/>
        </p:nvGrpSpPr>
        <p:grpSpPr>
          <a:xfrm>
            <a:off x="0" y="6444000"/>
            <a:ext cx="432000" cy="432000"/>
            <a:chOff x="0" y="6444000"/>
            <a:chExt cx="432000" cy="432000"/>
          </a:xfrm>
        </p:grpSpPr>
        <p:sp>
          <p:nvSpPr>
            <p:cNvPr id="20" name="テキスト ボックス 19"/>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1" name="テキスト ボックス 20"/>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107</a:t>
            </a:fld>
            <a:endParaRPr lang="en-US" altLang="ja-JP">
              <a:solidFill>
                <a:srgbClr val="000000"/>
              </a:solidFill>
            </a:endParaRPr>
          </a:p>
        </p:txBody>
      </p:sp>
    </p:spTree>
    <p:extLst>
      <p:ext uri="{BB962C8B-B14F-4D97-AF65-F5344CB8AC3E}">
        <p14:creationId xmlns:p14="http://schemas.microsoft.com/office/powerpoint/2010/main" val="461272653"/>
      </p:ext>
    </p:extLst>
  </p:cSld>
  <p:clrMapOvr>
    <a:masterClrMapping/>
  </p:clrMapOvr>
  <p:transition spd="slow"/>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さあ稼働　でもその前に　再チェック</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098】</a:t>
            </a:r>
            <a:r>
              <a:rPr lang="ja-JP" altLang="en-US" sz="2400" dirty="0" smtClean="0"/>
              <a:t> リリース判定では、リリース後の準備状況も確認する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客先へのリリース判定を行う場合</a:t>
            </a:r>
            <a:r>
              <a:rPr lang="ja-JP" altLang="en-US" sz="1800" dirty="0"/>
              <a:t>に</a:t>
            </a:r>
            <a:r>
              <a:rPr lang="ja-JP" altLang="en-US" sz="1800" dirty="0" smtClean="0"/>
              <a:t>、システムが出荷品質に達しているかの確認を行うが、</a:t>
            </a:r>
            <a:r>
              <a:rPr lang="en-US" altLang="ja-JP" sz="1800" dirty="0" smtClean="0"/>
              <a:t/>
            </a:r>
            <a:br>
              <a:rPr lang="en-US" altLang="ja-JP" sz="1800" dirty="0" smtClean="0"/>
            </a:br>
            <a:r>
              <a:rPr lang="ja-JP" altLang="en-US" sz="1800" dirty="0" smtClean="0"/>
              <a:t>品質以外にはどんなことを考慮しておくべきか</a:t>
            </a:r>
            <a:r>
              <a:rPr lang="en-US" altLang="ja-JP" sz="1800" dirty="0" smtClean="0"/>
              <a:t>?</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2.20 </a:t>
            </a:r>
            <a:r>
              <a:rPr lang="ja-JP" altLang="en-US" sz="1800" kern="0" dirty="0" smtClean="0">
                <a:solidFill>
                  <a:srgbClr val="000000"/>
                </a:solidFill>
              </a:rPr>
              <a:t>リリース</a:t>
            </a:r>
            <a:r>
              <a:rPr lang="ja-JP" altLang="en-US" sz="1800" kern="0" smtClean="0">
                <a:solidFill>
                  <a:srgbClr val="000000"/>
                </a:solidFill>
              </a:rPr>
              <a:t>可否判定①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リリース判定では、以下のリリース後の準備状況も確認</a:t>
            </a:r>
            <a:r>
              <a:rPr lang="ja-JP" altLang="en-US" sz="1800" kern="0" dirty="0" smtClean="0">
                <a:solidFill>
                  <a:srgbClr val="000000"/>
                </a:solidFill>
              </a:rPr>
              <a:t>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本番</a:t>
            </a:r>
            <a:r>
              <a:rPr lang="ja-JP" altLang="en-US" sz="1800" kern="0" dirty="0">
                <a:solidFill>
                  <a:srgbClr val="000000"/>
                </a:solidFill>
              </a:rPr>
              <a:t>移行の準備</a:t>
            </a:r>
            <a:r>
              <a:rPr lang="ja-JP" altLang="en-US" sz="1800" kern="0" dirty="0" smtClean="0">
                <a:solidFill>
                  <a:srgbClr val="000000"/>
                </a:solidFill>
              </a:rPr>
              <a:t>状況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②</a:t>
            </a:r>
            <a:r>
              <a:rPr lang="ja-JP" altLang="en-US" sz="1800" kern="0" dirty="0" smtClean="0">
                <a:solidFill>
                  <a:srgbClr val="000000"/>
                </a:solidFill>
              </a:rPr>
              <a:t> 業務</a:t>
            </a:r>
            <a:r>
              <a:rPr lang="ja-JP" altLang="en-US" sz="1800" kern="0" dirty="0">
                <a:solidFill>
                  <a:srgbClr val="000000"/>
                </a:solidFill>
              </a:rPr>
              <a:t>運用の準備</a:t>
            </a:r>
            <a:r>
              <a:rPr lang="ja-JP" altLang="en-US" sz="1800" kern="0" dirty="0" smtClean="0">
                <a:solidFill>
                  <a:srgbClr val="000000"/>
                </a:solidFill>
              </a:rPr>
              <a:t>状況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保守</a:t>
            </a:r>
            <a:r>
              <a:rPr lang="ja-JP" altLang="en-US" sz="1800" kern="0" dirty="0">
                <a:solidFill>
                  <a:srgbClr val="000000"/>
                </a:solidFill>
              </a:rPr>
              <a:t>体制の</a:t>
            </a:r>
            <a:r>
              <a:rPr lang="ja-JP" altLang="en-US" sz="1800" kern="0" dirty="0" smtClean="0">
                <a:solidFill>
                  <a:srgbClr val="000000"/>
                </a:solidFill>
              </a:rPr>
              <a:t>取決め状況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本番</a:t>
            </a:r>
            <a:r>
              <a:rPr lang="ja-JP" altLang="en-US" sz="1800" kern="0" dirty="0">
                <a:solidFill>
                  <a:srgbClr val="000000"/>
                </a:solidFill>
              </a:rPr>
              <a:t>稼働直後のフォロー体制や役割りを利用部門と合意しているか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保守</a:t>
            </a:r>
            <a:r>
              <a:rPr lang="ja-JP" altLang="en-US" sz="1800" kern="0" dirty="0">
                <a:solidFill>
                  <a:srgbClr val="000000"/>
                </a:solidFill>
              </a:rPr>
              <a:t>体制／役割り／</a:t>
            </a:r>
            <a:r>
              <a:rPr lang="ja-JP" altLang="en-US" sz="1800" kern="0" dirty="0" smtClean="0">
                <a:solidFill>
                  <a:srgbClr val="000000"/>
                </a:solidFill>
              </a:rPr>
              <a:t>内容／</a:t>
            </a:r>
            <a:r>
              <a:rPr lang="ja-JP" altLang="en-US" sz="1800" kern="0" dirty="0">
                <a:solidFill>
                  <a:srgbClr val="000000"/>
                </a:solidFill>
              </a:rPr>
              <a:t>保守</a:t>
            </a:r>
            <a:r>
              <a:rPr lang="ja-JP" altLang="en-US" sz="1800" kern="0" dirty="0" smtClean="0">
                <a:solidFill>
                  <a:srgbClr val="000000"/>
                </a:solidFill>
              </a:rPr>
              <a:t>費用の取り決め</a:t>
            </a:r>
            <a:r>
              <a:rPr lang="ja-JP" altLang="en-US" sz="1800" kern="0" dirty="0">
                <a:solidFill>
                  <a:srgbClr val="000000"/>
                </a:solidFill>
              </a:rPr>
              <a:t>は完了しているか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④ 本番</a:t>
            </a:r>
            <a:r>
              <a:rPr lang="ja-JP" altLang="en-US" sz="1800" kern="0" dirty="0">
                <a:solidFill>
                  <a:srgbClr val="000000"/>
                </a:solidFill>
              </a:rPr>
              <a:t>トラブル発生時の取決め</a:t>
            </a:r>
            <a:r>
              <a:rPr lang="ja-JP" altLang="en-US" sz="1800" kern="0" dirty="0" smtClean="0">
                <a:solidFill>
                  <a:srgbClr val="000000"/>
                </a:solidFill>
              </a:rPr>
              <a:t>状況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システム障害／誤操作</a:t>
            </a:r>
            <a:r>
              <a:rPr lang="ja-JP" altLang="en-US" sz="1800" kern="0" dirty="0">
                <a:solidFill>
                  <a:srgbClr val="000000"/>
                </a:solidFill>
              </a:rPr>
              <a:t>対応、復旧</a:t>
            </a:r>
            <a:r>
              <a:rPr lang="ja-JP" altLang="en-US" sz="1800" kern="0" dirty="0" smtClean="0">
                <a:solidFill>
                  <a:srgbClr val="000000"/>
                </a:solidFill>
              </a:rPr>
              <a:t>対応手順</a:t>
            </a:r>
            <a:r>
              <a:rPr lang="ja-JP" altLang="en-US" sz="1800" kern="0" dirty="0">
                <a:solidFill>
                  <a:srgbClr val="000000"/>
                </a:solidFill>
              </a:rPr>
              <a:t>や実施体制は明確か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対応</a:t>
            </a:r>
            <a:r>
              <a:rPr lang="ja-JP" altLang="en-US" sz="1800" kern="0" dirty="0">
                <a:solidFill>
                  <a:srgbClr val="000000"/>
                </a:solidFill>
              </a:rPr>
              <a:t>について瑕疵の切り分け方法、切り分け費用は合意しているか？</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108</a:t>
            </a:fld>
            <a:endParaRPr lang="en-US" altLang="ja-JP">
              <a:solidFill>
                <a:srgbClr val="000000"/>
              </a:solidFill>
            </a:endParaRPr>
          </a:p>
        </p:txBody>
      </p:sp>
    </p:spTree>
    <p:extLst>
      <p:ext uri="{BB962C8B-B14F-4D97-AF65-F5344CB8AC3E}">
        <p14:creationId xmlns:p14="http://schemas.microsoft.com/office/powerpoint/2010/main" val="1007615046"/>
      </p:ext>
    </p:extLst>
  </p:cSld>
  <p:clrMapOvr>
    <a:masterClrMapping/>
  </p:clrMapOvr>
  <p:transition spd="slow"/>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日本式　こだわり品質　ガラパゴス</a:t>
            </a:r>
            <a:endParaRPr lang="ja-JP" altLang="en-US" sz="1800" b="1" kern="0" dirty="0">
              <a:solidFill>
                <a:srgbClr val="FF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099】</a:t>
            </a:r>
            <a:r>
              <a:rPr lang="ja-JP" altLang="en-US" sz="2400" dirty="0" smtClean="0"/>
              <a:t> </a:t>
            </a:r>
            <a:r>
              <a:rPr lang="ja-JP" altLang="en-US" sz="2400" dirty="0" smtClean="0">
                <a:solidFill>
                  <a:schemeClr val="bg1"/>
                </a:solidFill>
              </a:rPr>
              <a:t>ＳＬＡの意味をお客様に十分に理解いただく</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お客</a:t>
            </a:r>
            <a:r>
              <a:rPr lang="ja-JP" altLang="en-US" sz="1800" dirty="0" smtClean="0"/>
              <a:t>様が納得する</a:t>
            </a:r>
            <a:r>
              <a:rPr lang="en-US" altLang="ja-JP" sz="1800" dirty="0" smtClean="0"/>
              <a:t>SLA</a:t>
            </a:r>
            <a:r>
              <a:rPr lang="ja-JP" altLang="en-US" sz="1800" dirty="0" smtClean="0"/>
              <a:t>（</a:t>
            </a:r>
            <a:r>
              <a:rPr lang="en-US" altLang="ja-JP" sz="1800" dirty="0"/>
              <a:t>Service Level Agreement</a:t>
            </a:r>
            <a:r>
              <a:rPr lang="ja-JP" altLang="en-US" sz="1800" dirty="0" smtClean="0"/>
              <a:t>）を締結できない。</a:t>
            </a:r>
            <a:endParaRPr lang="en-US" altLang="ja-JP" sz="1800" dirty="0" smtClean="0"/>
          </a:p>
          <a:p>
            <a:pPr marL="540000">
              <a:spcBef>
                <a:spcPts val="0"/>
              </a:spcBef>
              <a:buFont typeface="Arial" panose="020B0604020202020204" pitchFamily="34" charset="0"/>
              <a:buChar char="•"/>
            </a:pPr>
            <a:r>
              <a:rPr lang="en-US" altLang="ja-JP" sz="1800" dirty="0" smtClean="0"/>
              <a:t>SLA</a:t>
            </a:r>
            <a:r>
              <a:rPr lang="ja-JP" altLang="en-US" sz="1800" dirty="0" smtClean="0"/>
              <a:t>で要求される内容が現実離れしている。</a:t>
            </a:r>
            <a:endParaRPr lang="en-US" altLang="ja-JP" sz="1800" dirty="0" smtClean="0"/>
          </a:p>
          <a:p>
            <a:pPr marL="540000">
              <a:spcBef>
                <a:spcPts val="0"/>
              </a:spcBef>
              <a:buFont typeface="Arial" panose="020B0604020202020204" pitchFamily="34" charset="0"/>
              <a:buChar char="•"/>
            </a:pPr>
            <a:r>
              <a:rPr lang="en-US" altLang="ja-JP" sz="1800" dirty="0" smtClean="0"/>
              <a:t>SLA</a:t>
            </a:r>
            <a:r>
              <a:rPr lang="ja-JP" altLang="en-US" sz="1800" dirty="0" smtClean="0"/>
              <a:t>にどのような項目を設定すればよいか分からない。</a:t>
            </a:r>
            <a:endParaRPr lang="en-US" altLang="ja-JP" sz="1800" dirty="0" smtClean="0"/>
          </a:p>
          <a:p>
            <a:pPr marL="540000">
              <a:spcBef>
                <a:spcPts val="0"/>
              </a:spcBef>
              <a:buFont typeface="Arial" panose="020B0604020202020204" pitchFamily="34" charset="0"/>
              <a:buChar char="•"/>
            </a:pPr>
            <a:r>
              <a:rPr lang="en-US" altLang="ja-JP" sz="1800" dirty="0" smtClean="0"/>
              <a:t>SLA</a:t>
            </a:r>
            <a:r>
              <a:rPr lang="ja-JP" altLang="en-US" sz="1800" dirty="0" smtClean="0"/>
              <a:t>に設定する妥当な許容値が分からない。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2.21 </a:t>
            </a:r>
            <a:r>
              <a:rPr lang="ja-JP" altLang="en-US" sz="1800" kern="0">
                <a:solidFill>
                  <a:srgbClr val="000000"/>
                </a:solidFill>
              </a:rPr>
              <a:t>運用のマネジメント①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a:t>SLA</a:t>
            </a:r>
            <a:r>
              <a:rPr lang="ja-JP" altLang="en-US" sz="1800" kern="0" dirty="0"/>
              <a:t>はお客様との“契約”として合意し納得いただくべきであるが、欧米と</a:t>
            </a:r>
            <a:r>
              <a:rPr lang="ja-JP" altLang="en-US" sz="1800" kern="0" dirty="0" smtClean="0"/>
              <a:t>異なり日本の</a:t>
            </a:r>
            <a:r>
              <a:rPr lang="en-US" altLang="ja-JP" sz="1800" kern="0" dirty="0" smtClean="0"/>
              <a:t/>
            </a:r>
            <a:br>
              <a:rPr lang="en-US" altLang="ja-JP" sz="1800" kern="0" dirty="0" smtClean="0"/>
            </a:br>
            <a:r>
              <a:rPr lang="en-US" altLang="ja-JP" sz="1800" kern="0" dirty="0" smtClean="0"/>
              <a:t>IT</a:t>
            </a:r>
            <a:r>
              <a:rPr lang="ja-JP" altLang="en-US" sz="1800" kern="0" dirty="0" smtClean="0"/>
              <a:t>業界では</a:t>
            </a:r>
            <a:r>
              <a:rPr lang="ja-JP" altLang="en-US" sz="1800" kern="0" dirty="0"/>
              <a:t>、“緻密な契約</a:t>
            </a:r>
            <a:r>
              <a:rPr lang="ja-JP" altLang="en-US" sz="1800" kern="0" dirty="0" smtClean="0"/>
              <a:t>”が不得手であったり、お客様が契約</a:t>
            </a:r>
            <a:r>
              <a:rPr lang="ja-JP" altLang="en-US" sz="1800" kern="0" dirty="0"/>
              <a:t>を無視</a:t>
            </a:r>
            <a:r>
              <a:rPr lang="ja-JP" altLang="en-US" sz="1800" kern="0" dirty="0" smtClean="0"/>
              <a:t>して追加要求して</a:t>
            </a:r>
            <a:r>
              <a:rPr lang="en-US" altLang="ja-JP" sz="1800" kern="0" dirty="0" smtClean="0"/>
              <a:t/>
            </a:r>
            <a:br>
              <a:rPr lang="en-US" altLang="ja-JP" sz="1800" kern="0" dirty="0" smtClean="0"/>
            </a:br>
            <a:r>
              <a:rPr lang="ja-JP" altLang="en-US" sz="1800" kern="0" dirty="0" smtClean="0"/>
              <a:t>くること</a:t>
            </a:r>
            <a:r>
              <a:rPr lang="ja-JP" altLang="en-US" sz="1800" kern="0" dirty="0"/>
              <a:t>がある。（日本のお客様は品質に対して厳しい</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サービス</a:t>
            </a:r>
            <a:r>
              <a:rPr lang="ja-JP" altLang="en-US" sz="1800" kern="0" dirty="0"/>
              <a:t>提供側として</a:t>
            </a:r>
            <a:r>
              <a:rPr lang="ja-JP" altLang="en-US" sz="1800" kern="0" dirty="0" smtClean="0"/>
              <a:t>以下を注意する</a:t>
            </a:r>
            <a:r>
              <a:rPr lang="ja-JP" altLang="en-US" sz="1800" kern="0" dirty="0"/>
              <a:t>とよい</a:t>
            </a:r>
            <a:r>
              <a:rPr lang="ja-JP" altLang="en-US" sz="1800" kern="0" dirty="0" smtClean="0"/>
              <a:t>。</a:t>
            </a:r>
            <a:r>
              <a:rPr lang="en-US" altLang="ja-JP" sz="1800" kern="0" dirty="0" smtClean="0"/>
              <a:t/>
            </a:r>
            <a:br>
              <a:rPr lang="en-US" altLang="ja-JP" sz="1800" kern="0" dirty="0" smtClean="0"/>
            </a:br>
            <a:r>
              <a:rPr lang="ja-JP" altLang="en-US" sz="1800" kern="0" dirty="0"/>
              <a:t>　</a:t>
            </a:r>
            <a:r>
              <a:rPr lang="ja-JP" altLang="en-US" sz="1800" kern="0" dirty="0" smtClean="0"/>
              <a:t>① お客</a:t>
            </a:r>
            <a:r>
              <a:rPr lang="ja-JP" altLang="en-US" sz="1800" kern="0" dirty="0"/>
              <a:t>様は</a:t>
            </a:r>
            <a:r>
              <a:rPr lang="en-US" altLang="ja-JP" sz="1800" kern="0" dirty="0"/>
              <a:t>SLA</a:t>
            </a:r>
            <a:r>
              <a:rPr lang="ja-JP" altLang="en-US" sz="1800" kern="0" dirty="0" smtClean="0"/>
              <a:t>を</a:t>
            </a:r>
            <a:r>
              <a:rPr lang="ja-JP" altLang="en-US" sz="1800" kern="0" dirty="0"/>
              <a:t>十分</a:t>
            </a:r>
            <a:r>
              <a:rPr lang="ja-JP" altLang="en-US" sz="1800" kern="0" dirty="0" smtClean="0"/>
              <a:t>に</a:t>
            </a:r>
            <a:r>
              <a:rPr lang="ja-JP" altLang="en-US" sz="1800" kern="0" dirty="0"/>
              <a:t>理解できていない場合が多い</a:t>
            </a:r>
            <a:r>
              <a:rPr lang="ja-JP" altLang="en-US" sz="1800" kern="0" dirty="0" smtClean="0"/>
              <a:t>。お客</a:t>
            </a:r>
            <a:r>
              <a:rPr lang="ja-JP" altLang="en-US" sz="1800" kern="0" dirty="0"/>
              <a:t>様の</a:t>
            </a:r>
            <a:r>
              <a:rPr lang="ja-JP" altLang="en-US" sz="1800" kern="0" dirty="0" smtClean="0"/>
              <a:t>対応者</a:t>
            </a:r>
            <a:r>
              <a:rPr lang="en-US" altLang="ja-JP" sz="1800" kern="0" dirty="0" smtClean="0"/>
              <a:t/>
            </a:r>
            <a:br>
              <a:rPr lang="en-US" altLang="ja-JP" sz="1800" kern="0" dirty="0" smtClean="0"/>
            </a:br>
            <a:r>
              <a:rPr lang="ja-JP" altLang="en-US" sz="1800" kern="0" dirty="0"/>
              <a:t>　</a:t>
            </a:r>
            <a:r>
              <a:rPr lang="ja-JP" altLang="en-US" sz="1800" kern="0" dirty="0" smtClean="0"/>
              <a:t>　　（情報システム部門</a:t>
            </a:r>
            <a:r>
              <a:rPr lang="ja-JP" altLang="en-US" sz="1800" kern="0" dirty="0"/>
              <a:t>、経営層等）に</a:t>
            </a:r>
            <a:r>
              <a:rPr lang="ja-JP" altLang="en-US" sz="1800" kern="0" dirty="0" smtClean="0"/>
              <a:t>よって</a:t>
            </a:r>
            <a:r>
              <a:rPr lang="en-US" altLang="ja-JP" sz="1800" kern="0" dirty="0" smtClean="0"/>
              <a:t>SLA</a:t>
            </a:r>
            <a:r>
              <a:rPr lang="ja-JP" altLang="en-US" sz="1800" kern="0" dirty="0" smtClean="0"/>
              <a:t>に対する意見が異なる場合もある。</a:t>
            </a:r>
            <a:r>
              <a:rPr lang="en-US" altLang="ja-JP" sz="1800" kern="0" dirty="0" smtClean="0"/>
              <a:t/>
            </a:r>
            <a:br>
              <a:rPr lang="en-US" altLang="ja-JP" sz="1800" kern="0" dirty="0" smtClean="0"/>
            </a:br>
            <a:r>
              <a:rPr lang="ja-JP" altLang="en-US" sz="1800" kern="0" dirty="0"/>
              <a:t>　②</a:t>
            </a:r>
            <a:r>
              <a:rPr lang="ja-JP" altLang="en-US" sz="1800" kern="0" dirty="0" smtClean="0"/>
              <a:t> </a:t>
            </a:r>
            <a:r>
              <a:rPr lang="en-US" altLang="ja-JP" sz="1800" kern="0" dirty="0" smtClean="0"/>
              <a:t>SLA</a:t>
            </a:r>
            <a:r>
              <a:rPr lang="ja-JP" altLang="en-US" sz="1800" kern="0" dirty="0"/>
              <a:t>の</a:t>
            </a:r>
            <a:r>
              <a:rPr lang="ja-JP" altLang="en-US" sz="1800" kern="0" dirty="0" smtClean="0"/>
              <a:t>値</a:t>
            </a:r>
            <a:r>
              <a:rPr lang="ja-JP" altLang="en-US" sz="1800" kern="0" dirty="0"/>
              <a:t>（</a:t>
            </a:r>
            <a:r>
              <a:rPr lang="ja-JP" altLang="en-US" sz="1800" kern="0" dirty="0" smtClean="0"/>
              <a:t>稼働率</a:t>
            </a:r>
            <a:r>
              <a:rPr lang="en-US" altLang="ja-JP" sz="1800" kern="0" dirty="0" smtClean="0"/>
              <a:t>99.99</a:t>
            </a:r>
            <a:r>
              <a:rPr lang="en-US" altLang="ja-JP" sz="1800" kern="0" dirty="0"/>
              <a:t>%</a:t>
            </a:r>
            <a:r>
              <a:rPr lang="ja-JP" altLang="en-US" sz="1800" kern="0" dirty="0"/>
              <a:t>など）の</a:t>
            </a:r>
            <a:r>
              <a:rPr lang="ja-JP" altLang="en-US" sz="1800" kern="0" dirty="0" smtClean="0"/>
              <a:t>意味、本当に必要なことか、コストとの関連等を</a:t>
            </a:r>
            <a:r>
              <a:rPr lang="en-US" altLang="ja-JP" sz="1800" kern="0" dirty="0" smtClean="0"/>
              <a:t/>
            </a:r>
            <a:br>
              <a:rPr lang="en-US" altLang="ja-JP" sz="1800" kern="0" dirty="0" smtClean="0"/>
            </a:br>
            <a:r>
              <a:rPr lang="ja-JP" altLang="en-US" sz="1800" kern="0" dirty="0" smtClean="0"/>
              <a:t>　　　お客</a:t>
            </a:r>
            <a:r>
              <a:rPr lang="ja-JP" altLang="en-US" sz="1800" kern="0" dirty="0"/>
              <a:t>様</a:t>
            </a:r>
            <a:r>
              <a:rPr lang="ja-JP" altLang="en-US" sz="1800" kern="0" dirty="0" smtClean="0"/>
              <a:t>に説明して理解いただくことが重要である。</a:t>
            </a:r>
            <a:r>
              <a:rPr lang="en-US" altLang="ja-JP" sz="1800" kern="0" dirty="0" smtClean="0"/>
              <a:t/>
            </a:r>
            <a:br>
              <a:rPr lang="en-US" altLang="ja-JP" sz="1800" kern="0" dirty="0" smtClean="0"/>
            </a:br>
            <a:r>
              <a:rPr lang="ja-JP" altLang="en-US" sz="1800" kern="0" dirty="0" smtClean="0"/>
              <a:t>　</a:t>
            </a:r>
            <a:r>
              <a:rPr lang="ja-JP" altLang="en-US" sz="1800" kern="0" dirty="0"/>
              <a:t>③</a:t>
            </a:r>
            <a:r>
              <a:rPr lang="ja-JP" altLang="en-US" sz="1800" kern="0" dirty="0" smtClean="0"/>
              <a:t> お客様から“</a:t>
            </a:r>
            <a:r>
              <a:rPr lang="ja-JP" altLang="en-US" sz="1800" kern="0" dirty="0"/>
              <a:t>どういう状態が</a:t>
            </a:r>
            <a:r>
              <a:rPr lang="ja-JP" altLang="en-US" sz="1800" kern="0" dirty="0" smtClean="0"/>
              <a:t>困るか</a:t>
            </a:r>
            <a:r>
              <a:rPr lang="ja-JP" altLang="en-US" sz="1800" kern="0" dirty="0"/>
              <a:t>”、“最悪の状態は何か”を具体的</a:t>
            </a:r>
            <a:r>
              <a:rPr lang="ja-JP" altLang="en-US" sz="1800" kern="0" dirty="0" smtClean="0"/>
              <a:t>に聞き出すと</a:t>
            </a:r>
            <a:r>
              <a:rPr lang="en-US" altLang="ja-JP" sz="1800" kern="0" dirty="0" smtClean="0"/>
              <a:t/>
            </a:r>
            <a:br>
              <a:rPr lang="en-US" altLang="ja-JP" sz="1800" kern="0" dirty="0" smtClean="0"/>
            </a:br>
            <a:r>
              <a:rPr lang="ja-JP" altLang="en-US" sz="1800" kern="0" dirty="0" smtClean="0"/>
              <a:t>　　　良い。</a:t>
            </a:r>
            <a:endParaRPr lang="en-US" altLang="zh-TW" sz="1800" kern="0" dirty="0" smtClean="0"/>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109</a:t>
            </a:fld>
            <a:endParaRPr lang="en-US" altLang="ja-JP">
              <a:solidFill>
                <a:srgbClr val="000000"/>
              </a:solidFill>
            </a:endParaRPr>
          </a:p>
        </p:txBody>
      </p:sp>
    </p:spTree>
    <p:extLst>
      <p:ext uri="{BB962C8B-B14F-4D97-AF65-F5344CB8AC3E}">
        <p14:creationId xmlns:p14="http://schemas.microsoft.com/office/powerpoint/2010/main" val="1614839518"/>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プロジェクト　組織と連携　機能する</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001】</a:t>
            </a:r>
            <a:r>
              <a:rPr lang="ja-JP" altLang="en-US" sz="2400" dirty="0" smtClean="0"/>
              <a:t> </a:t>
            </a:r>
            <a:r>
              <a:rPr lang="en-US" altLang="ja-JP" sz="2400" dirty="0" smtClean="0"/>
              <a:t>QMS</a:t>
            </a:r>
            <a:r>
              <a:rPr lang="ja-JP" altLang="en-US" sz="2400" dirty="0" smtClean="0"/>
              <a:t>構築は組織の責任分担を明確にする</a:t>
            </a:r>
            <a:endParaRPr lang="ja-JP" altLang="en-US" sz="2400" dirty="0"/>
          </a:p>
        </p:txBody>
      </p:sp>
      <p:sp>
        <p:nvSpPr>
          <p:cNvPr id="25605" name="Rectangle 3"/>
          <p:cNvSpPr>
            <a:spLocks noGrp="1" noChangeArrowheads="1"/>
          </p:cNvSpPr>
          <p:nvPr>
            <p:ph type="body"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p>
          <a:p>
            <a:pPr marL="540000">
              <a:spcBef>
                <a:spcPts val="0"/>
              </a:spcBef>
              <a:buFont typeface="Arial" panose="020B0604020202020204" pitchFamily="34" charset="0"/>
              <a:buChar char="•"/>
            </a:pPr>
            <a:r>
              <a:rPr lang="ja-JP" altLang="en-US" sz="1800" dirty="0" smtClean="0"/>
              <a:t>新しく品質保証機能（</a:t>
            </a:r>
            <a:r>
              <a:rPr lang="en-US" altLang="ja-JP" sz="1800" dirty="0" smtClean="0"/>
              <a:t>QMS</a:t>
            </a:r>
            <a:r>
              <a:rPr lang="ja-JP" altLang="en-US" sz="1800" dirty="0" smtClean="0"/>
              <a:t>：</a:t>
            </a:r>
            <a:r>
              <a:rPr lang="en-US" altLang="ja-JP" sz="1800" dirty="0"/>
              <a:t>Quality Management System</a:t>
            </a:r>
            <a:r>
              <a:rPr lang="ja-JP" altLang="en-US" sz="1800" dirty="0" smtClean="0"/>
              <a:t>）を立ち上げる</a:t>
            </a:r>
            <a:r>
              <a:rPr lang="en-US" altLang="ja-JP" sz="1800" dirty="0" smtClean="0"/>
              <a:t/>
            </a:r>
            <a:br>
              <a:rPr lang="en-US" altLang="ja-JP" sz="1800" dirty="0" smtClean="0"/>
            </a:br>
            <a:r>
              <a:rPr lang="ja-JP" altLang="en-US" sz="1800" dirty="0" smtClean="0"/>
              <a:t>ためにはどのように考えればよいのか。</a:t>
            </a:r>
            <a:endParaRPr lang="en-US" altLang="ja-JP" sz="1800" dirty="0" smtClean="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smtClean="0">
                <a:solidFill>
                  <a:srgbClr val="000000"/>
                </a:solidFill>
              </a:rPr>
              <a:t>SEPG</a:t>
            </a:r>
            <a:r>
              <a:rPr lang="ja-JP" altLang="en-US" sz="1800" kern="0" dirty="0" smtClean="0">
                <a:solidFill>
                  <a:srgbClr val="000000"/>
                </a:solidFill>
              </a:rPr>
              <a:t>（</a:t>
            </a:r>
            <a:r>
              <a:rPr lang="en-US" altLang="ja-JP" sz="1800" kern="0" dirty="0">
                <a:solidFill>
                  <a:srgbClr val="000000"/>
                </a:solidFill>
              </a:rPr>
              <a:t>Software Engineering Process </a:t>
            </a:r>
            <a:r>
              <a:rPr lang="en-US" altLang="ja-JP" sz="1800" kern="0" dirty="0" smtClean="0">
                <a:solidFill>
                  <a:srgbClr val="000000"/>
                </a:solidFill>
              </a:rPr>
              <a:t>Group</a:t>
            </a:r>
            <a:r>
              <a:rPr lang="ja-JP" altLang="en-US" sz="1800" kern="0" dirty="0" smtClean="0">
                <a:solidFill>
                  <a:srgbClr val="000000"/>
                </a:solidFill>
              </a:rPr>
              <a:t>）、</a:t>
            </a:r>
            <a:r>
              <a:rPr lang="en-US" altLang="ja-JP" sz="1800" kern="0" dirty="0" smtClean="0">
                <a:solidFill>
                  <a:srgbClr val="000000"/>
                </a:solidFill>
              </a:rPr>
              <a:t>SQAG</a:t>
            </a:r>
            <a:r>
              <a:rPr lang="ja-JP" altLang="en-US" sz="1800" kern="0" dirty="0" smtClean="0">
                <a:solidFill>
                  <a:srgbClr val="000000"/>
                </a:solidFill>
              </a:rPr>
              <a:t>（</a:t>
            </a:r>
            <a:r>
              <a:rPr lang="en-US" altLang="ja-JP" sz="1800" kern="0" dirty="0" smtClean="0">
                <a:solidFill>
                  <a:srgbClr val="000000"/>
                </a:solidFill>
              </a:rPr>
              <a:t>Software Quality </a:t>
            </a:r>
            <a:br>
              <a:rPr lang="en-US" altLang="ja-JP" sz="1800" kern="0" dirty="0" smtClean="0">
                <a:solidFill>
                  <a:srgbClr val="000000"/>
                </a:solidFill>
              </a:rPr>
            </a:br>
            <a:r>
              <a:rPr lang="en-US" altLang="ja-JP" sz="1800" kern="0" dirty="0" smtClean="0">
                <a:solidFill>
                  <a:srgbClr val="000000"/>
                </a:solidFill>
              </a:rPr>
              <a:t>Assurance Group</a:t>
            </a:r>
            <a:r>
              <a:rPr lang="ja-JP" altLang="en-US" sz="1800" kern="0" dirty="0" smtClean="0">
                <a:solidFill>
                  <a:srgbClr val="000000"/>
                </a:solidFill>
              </a:rPr>
              <a:t>）、</a:t>
            </a:r>
            <a:r>
              <a:rPr lang="en-US" altLang="ja-JP" sz="1800" kern="0" dirty="0" smtClean="0">
                <a:solidFill>
                  <a:srgbClr val="000000"/>
                </a:solidFill>
              </a:rPr>
              <a:t>PMO</a:t>
            </a:r>
            <a:r>
              <a:rPr lang="ja-JP" altLang="en-US" sz="1800" kern="0" dirty="0" smtClean="0">
                <a:solidFill>
                  <a:srgbClr val="000000"/>
                </a:solidFill>
              </a:rPr>
              <a:t>（</a:t>
            </a:r>
            <a:r>
              <a:rPr lang="en-US" altLang="ja-JP" sz="1800" kern="0" dirty="0" smtClean="0">
                <a:solidFill>
                  <a:srgbClr val="000000"/>
                </a:solidFill>
              </a:rPr>
              <a:t>Project Management Office</a:t>
            </a:r>
            <a:r>
              <a:rPr lang="ja-JP" altLang="en-US" sz="1800" kern="0" dirty="0" smtClean="0">
                <a:solidFill>
                  <a:srgbClr val="000000"/>
                </a:solidFill>
              </a:rPr>
              <a:t>）などの組織と実際の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プロジェクト間でフィードバックし合える役割り分担を設定する。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t>通常のプロジェクトは納期と予算の制約があるため、プロジェクト内の品質管理だけで</a:t>
            </a:r>
            <a:r>
              <a:rPr lang="ja-JP" altLang="en-US" sz="1800" kern="0" dirty="0" smtClean="0"/>
              <a:t>は</a:t>
            </a:r>
            <a:r>
              <a:rPr lang="en-US" altLang="ja-JP" sz="1800" kern="0" dirty="0" smtClean="0"/>
              <a:t/>
            </a:r>
            <a:br>
              <a:rPr lang="en-US" altLang="ja-JP" sz="1800" kern="0" dirty="0" smtClean="0"/>
            </a:br>
            <a:r>
              <a:rPr lang="ja-JP" altLang="en-US" sz="1800" kern="0" dirty="0" smtClean="0"/>
              <a:t>組織</a:t>
            </a:r>
            <a:r>
              <a:rPr lang="ja-JP" altLang="en-US" sz="1800" kern="0" dirty="0"/>
              <a:t>としての品質保証を行うには無理がある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a:t>プロセス改善のための</a:t>
            </a:r>
            <a:r>
              <a:rPr lang="en-US" altLang="ja-JP" sz="1800" kern="0" dirty="0"/>
              <a:t>SEPG</a:t>
            </a:r>
            <a:r>
              <a:rPr lang="ja-JP" altLang="en-US" sz="1800" kern="0" dirty="0"/>
              <a:t>と、第３者監査を行う</a:t>
            </a:r>
            <a:r>
              <a:rPr lang="en-US" altLang="ja-JP" sz="1800" kern="0" dirty="0"/>
              <a:t>SQAG</a:t>
            </a:r>
            <a:r>
              <a:rPr lang="ja-JP" altLang="en-US" sz="1800" kern="0" dirty="0" err="1"/>
              <a:t>、</a:t>
            </a:r>
            <a:r>
              <a:rPr lang="ja-JP" altLang="en-US" sz="1800" kern="0" dirty="0"/>
              <a:t>そして、ガバナンスを強化</a:t>
            </a:r>
            <a:r>
              <a:rPr lang="ja-JP" altLang="en-US" sz="1800" kern="0" dirty="0" smtClean="0"/>
              <a:t>する</a:t>
            </a:r>
            <a:r>
              <a:rPr lang="en-US" altLang="ja-JP" sz="1800" kern="0" dirty="0" smtClean="0"/>
              <a:t/>
            </a:r>
            <a:br>
              <a:rPr lang="en-US" altLang="ja-JP" sz="1800" kern="0" dirty="0" smtClean="0"/>
            </a:br>
            <a:r>
              <a:rPr lang="en-US" altLang="ja-JP" sz="1800" kern="0" dirty="0" smtClean="0"/>
              <a:t>PMO</a:t>
            </a:r>
            <a:r>
              <a:rPr lang="ja-JP" altLang="en-US" sz="1800" kern="0" dirty="0"/>
              <a:t>の設置が必要である</a:t>
            </a:r>
            <a:r>
              <a:rPr lang="ja-JP" altLang="en-US" sz="1800" kern="0" dirty="0" smtClean="0"/>
              <a:t>。</a:t>
            </a:r>
            <a:r>
              <a:rPr lang="en-US" altLang="ja-JP" sz="1800" kern="0" dirty="0" smtClean="0"/>
              <a:t/>
            </a:r>
            <a:br>
              <a:rPr lang="en-US" altLang="ja-JP" sz="1800" kern="0" dirty="0" smtClean="0"/>
            </a:br>
            <a:r>
              <a:rPr lang="ja-JP" altLang="en-US" sz="1800" kern="0" dirty="0" smtClean="0"/>
              <a:t>そして</a:t>
            </a:r>
            <a:r>
              <a:rPr lang="ja-JP" altLang="en-US" sz="1800" kern="0" dirty="0"/>
              <a:t>、３つの組織がお互いを</a:t>
            </a:r>
            <a:r>
              <a:rPr lang="ja-JP" altLang="en-US" sz="1800" kern="0" dirty="0" smtClean="0"/>
              <a:t>フィ－ドバック</a:t>
            </a:r>
            <a:r>
              <a:rPr lang="ja-JP" altLang="en-US" sz="1800" kern="0" dirty="0"/>
              <a:t>しあう関係を構築する必要がある</a:t>
            </a:r>
            <a:r>
              <a:rPr lang="ja-JP" altLang="en-US" sz="1800" kern="0" dirty="0" smtClean="0"/>
              <a:t>。</a:t>
            </a:r>
            <a:endParaRPr lang="ja-JP" altLang="en-US" sz="1800" kern="0" dirty="0"/>
          </a:p>
        </p:txBody>
      </p:sp>
      <p:sp>
        <p:nvSpPr>
          <p:cNvPr id="23"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 </a:t>
            </a:r>
            <a:r>
              <a:rPr lang="ja-JP" altLang="en-US" sz="1800" kern="0" dirty="0" smtClean="0">
                <a:solidFill>
                  <a:srgbClr val="000000"/>
                </a:solidFill>
              </a:rPr>
              <a:t>ソフトウェア品質マネジメントシステムの構築と運用①</a:t>
            </a:r>
            <a:endParaRPr lang="ja-JP" altLang="en-US" sz="1800" kern="0" dirty="0">
              <a:solidFill>
                <a:srgbClr val="000000"/>
              </a:solidFill>
            </a:endParaRPr>
          </a:p>
        </p:txBody>
      </p:sp>
      <p:grpSp>
        <p:nvGrpSpPr>
          <p:cNvPr id="24" name="グループ化 19"/>
          <p:cNvGrpSpPr>
            <a:grpSpLocks/>
          </p:cNvGrpSpPr>
          <p:nvPr/>
        </p:nvGrpSpPr>
        <p:grpSpPr bwMode="auto">
          <a:xfrm>
            <a:off x="5580063" y="0"/>
            <a:ext cx="3563937" cy="576263"/>
            <a:chOff x="5580112" y="-27384"/>
            <a:chExt cx="3563888" cy="576064"/>
          </a:xfrm>
        </p:grpSpPr>
        <p:grpSp>
          <p:nvGrpSpPr>
            <p:cNvPr id="25" name="グループ化 20"/>
            <p:cNvGrpSpPr>
              <a:grpSpLocks/>
            </p:cNvGrpSpPr>
            <p:nvPr/>
          </p:nvGrpSpPr>
          <p:grpSpPr bwMode="auto">
            <a:xfrm>
              <a:off x="5580112" y="-27384"/>
              <a:ext cx="1872208" cy="576064"/>
              <a:chOff x="4499992" y="5373216"/>
              <a:chExt cx="1728192" cy="432048"/>
            </a:xfrm>
          </p:grpSpPr>
          <p:sp>
            <p:nvSpPr>
              <p:cNvPr id="33" name="正方形/長方形 32"/>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4" name="正方形/長方形 33"/>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6" name="正方形/長方形 35"/>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6" name="グループ化 21"/>
            <p:cNvGrpSpPr>
              <a:grpSpLocks/>
            </p:cNvGrpSpPr>
            <p:nvPr/>
          </p:nvGrpSpPr>
          <p:grpSpPr bwMode="auto">
            <a:xfrm>
              <a:off x="7452320" y="-27384"/>
              <a:ext cx="1691680" cy="576064"/>
              <a:chOff x="4499992" y="5373216"/>
              <a:chExt cx="864096" cy="432048"/>
            </a:xfrm>
          </p:grpSpPr>
          <p:sp>
            <p:nvSpPr>
              <p:cNvPr id="27" name="正方形/長方形 26"/>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8" name="正方形/長方形 27"/>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3" name="グループ化 2"/>
          <p:cNvGrpSpPr/>
          <p:nvPr/>
        </p:nvGrpSpPr>
        <p:grpSpPr>
          <a:xfrm>
            <a:off x="0" y="6444000"/>
            <a:ext cx="432000" cy="432000"/>
            <a:chOff x="0" y="6444000"/>
            <a:chExt cx="432000" cy="432000"/>
          </a:xfrm>
        </p:grpSpPr>
        <p:sp>
          <p:nvSpPr>
            <p:cNvPr id="37" name="テキスト ボックス 36"/>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18" name="テキスト ボックス 17"/>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5" name="スライド番号プレースホルダー 4"/>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a:t>
            </a:fld>
            <a:endParaRPr lang="en-US" altLang="ja-JP">
              <a:solidFill>
                <a:srgbClr val="000000"/>
              </a:solidFill>
            </a:endParaRPr>
          </a:p>
        </p:txBody>
      </p:sp>
    </p:spTree>
    <p:extLst>
      <p:ext uri="{BB962C8B-B14F-4D97-AF65-F5344CB8AC3E}">
        <p14:creationId xmlns:p14="http://schemas.microsoft.com/office/powerpoint/2010/main" val="2556378213"/>
      </p:ext>
    </p:extLst>
  </p:cSld>
  <p:clrMapOvr>
    <a:masterClrMapping/>
  </p:clrMapOvr>
  <p:transition spd="slow"/>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んーまだだ　納得いくまで　追</a:t>
            </a:r>
            <a:r>
              <a:rPr lang="ja-JP" altLang="en-US" sz="1800" b="1" kern="0" dirty="0" smtClean="0"/>
              <a:t>究</a:t>
            </a:r>
            <a:r>
              <a:rPr lang="ja-JP" altLang="en-US" sz="1800" b="1" kern="0" dirty="0" smtClean="0">
                <a:solidFill>
                  <a:srgbClr val="000000"/>
                </a:solidFill>
              </a:rPr>
              <a:t>を</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100】</a:t>
            </a:r>
            <a:r>
              <a:rPr lang="ja-JP" altLang="en-US" sz="2400" dirty="0" smtClean="0"/>
              <a:t> </a:t>
            </a:r>
            <a:r>
              <a:rPr lang="en-US" altLang="ja-JP" sz="2400" dirty="0" smtClean="0">
                <a:solidFill>
                  <a:schemeClr val="bg1"/>
                </a:solidFill>
              </a:rPr>
              <a:t>CS</a:t>
            </a:r>
            <a:r>
              <a:rPr lang="ja-JP" altLang="en-US" sz="2400" dirty="0" smtClean="0">
                <a:solidFill>
                  <a:schemeClr val="bg1"/>
                </a:solidFill>
              </a:rPr>
              <a:t>達成の為</a:t>
            </a:r>
            <a:r>
              <a:rPr lang="ja-JP" altLang="en-US" sz="2400" dirty="0">
                <a:solidFill>
                  <a:schemeClr val="bg1"/>
                </a:solidFill>
              </a:rPr>
              <a:t>に「お客様の期待を把握する」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サービス運用の成果が出ているのに、お客様の評価が今一つ高くない。</a:t>
            </a:r>
            <a:endParaRPr lang="en-US" altLang="ja-JP" sz="1800" dirty="0" smtClean="0"/>
          </a:p>
          <a:p>
            <a:pPr marL="540000">
              <a:spcBef>
                <a:spcPts val="0"/>
              </a:spcBef>
              <a:buFont typeface="Arial" panose="020B0604020202020204" pitchFamily="34" charset="0"/>
              <a:buChar char="•"/>
            </a:pPr>
            <a:r>
              <a:rPr lang="ja-JP" altLang="en-US" sz="1800" dirty="0"/>
              <a:t>良かれと</a:t>
            </a:r>
            <a:r>
              <a:rPr lang="ja-JP" altLang="en-US" sz="1800" dirty="0" smtClean="0"/>
              <a:t>思って行ったことが裏目に出てしまった。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2.21 </a:t>
            </a:r>
            <a:r>
              <a:rPr lang="ja-JP" altLang="en-US" sz="1800" kern="0" dirty="0">
                <a:solidFill>
                  <a:srgbClr val="000000"/>
                </a:solidFill>
              </a:rPr>
              <a:t>運用</a:t>
            </a:r>
            <a:r>
              <a:rPr lang="ja-JP" altLang="en-US" sz="1800" kern="0">
                <a:solidFill>
                  <a:srgbClr val="000000"/>
                </a:solidFill>
              </a:rPr>
              <a:t>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smtClean="0">
                <a:solidFill>
                  <a:srgbClr val="000000"/>
                </a:solidFill>
              </a:rPr>
              <a:t>QCD</a:t>
            </a:r>
            <a:r>
              <a:rPr lang="ja-JP" altLang="en-US" sz="1800" kern="0" dirty="0" smtClean="0">
                <a:solidFill>
                  <a:srgbClr val="000000"/>
                </a:solidFill>
              </a:rPr>
              <a:t>の成果に注力しすぎてプロセス</a:t>
            </a:r>
            <a:r>
              <a:rPr lang="ja-JP" altLang="en-US" sz="1800" kern="0" dirty="0">
                <a:solidFill>
                  <a:srgbClr val="000000"/>
                </a:solidFill>
              </a:rPr>
              <a:t>品質を疎かにすると、顧客</a:t>
            </a:r>
            <a:r>
              <a:rPr lang="ja-JP" altLang="en-US" sz="1800" kern="0" dirty="0" smtClean="0">
                <a:solidFill>
                  <a:srgbClr val="000000"/>
                </a:solidFill>
              </a:rPr>
              <a:t>満足を得られず、</a:t>
            </a:r>
            <a:r>
              <a:rPr lang="en-US" altLang="ja-JP" sz="1800" kern="0" dirty="0">
                <a:solidFill>
                  <a:srgbClr val="000000"/>
                </a:solidFill>
              </a:rPr>
              <a:t/>
            </a:r>
            <a:br>
              <a:rPr lang="en-US" altLang="ja-JP" sz="1800" kern="0" dirty="0">
                <a:solidFill>
                  <a:srgbClr val="000000"/>
                </a:solidFill>
              </a:rPr>
            </a:br>
            <a:r>
              <a:rPr lang="ja-JP" altLang="en-US" sz="1800" kern="0" dirty="0" smtClean="0">
                <a:solidFill>
                  <a:srgbClr val="000000"/>
                </a:solidFill>
              </a:rPr>
              <a:t>自己</a:t>
            </a:r>
            <a:r>
              <a:rPr lang="ja-JP" altLang="en-US" sz="1800" kern="0" dirty="0">
                <a:solidFill>
                  <a:srgbClr val="000000"/>
                </a:solidFill>
              </a:rPr>
              <a:t>満足に</a:t>
            </a:r>
            <a:r>
              <a:rPr lang="ja-JP" altLang="en-US" sz="1800" kern="0" dirty="0" smtClean="0">
                <a:solidFill>
                  <a:srgbClr val="000000"/>
                </a:solidFill>
              </a:rPr>
              <a:t>陥る場合がある。</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プロセス</a:t>
            </a:r>
            <a:r>
              <a:rPr lang="ja-JP" altLang="en-US" sz="1800" kern="0" dirty="0" smtClean="0">
                <a:solidFill>
                  <a:srgbClr val="000000"/>
                </a:solidFill>
              </a:rPr>
              <a:t>品質とは、正確性</a:t>
            </a:r>
            <a:r>
              <a:rPr lang="ja-JP" altLang="en-US" sz="1800" kern="0" dirty="0">
                <a:solidFill>
                  <a:srgbClr val="000000"/>
                </a:solidFill>
              </a:rPr>
              <a:t>・迅速性・柔軟性・共感性・安心感・</a:t>
            </a:r>
            <a:r>
              <a:rPr lang="ja-JP" altLang="en-US" sz="1800" kern="0" dirty="0" smtClean="0">
                <a:solidFill>
                  <a:srgbClr val="000000"/>
                </a:solidFill>
              </a:rPr>
              <a:t>好印象など、</a:t>
            </a:r>
            <a:r>
              <a:rPr lang="en-US" altLang="ja-JP" sz="1800" kern="0" dirty="0" smtClean="0">
                <a:solidFill>
                  <a:srgbClr val="000000"/>
                </a:solidFill>
              </a:rPr>
              <a:t>QCD</a:t>
            </a:r>
            <a:r>
              <a:rPr lang="ja-JP" altLang="en-US" sz="1800" kern="0" dirty="0" smtClean="0">
                <a:solidFill>
                  <a:srgbClr val="000000"/>
                </a:solidFill>
              </a:rPr>
              <a:t>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成果では表せない要素がある。 </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お客様の期待が何かを考えたサービス</a:t>
            </a:r>
            <a:r>
              <a:rPr lang="ja-JP" altLang="en-US" sz="1800" kern="0" dirty="0">
                <a:solidFill>
                  <a:srgbClr val="000000"/>
                </a:solidFill>
              </a:rPr>
              <a:t>を提供しない</a:t>
            </a:r>
            <a:r>
              <a:rPr lang="ja-JP" altLang="en-US" sz="1800" kern="0" dirty="0" smtClean="0">
                <a:solidFill>
                  <a:srgbClr val="000000"/>
                </a:solidFill>
              </a:rPr>
              <a:t>と、“余計なお世話”や“迷惑な行為”と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お客様</a:t>
            </a:r>
            <a:r>
              <a:rPr lang="ja-JP" altLang="en-US" sz="1800" kern="0" dirty="0">
                <a:solidFill>
                  <a:srgbClr val="000000"/>
                </a:solidFill>
              </a:rPr>
              <a:t>に</a:t>
            </a:r>
            <a:r>
              <a:rPr lang="ja-JP" altLang="en-US" sz="1800" kern="0" dirty="0" smtClean="0">
                <a:solidFill>
                  <a:srgbClr val="000000"/>
                </a:solidFill>
              </a:rPr>
              <a:t>勘違いされる場合がある。</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お客様の実質的な評価が、お客様の当初の期待を超えてこそ、サービスに対する満足度が</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向上する。</a:t>
            </a:r>
            <a:endParaRPr lang="ja-JP" altLang="en-US"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110</a:t>
            </a:fld>
            <a:endParaRPr lang="en-US" altLang="ja-JP">
              <a:solidFill>
                <a:srgbClr val="000000"/>
              </a:solidFill>
            </a:endParaRPr>
          </a:p>
        </p:txBody>
      </p:sp>
    </p:spTree>
    <p:extLst>
      <p:ext uri="{BB962C8B-B14F-4D97-AF65-F5344CB8AC3E}">
        <p14:creationId xmlns:p14="http://schemas.microsoft.com/office/powerpoint/2010/main" val="1936836519"/>
      </p:ext>
    </p:extLst>
  </p:cSld>
  <p:clrMapOvr>
    <a:masterClrMapping/>
  </p:clrMapOvr>
  <p:transition spd="slow"/>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スミマセン　謝るだけでは　進歩せず</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101】</a:t>
            </a:r>
            <a:r>
              <a:rPr lang="ja-JP" altLang="en-US" sz="2400" dirty="0" smtClean="0"/>
              <a:t> </a:t>
            </a:r>
            <a:r>
              <a:rPr lang="ja-JP" altLang="en-US" sz="2400" dirty="0" smtClean="0">
                <a:solidFill>
                  <a:schemeClr val="bg1"/>
                </a:solidFill>
              </a:rPr>
              <a:t>運用</a:t>
            </a:r>
            <a:r>
              <a:rPr lang="ja-JP" altLang="en-US" sz="2400" dirty="0">
                <a:solidFill>
                  <a:schemeClr val="bg1"/>
                </a:solidFill>
              </a:rPr>
              <a:t>のサービス品質はプロセスで確保する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サービスの作業品質は人によりバラつきがあり、一定レベルの品質を確保できない</a:t>
            </a:r>
            <a:r>
              <a:rPr lang="ja-JP" altLang="en-US" sz="1800" dirty="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2.21 </a:t>
            </a:r>
            <a:r>
              <a:rPr lang="ja-JP" altLang="en-US" sz="1800" kern="0" dirty="0">
                <a:solidFill>
                  <a:srgbClr val="000000"/>
                </a:solidFill>
              </a:rPr>
              <a:t>運用</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日常の作業で使う帳票やツールの中にルールや手順を組み込み、ルールや手順を別の</a:t>
            </a:r>
            <a:br>
              <a:rPr lang="ja-JP" altLang="en-US" sz="1800" kern="0" dirty="0">
                <a:solidFill>
                  <a:srgbClr val="000000"/>
                </a:solidFill>
              </a:rPr>
            </a:br>
            <a:r>
              <a:rPr lang="ja-JP" altLang="en-US" sz="1800" kern="0" dirty="0">
                <a:solidFill>
                  <a:srgbClr val="000000"/>
                </a:solidFill>
              </a:rPr>
              <a:t>資料を参照しなくても済むようにする。</a:t>
            </a:r>
          </a:p>
          <a:p>
            <a:pPr marL="540000">
              <a:spcBef>
                <a:spcPts val="0"/>
              </a:spcBef>
              <a:buFont typeface="Arial" panose="020B0604020202020204" pitchFamily="34" charset="0"/>
              <a:buChar char="•"/>
            </a:pPr>
            <a:r>
              <a:rPr lang="ja-JP" altLang="en-US" sz="1800" kern="0" dirty="0">
                <a:solidFill>
                  <a:srgbClr val="000000"/>
                </a:solidFill>
              </a:rPr>
              <a:t>ルールや手順の量は、遵守できる程度をよく考え、過剰に盛り込み過ぎない。</a:t>
            </a:r>
          </a:p>
          <a:p>
            <a:pPr marL="540000">
              <a:spcBef>
                <a:spcPts val="0"/>
              </a:spcBef>
              <a:buFont typeface="Arial" panose="020B0604020202020204" pitchFamily="34" charset="0"/>
              <a:buChar char="•"/>
            </a:pPr>
            <a:r>
              <a:rPr lang="ja-JP" altLang="en-US" sz="1800" kern="0" dirty="0">
                <a:solidFill>
                  <a:srgbClr val="000000"/>
                </a:solidFill>
              </a:rPr>
              <a:t>チェックリストは、運用オペレーションの実行結果を愚直に確認すべきものと、設計</a:t>
            </a:r>
            <a:r>
              <a:rPr lang="ja-JP" altLang="en-US" sz="1800" kern="0" dirty="0" smtClean="0">
                <a:solidFill>
                  <a:srgbClr val="000000"/>
                </a:solidFill>
              </a:rPr>
              <a:t>レビュー</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時</a:t>
            </a:r>
            <a:r>
              <a:rPr lang="ja-JP" altLang="en-US" sz="1800" kern="0" dirty="0">
                <a:solidFill>
                  <a:srgbClr val="000000"/>
                </a:solidFill>
              </a:rPr>
              <a:t>の留意点のように開発者の気付きを促すものを混在させない。</a:t>
            </a:r>
          </a:p>
          <a:p>
            <a:pPr marL="540000">
              <a:spcBef>
                <a:spcPts val="0"/>
              </a:spcBef>
              <a:buFont typeface="Arial" panose="020B0604020202020204" pitchFamily="34" charset="0"/>
              <a:buChar char="•"/>
            </a:pPr>
            <a:r>
              <a:rPr lang="ja-JP" altLang="en-US" sz="1800" kern="0" dirty="0">
                <a:solidFill>
                  <a:srgbClr val="000000"/>
                </a:solidFill>
              </a:rPr>
              <a:t>愚直に確認すべきものは、複眼が基本。充分に注意していても、うっかり、ボンヤリ、勘違い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間違い</a:t>
            </a:r>
            <a:r>
              <a:rPr lang="ja-JP" altLang="en-US" sz="1800" kern="0" dirty="0">
                <a:solidFill>
                  <a:srgbClr val="000000"/>
                </a:solidFill>
              </a:rPr>
              <a:t>、思い込みからは逃げられない</a:t>
            </a:r>
            <a:r>
              <a:rPr lang="ja-JP" altLang="en-US" sz="1800" kern="0" dirty="0" smtClean="0">
                <a:solidFill>
                  <a:srgbClr val="000000"/>
                </a:solidFill>
              </a:rPr>
              <a:t>。本番</a:t>
            </a:r>
            <a:r>
              <a:rPr lang="ja-JP" altLang="en-US" sz="1800" kern="0" dirty="0">
                <a:solidFill>
                  <a:srgbClr val="000000"/>
                </a:solidFill>
              </a:rPr>
              <a:t>操作は１人でやってはいけない。</a:t>
            </a:r>
          </a:p>
          <a:p>
            <a:pPr marL="540000">
              <a:spcBef>
                <a:spcPts val="0"/>
              </a:spcBef>
              <a:buFont typeface="Arial" panose="020B0604020202020204" pitchFamily="34" charset="0"/>
              <a:buChar char="•"/>
            </a:pPr>
            <a:r>
              <a:rPr lang="ja-JP" altLang="en-US" sz="1800" kern="0" dirty="0">
                <a:solidFill>
                  <a:srgbClr val="000000"/>
                </a:solidFill>
              </a:rPr>
              <a:t>第三者による作業監査の結果は重要である。現状の作業のリスクや改善のネタが</a:t>
            </a:r>
            <a:r>
              <a:rPr lang="ja-JP" altLang="en-US" sz="1800" kern="0" dirty="0" smtClean="0">
                <a:solidFill>
                  <a:srgbClr val="000000"/>
                </a:solidFill>
              </a:rPr>
              <a:t>潜んで</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いる</a:t>
            </a:r>
            <a:r>
              <a:rPr lang="ja-JP" altLang="en-US" sz="1800" kern="0" dirty="0">
                <a:solidFill>
                  <a:srgbClr val="000000"/>
                </a:solidFill>
              </a:rPr>
              <a:t>ので、作業の弱点を分析しフィードバックする。</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111</a:t>
            </a:fld>
            <a:endParaRPr lang="en-US" altLang="ja-JP">
              <a:solidFill>
                <a:srgbClr val="000000"/>
              </a:solidFill>
            </a:endParaRPr>
          </a:p>
        </p:txBody>
      </p:sp>
    </p:spTree>
    <p:extLst>
      <p:ext uri="{BB962C8B-B14F-4D97-AF65-F5344CB8AC3E}">
        <p14:creationId xmlns:p14="http://schemas.microsoft.com/office/powerpoint/2010/main" val="1981907918"/>
      </p:ext>
    </p:extLst>
  </p:cSld>
  <p:clrMapOvr>
    <a:masterClrMapping/>
  </p:clrMapOvr>
  <p:transition spd="slow"/>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信頼は　日々の活動　積み重ね</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102】</a:t>
            </a:r>
            <a:r>
              <a:rPr lang="ja-JP" altLang="en-US" sz="2400" dirty="0" smtClean="0"/>
              <a:t>  「</a:t>
            </a:r>
            <a:r>
              <a:rPr lang="ja-JP" altLang="en-US" sz="2400" dirty="0"/>
              <a:t>手順書は異常時には使えない」ことを肝に銘じる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効果的な運用のマネジメントを行うためのポイントは何か？</a:t>
            </a:r>
            <a:endParaRPr lang="en-US" altLang="ja-JP" sz="1800" dirty="0" smtClean="0"/>
          </a:p>
          <a:p>
            <a:pPr marL="540000">
              <a:spcBef>
                <a:spcPts val="0"/>
              </a:spcBef>
              <a:buFont typeface="Arial" panose="020B0604020202020204" pitchFamily="34" charset="0"/>
              <a:buChar char="•"/>
            </a:pPr>
            <a:r>
              <a:rPr lang="ja-JP" altLang="en-US" sz="1800" dirty="0" smtClean="0"/>
              <a:t>現在</a:t>
            </a:r>
            <a:r>
              <a:rPr lang="ja-JP" altLang="en-US" sz="1800" dirty="0"/>
              <a:t>通常ではない状態が起きているに</a:t>
            </a:r>
            <a:r>
              <a:rPr lang="ja-JP" altLang="en-US" sz="1800" dirty="0" smtClean="0"/>
              <a:t>も</a:t>
            </a:r>
            <a:r>
              <a:rPr lang="ja-JP" altLang="en-US" sz="1800" dirty="0"/>
              <a:t>かかわらず</a:t>
            </a:r>
            <a:r>
              <a:rPr lang="ja-JP" altLang="en-US" sz="1800" dirty="0" smtClean="0"/>
              <a:t>、そのことを認識せずに何の対応も</a:t>
            </a:r>
            <a:r>
              <a:rPr lang="en-US" altLang="ja-JP" sz="1800" dirty="0" smtClean="0"/>
              <a:t/>
            </a:r>
            <a:br>
              <a:rPr lang="en-US" altLang="ja-JP" sz="1800" dirty="0" smtClean="0"/>
            </a:br>
            <a:r>
              <a:rPr lang="ja-JP" altLang="en-US" sz="1800" dirty="0" smtClean="0"/>
              <a:t>とらない運用担当者がいる。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2.21 </a:t>
            </a:r>
            <a:r>
              <a:rPr lang="ja-JP" altLang="en-US" sz="1800" kern="0" dirty="0">
                <a:solidFill>
                  <a:srgbClr val="000000"/>
                </a:solidFill>
              </a:rPr>
              <a:t>運用</a:t>
            </a:r>
            <a:r>
              <a:rPr lang="ja-JP" altLang="en-US" sz="1800" kern="0">
                <a:solidFill>
                  <a:srgbClr val="000000"/>
                </a:solidFill>
              </a:rPr>
              <a:t>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手順書とチェックリストの整備は必須。これが無い状態というのは、設計書を作らずに製造</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する</a:t>
            </a:r>
            <a:r>
              <a:rPr lang="ja-JP" altLang="en-US" sz="1800" kern="0" dirty="0">
                <a:solidFill>
                  <a:srgbClr val="000000"/>
                </a:solidFill>
              </a:rPr>
              <a:t>ようなもの。場当たり的になり、レビューも出来ない。</a:t>
            </a:r>
          </a:p>
          <a:p>
            <a:pPr marL="540000">
              <a:spcBef>
                <a:spcPts val="0"/>
              </a:spcBef>
              <a:buFont typeface="Arial" panose="020B0604020202020204" pitchFamily="34" charset="0"/>
              <a:buChar char="•"/>
            </a:pPr>
            <a:r>
              <a:rPr lang="ja-JP" altLang="en-US" sz="1800" kern="0" dirty="0">
                <a:solidFill>
                  <a:srgbClr val="000000"/>
                </a:solidFill>
              </a:rPr>
              <a:t>しかし、手順書やチェックリストは、繰返し行うことの漏れや間違いを正すもの、想定外</a:t>
            </a:r>
            <a:r>
              <a:rPr lang="ja-JP" altLang="en-US" sz="1800" kern="0" dirty="0" smtClean="0">
                <a:solidFill>
                  <a:srgbClr val="000000"/>
                </a:solidFill>
              </a:rPr>
              <a:t>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事態</a:t>
            </a:r>
            <a:r>
              <a:rPr lang="ja-JP" altLang="en-US" sz="1800" kern="0" dirty="0">
                <a:solidFill>
                  <a:srgbClr val="000000"/>
                </a:solidFill>
              </a:rPr>
              <a:t>では無力！平常時の品質を保つツールであり、これから外れると非常時になる！</a:t>
            </a:r>
          </a:p>
          <a:p>
            <a:pPr marL="540000">
              <a:spcBef>
                <a:spcPts val="0"/>
              </a:spcBef>
              <a:buFont typeface="Arial" panose="020B0604020202020204" pitchFamily="34" charset="0"/>
              <a:buChar char="•"/>
            </a:pPr>
            <a:r>
              <a:rPr lang="ja-JP" altLang="en-US" sz="1800" kern="0" dirty="0">
                <a:solidFill>
                  <a:srgbClr val="000000"/>
                </a:solidFill>
              </a:rPr>
              <a:t>通常運用は、「これさえやっていれば大丈夫、形を整えればいい」</a:t>
            </a:r>
            <a:r>
              <a:rPr lang="ja-JP" altLang="en-US" sz="1800" kern="0" dirty="0"/>
              <a:t>という意識があると、異常</a:t>
            </a:r>
            <a:r>
              <a:rPr lang="ja-JP" altLang="en-US" sz="1800" kern="0" dirty="0" smtClean="0"/>
              <a:t>の</a:t>
            </a:r>
            <a:r>
              <a:rPr lang="en-US" altLang="ja-JP" sz="1800" kern="0" dirty="0" smtClean="0"/>
              <a:t/>
            </a:r>
            <a:br>
              <a:rPr lang="en-US" altLang="ja-JP" sz="1800" kern="0" dirty="0" smtClean="0"/>
            </a:br>
            <a:r>
              <a:rPr lang="ja-JP" altLang="en-US" sz="1800" kern="0" dirty="0" smtClean="0"/>
              <a:t>発生</a:t>
            </a:r>
            <a:r>
              <a:rPr lang="ja-JP" altLang="en-US" sz="1800" kern="0" dirty="0"/>
              <a:t>を検知できなくなる。ルールを設けると「安心してしまう」という落とし穴に</a:t>
            </a:r>
            <a:r>
              <a:rPr lang="ja-JP" altLang="en-US" sz="1800" kern="0" dirty="0" smtClean="0"/>
              <a:t>陥りがちである</a:t>
            </a:r>
            <a:r>
              <a:rPr lang="ja-JP" altLang="en-US" sz="1800" kern="0" dirty="0"/>
              <a:t>。</a:t>
            </a:r>
          </a:p>
          <a:p>
            <a:pPr marL="540000">
              <a:spcBef>
                <a:spcPts val="0"/>
              </a:spcBef>
              <a:buFont typeface="Arial" panose="020B0604020202020204" pitchFamily="34" charset="0"/>
              <a:buChar char="•"/>
            </a:pPr>
            <a:r>
              <a:rPr lang="ja-JP" altLang="en-US" sz="1800" kern="0" dirty="0"/>
              <a:t>危険認識はメイン部分より周辺部分の方が、注意が散漫になりやすい。</a:t>
            </a:r>
          </a:p>
          <a:p>
            <a:pPr marL="540000">
              <a:spcBef>
                <a:spcPts val="0"/>
              </a:spcBef>
              <a:buFont typeface="Arial" panose="020B0604020202020204" pitchFamily="34" charset="0"/>
              <a:buChar char="•"/>
            </a:pPr>
            <a:r>
              <a:rPr lang="ja-JP" altLang="en-US" sz="1800" kern="0" dirty="0"/>
              <a:t>最終的に、組織風土が、個人の「自発的な行動」などのマニュアル以上の</a:t>
            </a:r>
            <a:r>
              <a:rPr lang="ja-JP" altLang="en-US" sz="1800" kern="0" dirty="0">
                <a:solidFill>
                  <a:srgbClr val="000000"/>
                </a:solidFill>
              </a:rPr>
              <a:t>力の発揮</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促すもの</a:t>
            </a:r>
            <a:r>
              <a:rPr lang="ja-JP" altLang="en-US" sz="1800" kern="0" dirty="0">
                <a:solidFill>
                  <a:srgbClr val="000000"/>
                </a:solidFill>
              </a:rPr>
              <a:t>である。運用手順の遵守の“幅”や“深さ”は担当者の意識次第である。</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112</a:t>
            </a:fld>
            <a:endParaRPr lang="en-US" altLang="ja-JP">
              <a:solidFill>
                <a:srgbClr val="000000"/>
              </a:solidFill>
            </a:endParaRPr>
          </a:p>
        </p:txBody>
      </p:sp>
    </p:spTree>
    <p:extLst>
      <p:ext uri="{BB962C8B-B14F-4D97-AF65-F5344CB8AC3E}">
        <p14:creationId xmlns:p14="http://schemas.microsoft.com/office/powerpoint/2010/main" val="298178856"/>
      </p:ext>
    </p:extLst>
  </p:cSld>
  <p:clrMapOvr>
    <a:masterClrMapping/>
  </p:clrMapOvr>
  <p:transition spd="slow"/>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ランダムに　起きる事故にも　類似性</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103】 </a:t>
            </a:r>
            <a:r>
              <a:rPr lang="ja-JP" altLang="en-US" sz="2400" dirty="0" smtClean="0"/>
              <a:t>本番</a:t>
            </a:r>
            <a:r>
              <a:rPr lang="ja-JP" altLang="en-US" sz="2400" dirty="0"/>
              <a:t>障害対応は時間軸を変える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客先から苦情が入った時、トップにトラブル情報が入っていなかったがために適切な応対ができず、火に油を注ぐ結果となった。</a:t>
            </a:r>
            <a:endParaRPr lang="en-US" altLang="ja-JP" sz="1800" dirty="0" smtClean="0"/>
          </a:p>
          <a:p>
            <a:pPr marL="540000">
              <a:spcBef>
                <a:spcPts val="0"/>
              </a:spcBef>
              <a:buFont typeface="Arial" panose="020B0604020202020204" pitchFamily="34" charset="0"/>
              <a:buChar char="•"/>
            </a:pPr>
            <a:r>
              <a:rPr lang="ja-JP" altLang="en-US" sz="1800" dirty="0"/>
              <a:t>過去と同じ原因のトラブルを繰り返している</a:t>
            </a:r>
            <a:r>
              <a:rPr lang="ja-JP" altLang="en-US" sz="1800" dirty="0" smtClean="0"/>
              <a:t>。</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2.21 </a:t>
            </a:r>
            <a:r>
              <a:rPr lang="ja-JP" altLang="en-US" sz="1800" kern="0" dirty="0" smtClean="0">
                <a:solidFill>
                  <a:srgbClr val="000000"/>
                </a:solidFill>
              </a:rPr>
              <a:t>運用</a:t>
            </a:r>
            <a:r>
              <a:rPr lang="ja-JP" altLang="en-US" sz="1800" kern="0" smtClean="0">
                <a:solidFill>
                  <a:srgbClr val="000000"/>
                </a:solidFill>
              </a:rPr>
              <a:t>のマネジメント⑤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solidFill>
                  <a:srgbClr val="000000"/>
                </a:solidFill>
              </a:rPr>
              <a:t>トラブルの重大さを「物作りの視点」で判断してはダメ！「報告したくない」と思った事象</a:t>
            </a:r>
            <a:r>
              <a:rPr lang="ja-JP" altLang="en-US" sz="1800" kern="0" smtClean="0">
                <a:solidFill>
                  <a:srgbClr val="000000"/>
                </a:solidFill>
              </a:rPr>
              <a:t>が</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起こったら</a:t>
            </a:r>
            <a:r>
              <a:rPr lang="ja-JP" altLang="en-US" sz="1800" kern="0">
                <a:solidFill>
                  <a:srgbClr val="000000"/>
                </a:solidFill>
              </a:rPr>
              <a:t>、「</a:t>
            </a:r>
            <a:r>
              <a:rPr lang="en-US" altLang="ja-JP" sz="1800" kern="0">
                <a:solidFill>
                  <a:srgbClr val="000000"/>
                </a:solidFill>
              </a:rPr>
              <a:t>1</a:t>
            </a:r>
            <a:r>
              <a:rPr lang="ja-JP" altLang="en-US" sz="1800" kern="0">
                <a:solidFill>
                  <a:srgbClr val="000000"/>
                </a:solidFill>
              </a:rPr>
              <a:t>秒でも早く報告すべき事象が起こった」と認識すること。</a:t>
            </a:r>
          </a:p>
          <a:p>
            <a:pPr marL="540000">
              <a:spcBef>
                <a:spcPts val="0"/>
              </a:spcBef>
              <a:buFont typeface="Arial" panose="020B0604020202020204" pitchFamily="34" charset="0"/>
              <a:buChar char="•"/>
            </a:pPr>
            <a:r>
              <a:rPr lang="ja-JP" altLang="en-US" sz="1800" kern="0">
                <a:solidFill>
                  <a:srgbClr val="000000"/>
                </a:solidFill>
              </a:rPr>
              <a:t>トラブル情報は、情報を知識化しないと水平展開できない。トラブルの原因分析は、背景</a:t>
            </a:r>
            <a:r>
              <a:rPr lang="ja-JP" altLang="en-US" sz="1800" kern="0" smtClean="0">
                <a:solidFill>
                  <a:srgbClr val="000000"/>
                </a:solidFill>
              </a:rPr>
              <a:t>／</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状況</a:t>
            </a:r>
            <a:r>
              <a:rPr lang="ja-JP" altLang="en-US" sz="1800" kern="0">
                <a:solidFill>
                  <a:srgbClr val="000000"/>
                </a:solidFill>
              </a:rPr>
              <a:t>を考察することで、必然性を導き、トラブルを起こす状況が起きないように改善する。　</a:t>
            </a:r>
          </a:p>
          <a:p>
            <a:pPr marL="540000">
              <a:spcBef>
                <a:spcPts val="0"/>
              </a:spcBef>
              <a:buFont typeface="Arial" panose="020B0604020202020204" pitchFamily="34" charset="0"/>
              <a:buChar char="•"/>
            </a:pPr>
            <a:r>
              <a:rPr lang="ja-JP" altLang="en-US" sz="1800" kern="0">
                <a:solidFill>
                  <a:srgbClr val="000000"/>
                </a:solidFill>
              </a:rPr>
              <a:t>他部署のトラブルや過去のトラブルを、自部署の状況に置き換えて影響や被害規模</a:t>
            </a:r>
            <a:r>
              <a:rPr lang="ja-JP" altLang="en-US" sz="1800" kern="0" smtClean="0">
                <a:solidFill>
                  <a:srgbClr val="000000"/>
                </a:solidFill>
              </a:rPr>
              <a:t>を</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考える</a:t>
            </a:r>
            <a:r>
              <a:rPr lang="ja-JP" altLang="en-US" sz="1800" kern="0">
                <a:solidFill>
                  <a:srgbClr val="000000"/>
                </a:solidFill>
              </a:rPr>
              <a:t>ことでトラブルを記憶に刷り込む。</a:t>
            </a:r>
            <a:endParaRPr lang="ja-JP" altLang="en-US"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113</a:t>
            </a:fld>
            <a:endParaRPr lang="en-US" altLang="ja-JP">
              <a:solidFill>
                <a:srgbClr val="000000"/>
              </a:solidFill>
            </a:endParaRPr>
          </a:p>
        </p:txBody>
      </p:sp>
    </p:spTree>
    <p:extLst>
      <p:ext uri="{BB962C8B-B14F-4D97-AF65-F5344CB8AC3E}">
        <p14:creationId xmlns:p14="http://schemas.microsoft.com/office/powerpoint/2010/main" val="535080363"/>
      </p:ext>
    </p:extLst>
  </p:cSld>
  <p:clrMapOvr>
    <a:masterClrMapping/>
  </p:clrMapOvr>
  <p:transition spd="slow"/>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日本式　体力勝負じゃ　もう限界</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104】</a:t>
            </a:r>
            <a:r>
              <a:rPr lang="ja-JP" altLang="en-US" sz="2400" dirty="0" smtClean="0"/>
              <a:t> </a:t>
            </a:r>
            <a:r>
              <a:rPr lang="ja-JP" altLang="en-US" sz="2400" dirty="0" smtClean="0">
                <a:solidFill>
                  <a:schemeClr val="bg1"/>
                </a:solidFill>
              </a:rPr>
              <a:t>お客様からの緊急</a:t>
            </a:r>
            <a:r>
              <a:rPr lang="ja-JP" altLang="en-US" sz="2400" dirty="0">
                <a:solidFill>
                  <a:schemeClr val="bg1"/>
                </a:solidFill>
              </a:rPr>
              <a:t>変更</a:t>
            </a:r>
            <a:r>
              <a:rPr lang="ja-JP" altLang="en-US" sz="2400" dirty="0" smtClean="0">
                <a:solidFill>
                  <a:schemeClr val="bg1"/>
                </a:solidFill>
              </a:rPr>
              <a:t>依頼の運用ルールを決める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お客様からプロジェクトに対する緊急な</a:t>
            </a:r>
            <a:r>
              <a:rPr lang="ja-JP" altLang="en-US" sz="1800" dirty="0"/>
              <a:t>変更</a:t>
            </a:r>
            <a:r>
              <a:rPr lang="ja-JP" altLang="en-US" sz="1800" dirty="0" smtClean="0"/>
              <a:t>依頼が多すぎて、開発進捗に影響する。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chemeClr val="tx1"/>
                </a:solidFill>
              </a:rPr>
              <a:t>2.21 </a:t>
            </a:r>
            <a:r>
              <a:rPr lang="ja-JP" altLang="en-US" sz="1800" kern="0" dirty="0">
                <a:solidFill>
                  <a:schemeClr val="tx1"/>
                </a:solidFill>
              </a:rPr>
              <a:t>運用の</a:t>
            </a:r>
            <a:r>
              <a:rPr lang="ja-JP" altLang="en-US" sz="1800" kern="0" dirty="0" smtClean="0">
                <a:solidFill>
                  <a:schemeClr val="tx1"/>
                </a:solidFill>
              </a:rPr>
              <a:t>マネジメント⑥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お客様の緊急変更依頼のフォーマットを決め、①背景、②目的、③理由</a:t>
            </a:r>
            <a:r>
              <a:rPr lang="en-US" altLang="ja-JP" sz="1800" kern="0" dirty="0"/>
              <a:t>/</a:t>
            </a:r>
            <a:r>
              <a:rPr lang="ja-JP" altLang="en-US" sz="1800" kern="0" dirty="0" smtClean="0"/>
              <a:t>根拠等を必ず</a:t>
            </a:r>
            <a:r>
              <a:rPr lang="en-US" altLang="ja-JP" sz="1800" kern="0" dirty="0" smtClean="0"/>
              <a:t/>
            </a:r>
            <a:br>
              <a:rPr lang="en-US" altLang="ja-JP" sz="1800" kern="0" dirty="0" smtClean="0"/>
            </a:br>
            <a:r>
              <a:rPr lang="ja-JP" altLang="en-US" sz="1800" kern="0" dirty="0" smtClean="0"/>
              <a:t>記入</a:t>
            </a:r>
            <a:r>
              <a:rPr lang="ja-JP" altLang="en-US" sz="1800" kern="0" dirty="0"/>
              <a:t>いただくことで、お客様自身が、変更の意味を明確にして緊急性や重要性を客観的</a:t>
            </a:r>
            <a:r>
              <a:rPr lang="ja-JP" altLang="en-US" sz="1800" kern="0" dirty="0" smtClean="0"/>
              <a:t>に</a:t>
            </a:r>
            <a:r>
              <a:rPr lang="en-US" altLang="ja-JP" sz="1800" kern="0" dirty="0" smtClean="0"/>
              <a:t/>
            </a:r>
            <a:br>
              <a:rPr lang="en-US" altLang="ja-JP" sz="1800" kern="0" dirty="0" smtClean="0"/>
            </a:br>
            <a:r>
              <a:rPr lang="ja-JP" altLang="en-US" sz="1800" kern="0" dirty="0" smtClean="0"/>
              <a:t>判断</a:t>
            </a:r>
            <a:r>
              <a:rPr lang="ja-JP" altLang="en-US" sz="1800" kern="0" dirty="0"/>
              <a:t>できるようにする。</a:t>
            </a:r>
            <a:endParaRPr lang="en-US" altLang="ja-JP" sz="1800" kern="0" dirty="0" smtClean="0"/>
          </a:p>
          <a:p>
            <a:pPr marL="540000">
              <a:spcBef>
                <a:spcPts val="0"/>
              </a:spcBef>
              <a:buFont typeface="Arial" panose="020B0604020202020204" pitchFamily="34" charset="0"/>
              <a:buChar char="•"/>
            </a:pPr>
            <a:r>
              <a:rPr lang="ja-JP" altLang="en-US" sz="1800" kern="0" dirty="0" smtClean="0"/>
              <a:t>変更依頼</a:t>
            </a:r>
            <a:r>
              <a:rPr lang="ja-JP" altLang="en-US" sz="1800" kern="0" dirty="0"/>
              <a:t>を</a:t>
            </a:r>
            <a:r>
              <a:rPr lang="ja-JP" altLang="en-US" sz="1800" kern="0" dirty="0" smtClean="0"/>
              <a:t>一覧化し、対応可能範囲と</a:t>
            </a:r>
            <a:r>
              <a:rPr lang="ja-JP" altLang="en-US" sz="1800" kern="0" dirty="0"/>
              <a:t>処理状況</a:t>
            </a:r>
            <a:r>
              <a:rPr lang="ja-JP" altLang="en-US" sz="1800" kern="0" dirty="0" smtClean="0"/>
              <a:t>を定期的にお客</a:t>
            </a:r>
            <a:r>
              <a:rPr lang="ja-JP" altLang="en-US" sz="1800" kern="0" dirty="0"/>
              <a:t>様と共有する</a:t>
            </a:r>
            <a:r>
              <a:rPr lang="ja-JP" altLang="en-US" sz="1800" kern="0" dirty="0" smtClean="0"/>
              <a:t>。</a:t>
            </a:r>
            <a:endParaRPr lang="en-US" altLang="ja-JP" sz="1800" kern="0" dirty="0"/>
          </a:p>
          <a:p>
            <a:pPr marL="540000">
              <a:spcBef>
                <a:spcPts val="0"/>
              </a:spcBef>
              <a:buFont typeface="Arial" panose="020B0604020202020204" pitchFamily="34" charset="0"/>
              <a:buChar char="•"/>
            </a:pPr>
            <a:r>
              <a:rPr lang="ja-JP" altLang="en-US" sz="1800" kern="0" dirty="0"/>
              <a:t>緊急の定義や、優先度付けのルール、エスカレーションルール（報告ルール）、決済</a:t>
            </a:r>
            <a:r>
              <a:rPr lang="ja-JP" altLang="en-US" sz="1800" kern="0" dirty="0" smtClean="0"/>
              <a:t>の</a:t>
            </a:r>
            <a:r>
              <a:rPr lang="en-US" altLang="ja-JP" sz="1800" kern="0" dirty="0" smtClean="0"/>
              <a:t/>
            </a:r>
            <a:br>
              <a:rPr lang="en-US" altLang="ja-JP" sz="1800" kern="0" dirty="0" smtClean="0"/>
            </a:br>
            <a:r>
              <a:rPr lang="ja-JP" altLang="en-US" sz="1800" kern="0" dirty="0" smtClean="0"/>
              <a:t>ルール</a:t>
            </a:r>
            <a:r>
              <a:rPr lang="ja-JP" altLang="en-US" sz="1800" kern="0" dirty="0"/>
              <a:t>等を決めて、お客様の経営層にも認知いただく。</a:t>
            </a:r>
          </a:p>
          <a:p>
            <a:pPr marL="540000">
              <a:spcBef>
                <a:spcPts val="0"/>
              </a:spcBef>
              <a:buFont typeface="Arial" panose="020B0604020202020204" pitchFamily="34" charset="0"/>
              <a:buChar char="•"/>
            </a:pPr>
            <a:r>
              <a:rPr lang="ja-JP" altLang="en-US" sz="1800" kern="0" dirty="0" smtClean="0"/>
              <a:t>緊急度や優先度をもとにしたリスク管理を行い、変更処理をしない</a:t>
            </a:r>
            <a:r>
              <a:rPr lang="ja-JP" altLang="en-US" sz="1800" kern="0" dirty="0"/>
              <a:t>期間</a:t>
            </a:r>
            <a:r>
              <a:rPr lang="ja-JP" altLang="en-US" sz="1800" kern="0" dirty="0" smtClean="0"/>
              <a:t>を設けるのも一案である。（</a:t>
            </a:r>
            <a:r>
              <a:rPr lang="ja-JP" altLang="en-US" sz="1800" kern="0" dirty="0"/>
              <a:t>ディレードオペレーション）</a:t>
            </a:r>
            <a:endParaRPr lang="en-US" altLang="zh-TW" sz="18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114</a:t>
            </a:fld>
            <a:endParaRPr lang="en-US" altLang="ja-JP">
              <a:solidFill>
                <a:srgbClr val="000000"/>
              </a:solidFill>
            </a:endParaRPr>
          </a:p>
        </p:txBody>
      </p:sp>
    </p:spTree>
    <p:extLst>
      <p:ext uri="{BB962C8B-B14F-4D97-AF65-F5344CB8AC3E}">
        <p14:creationId xmlns:p14="http://schemas.microsoft.com/office/powerpoint/2010/main" val="285560020"/>
      </p:ext>
    </p:extLst>
  </p:cSld>
  <p:clrMapOvr>
    <a:masterClrMapping/>
  </p:clrMapOvr>
  <p:transition spd="slow"/>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メンバーは　リーダーの背中を　見て育つ</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105】</a:t>
            </a:r>
            <a:r>
              <a:rPr lang="ja-JP" altLang="en-US" sz="2400" dirty="0" smtClean="0"/>
              <a:t> 運用リーダーは</a:t>
            </a:r>
            <a:r>
              <a:rPr lang="ja-JP" altLang="en-US" sz="2400" dirty="0" smtClean="0">
                <a:solidFill>
                  <a:schemeClr val="bg1"/>
                </a:solidFill>
              </a:rPr>
              <a:t>担当者と意味合いや重要性を共有する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運用チームが価値のあるサービスを提供するために、リーダが心がけておくポイントは何か？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2.21 </a:t>
            </a:r>
            <a:r>
              <a:rPr lang="ja-JP" altLang="en-US" sz="1800" kern="0" dirty="0">
                <a:solidFill>
                  <a:srgbClr val="000000"/>
                </a:solidFill>
              </a:rPr>
              <a:t>運用のマネジメント</a:t>
            </a:r>
            <a:r>
              <a:rPr lang="ja-JP" altLang="en-US" sz="1800" kern="0" dirty="0" smtClean="0">
                <a:solidFill>
                  <a:srgbClr val="000000"/>
                </a:solidFill>
              </a:rPr>
              <a:t>⑦</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この作業を確実に実施しないとどのような事故に</a:t>
            </a:r>
            <a:r>
              <a:rPr lang="ja-JP" altLang="en-US" sz="1800" kern="0" dirty="0" smtClean="0"/>
              <a:t>つながるのかを共有する。</a:t>
            </a:r>
            <a:r>
              <a:rPr lang="en-US" altLang="ja-JP" sz="1800" kern="0" dirty="0"/>
              <a:t/>
            </a:r>
            <a:br>
              <a:rPr lang="en-US" altLang="ja-JP" sz="1800" kern="0" dirty="0"/>
            </a:br>
            <a:r>
              <a:rPr lang="ja-JP" altLang="en-US" sz="1800" kern="0" dirty="0" smtClean="0"/>
              <a:t>　① 運用リーダーがメンバーにタスクを指示する際、</a:t>
            </a:r>
            <a:r>
              <a:rPr lang="ja-JP" altLang="en-US" sz="1800" kern="0" dirty="0"/>
              <a:t>いきなり「計画</a:t>
            </a:r>
            <a:r>
              <a:rPr lang="ja-JP" altLang="en-US" sz="1800" kern="0" dirty="0" smtClean="0"/>
              <a:t>」を説明してはダメ。</a:t>
            </a:r>
            <a:r>
              <a:rPr lang="en-US" altLang="ja-JP" sz="1800" kern="0" dirty="0" smtClean="0"/>
              <a:t/>
            </a:r>
            <a:br>
              <a:rPr lang="en-US" altLang="ja-JP" sz="1800" kern="0" dirty="0" smtClean="0"/>
            </a:br>
            <a:r>
              <a:rPr lang="ja-JP" altLang="en-US" sz="1800" kern="0" dirty="0" smtClean="0"/>
              <a:t>　　　業務</a:t>
            </a:r>
            <a:r>
              <a:rPr lang="ja-JP" altLang="en-US" sz="1800" kern="0" dirty="0"/>
              <a:t>指示や</a:t>
            </a:r>
            <a:r>
              <a:rPr lang="ja-JP" altLang="en-US" sz="1800" kern="0" dirty="0" smtClean="0"/>
              <a:t>進捗管理だけ</a:t>
            </a:r>
            <a:r>
              <a:rPr lang="ja-JP" altLang="en-US" sz="1800" kern="0" dirty="0"/>
              <a:t>ではない「何か」をメンバーに発信して</a:t>
            </a:r>
            <a:r>
              <a:rPr lang="ja-JP" altLang="en-US" sz="1800" kern="0" dirty="0" smtClean="0"/>
              <a:t>いくことが、</a:t>
            </a:r>
            <a:r>
              <a:rPr lang="ja-JP" altLang="en-US" sz="1800" kern="0" dirty="0"/>
              <a:t>リーダー</a:t>
            </a:r>
            <a:r>
              <a:rPr lang="ja-JP" altLang="en-US" sz="1800" kern="0" dirty="0" smtClean="0"/>
              <a:t>の</a:t>
            </a:r>
            <a:r>
              <a:rPr lang="en-US" altLang="ja-JP" sz="1800" kern="0" dirty="0" smtClean="0"/>
              <a:t/>
            </a:r>
            <a:br>
              <a:rPr lang="en-US" altLang="ja-JP" sz="1800" kern="0" dirty="0" smtClean="0"/>
            </a:br>
            <a:r>
              <a:rPr lang="ja-JP" altLang="en-US" sz="1800" kern="0" dirty="0" smtClean="0"/>
              <a:t>　　　重要な仕事</a:t>
            </a:r>
            <a:r>
              <a:rPr lang="ja-JP" altLang="en-US" sz="1800" kern="0" dirty="0"/>
              <a:t>となる</a:t>
            </a:r>
            <a:r>
              <a:rPr lang="ja-JP" altLang="en-US" sz="1800" kern="0" dirty="0" smtClean="0"/>
              <a:t>。</a:t>
            </a:r>
            <a:r>
              <a:rPr lang="en-US" altLang="ja-JP" sz="1800" kern="0" dirty="0" smtClean="0"/>
              <a:t/>
            </a:r>
            <a:br>
              <a:rPr lang="en-US" altLang="ja-JP" sz="1800" kern="0" dirty="0" smtClean="0"/>
            </a:br>
            <a:r>
              <a:rPr lang="ja-JP" altLang="en-US" sz="1800" kern="0" dirty="0" smtClean="0"/>
              <a:t>　② リーダーは「判断した結果」を示す前に、自分の「</a:t>
            </a:r>
            <a:r>
              <a:rPr lang="ja-JP" altLang="en-US" sz="1800" kern="0" dirty="0"/>
              <a:t>判断</a:t>
            </a:r>
            <a:r>
              <a:rPr lang="ja-JP" altLang="en-US" sz="1800" kern="0" dirty="0">
                <a:solidFill>
                  <a:srgbClr val="000000"/>
                </a:solidFill>
              </a:rPr>
              <a:t>基準</a:t>
            </a:r>
            <a:r>
              <a:rPr lang="ja-JP" altLang="en-US" sz="1800" kern="0" dirty="0" smtClean="0">
                <a:solidFill>
                  <a:srgbClr val="000000"/>
                </a:solidFill>
              </a:rPr>
              <a:t>」をメンバーと共有</a:t>
            </a:r>
            <a:r>
              <a:rPr lang="ja-JP" altLang="en-US" sz="1800" kern="0" dirty="0">
                <a:solidFill>
                  <a:srgbClr val="000000"/>
                </a:solidFill>
              </a:rPr>
              <a:t>する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リーダー</a:t>
            </a:r>
            <a:r>
              <a:rPr lang="ja-JP" altLang="en-US" sz="1800" kern="0" dirty="0">
                <a:solidFill>
                  <a:srgbClr val="000000"/>
                </a:solidFill>
              </a:rPr>
              <a:t>は時</a:t>
            </a:r>
            <a:r>
              <a:rPr lang="ja-JP" altLang="en-US" sz="1800" kern="0" dirty="0" smtClean="0">
                <a:solidFill>
                  <a:srgbClr val="000000"/>
                </a:solidFill>
              </a:rPr>
              <a:t>には「自身の経験談・失敗談」</a:t>
            </a:r>
            <a:r>
              <a:rPr lang="ja-JP" altLang="en-US" sz="1800" kern="0" dirty="0">
                <a:solidFill>
                  <a:srgbClr val="000000"/>
                </a:solidFill>
              </a:rPr>
              <a:t>を語る</a:t>
            </a:r>
            <a:r>
              <a:rPr lang="ja-JP" altLang="en-US" sz="1800" kern="0" dirty="0" smtClean="0">
                <a:solidFill>
                  <a:srgbClr val="000000"/>
                </a:solidFill>
              </a:rPr>
              <a:t>ことが重要。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ヒト</a:t>
            </a:r>
            <a:r>
              <a:rPr lang="ja-JP" altLang="en-US" sz="1800" kern="0" dirty="0">
                <a:solidFill>
                  <a:srgbClr val="000000"/>
                </a:solidFill>
              </a:rPr>
              <a:t>が心を動かされるのは、頭の中でイメージがはっきりした</a:t>
            </a:r>
            <a:r>
              <a:rPr lang="ja-JP" altLang="en-US" sz="1800" kern="0" dirty="0" smtClean="0">
                <a:solidFill>
                  <a:srgbClr val="000000"/>
                </a:solidFill>
              </a:rPr>
              <a:t>瞬間である。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システム運用管理者は、運用担当者を管理し過ぎても任せ過ぎてもいけない</a:t>
            </a:r>
            <a:r>
              <a:rPr lang="ja-JP" altLang="en-US" sz="1800" kern="0" dirty="0" smtClean="0">
                <a:solidFill>
                  <a:srgbClr val="000000"/>
                </a:solidFill>
              </a:rPr>
              <a:t>。</a:t>
            </a:r>
            <a:endParaRPr lang="ja-JP" altLang="en-US"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115</a:t>
            </a:fld>
            <a:endParaRPr lang="en-US" altLang="ja-JP">
              <a:solidFill>
                <a:srgbClr val="000000"/>
              </a:solidFill>
            </a:endParaRPr>
          </a:p>
        </p:txBody>
      </p:sp>
    </p:spTree>
    <p:extLst>
      <p:ext uri="{BB962C8B-B14F-4D97-AF65-F5344CB8AC3E}">
        <p14:creationId xmlns:p14="http://schemas.microsoft.com/office/powerpoint/2010/main" val="3622672172"/>
      </p:ext>
    </p:extLst>
  </p:cSld>
  <p:clrMapOvr>
    <a:masterClrMapping/>
  </p:clrMapOvr>
  <p:transition spd="slow"/>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ドキュメント　ソースを押さえて　保守開始</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106】 </a:t>
            </a:r>
            <a:r>
              <a:rPr lang="ja-JP" altLang="en-US" sz="2400" dirty="0" smtClean="0"/>
              <a:t>保守</a:t>
            </a:r>
            <a:r>
              <a:rPr lang="ja-JP" altLang="en-US" sz="2400" dirty="0"/>
              <a:t>開始時点で保守対象の品質を見極める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保守対象物の可読性が低く、計画通りの生産性で保守できない。</a:t>
            </a:r>
          </a:p>
          <a:p>
            <a:pPr marL="540000">
              <a:spcBef>
                <a:spcPts val="0"/>
              </a:spcBef>
              <a:buFont typeface="Arial" panose="020B0604020202020204" pitchFamily="34" charset="0"/>
              <a:buChar char="•"/>
            </a:pPr>
            <a:r>
              <a:rPr lang="ja-JP" altLang="en-US" sz="1800"/>
              <a:t>デッドコードが埋め込まれており、その改修でリグレッションテストの工数が膨れ上がった。</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2.22 </a:t>
            </a:r>
            <a:r>
              <a:rPr lang="ja-JP" altLang="en-US" sz="1800" kern="0">
                <a:solidFill>
                  <a:srgbClr val="000000"/>
                </a:solidFill>
              </a:rPr>
              <a:t>保守の</a:t>
            </a:r>
            <a:r>
              <a:rPr lang="ja-JP" altLang="en-US" sz="1800" kern="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保守の生産性は、保守対象物の可読</a:t>
            </a:r>
            <a:r>
              <a:rPr lang="ja-JP" altLang="en-US" sz="1800" kern="0" dirty="0" smtClean="0"/>
              <a:t>性に影響される。</a:t>
            </a:r>
            <a:endParaRPr lang="ja-JP" altLang="en-US" sz="1800" kern="0" dirty="0"/>
          </a:p>
          <a:p>
            <a:pPr marL="540000">
              <a:spcBef>
                <a:spcPts val="0"/>
              </a:spcBef>
              <a:buFont typeface="Arial" panose="020B0604020202020204" pitchFamily="34" charset="0"/>
              <a:buChar char="•"/>
            </a:pPr>
            <a:r>
              <a:rPr lang="ja-JP" altLang="en-US" sz="1800" kern="0" dirty="0"/>
              <a:t>保守開始時点で、追加保守ドキュメントの作成有無、リファクタリングの必要性を見極め</a:t>
            </a:r>
            <a:r>
              <a:rPr lang="ja-JP" altLang="en-US" sz="1800" kern="0" dirty="0" smtClean="0"/>
              <a:t>、</a:t>
            </a:r>
            <a:r>
              <a:rPr lang="en-US" altLang="ja-JP" sz="1800" kern="0" dirty="0" smtClean="0"/>
              <a:t/>
            </a:r>
            <a:br>
              <a:rPr lang="en-US" altLang="ja-JP" sz="1800" kern="0" dirty="0" smtClean="0"/>
            </a:br>
            <a:r>
              <a:rPr lang="ja-JP" altLang="en-US" sz="1800" kern="0" dirty="0" smtClean="0"/>
              <a:t>必要</a:t>
            </a:r>
            <a:r>
              <a:rPr lang="ja-JP" altLang="en-US" sz="1800" kern="0" dirty="0"/>
              <a:t>な初期投資を行う</a:t>
            </a:r>
            <a:r>
              <a:rPr lang="ja-JP" altLang="en-US" sz="1800" kern="0" dirty="0" smtClean="0"/>
              <a:t>。そのことにより、長期的なコスト</a:t>
            </a:r>
            <a:r>
              <a:rPr lang="ja-JP" altLang="en-US" sz="1800" kern="0" dirty="0"/>
              <a:t>は</a:t>
            </a:r>
            <a:r>
              <a:rPr lang="ja-JP" altLang="en-US" sz="1800" kern="0" dirty="0" smtClean="0"/>
              <a:t>下がるはずである。</a:t>
            </a:r>
            <a:endParaRPr lang="ja-JP" altLang="en-US" sz="1800" kern="0" dirty="0"/>
          </a:p>
          <a:p>
            <a:pPr marL="540000">
              <a:spcBef>
                <a:spcPts val="0"/>
              </a:spcBef>
              <a:buFont typeface="Arial" panose="020B0604020202020204" pitchFamily="34" charset="0"/>
              <a:buChar char="•"/>
            </a:pPr>
            <a:r>
              <a:rPr lang="ja-JP" altLang="en-US" sz="1800" kern="0" dirty="0"/>
              <a:t>「改修を重ねた分だけ、洗練された美しいコードに仕上げていく！ </a:t>
            </a:r>
            <a:r>
              <a:rPr lang="en-US" altLang="ja-JP" sz="1800" kern="0" dirty="0"/>
              <a:t>by</a:t>
            </a:r>
            <a:r>
              <a:rPr lang="ja-JP" altLang="en-US" sz="1800" kern="0" dirty="0"/>
              <a:t>マーチン・ファウラー」　</a:t>
            </a:r>
            <a:r>
              <a:rPr lang="en-US" altLang="ja-JP" sz="1800" kern="0" dirty="0" smtClean="0"/>
              <a:t/>
            </a:r>
            <a:br>
              <a:rPr lang="en-US" altLang="ja-JP" sz="1800" kern="0" dirty="0" smtClean="0"/>
            </a:br>
            <a:r>
              <a:rPr lang="ja-JP" altLang="en-US" sz="1800" kern="0" dirty="0" smtClean="0"/>
              <a:t>と</a:t>
            </a:r>
            <a:r>
              <a:rPr lang="ja-JP" altLang="en-US" sz="1800" kern="0" dirty="0"/>
              <a:t>いう考え方を持つか持たないかの差は大きい。「何年</a:t>
            </a:r>
            <a:r>
              <a:rPr lang="ja-JP" altLang="en-US" sz="1800" kern="0" dirty="0">
                <a:solidFill>
                  <a:srgbClr val="000000"/>
                </a:solidFill>
              </a:rPr>
              <a:t>も保守を続けているので</a:t>
            </a:r>
            <a:r>
              <a:rPr lang="ja-JP" altLang="en-US" sz="1800" kern="0" dirty="0" smtClean="0">
                <a:solidFill>
                  <a:srgbClr val="000000"/>
                </a:solidFill>
              </a:rPr>
              <a:t>スパゲティ</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コード</a:t>
            </a:r>
            <a:r>
              <a:rPr lang="ja-JP" altLang="en-US" sz="1800" kern="0" dirty="0">
                <a:solidFill>
                  <a:srgbClr val="000000"/>
                </a:solidFill>
              </a:rPr>
              <a:t>になっている」というのはプロ意識の欠如である。</a:t>
            </a:r>
          </a:p>
          <a:p>
            <a:pPr marL="540000">
              <a:spcBef>
                <a:spcPts val="0"/>
              </a:spcBef>
              <a:buFont typeface="Arial" panose="020B0604020202020204" pitchFamily="34" charset="0"/>
              <a:buChar char="•"/>
            </a:pPr>
            <a:r>
              <a:rPr lang="ja-JP" altLang="en-US" sz="1800" kern="0" dirty="0">
                <a:solidFill>
                  <a:srgbClr val="000000"/>
                </a:solidFill>
              </a:rPr>
              <a:t>デッドコードは中途半端な仕事の結果である。不要なコードであれば、削除後に正常</a:t>
            </a:r>
            <a:r>
              <a:rPr lang="ja-JP" altLang="en-US" sz="1800" kern="0" dirty="0" smtClean="0">
                <a:solidFill>
                  <a:srgbClr val="000000"/>
                </a:solidFill>
              </a:rPr>
              <a:t>に</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動作</a:t>
            </a:r>
            <a:r>
              <a:rPr lang="ja-JP" altLang="en-US" sz="1800" kern="0" dirty="0">
                <a:solidFill>
                  <a:srgbClr val="000000"/>
                </a:solidFill>
              </a:rPr>
              <a:t>することを確認して仕事を終了させるべきである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そう</a:t>
            </a:r>
            <a:r>
              <a:rPr lang="ja-JP" altLang="en-US" sz="1800" kern="0" dirty="0">
                <a:solidFill>
                  <a:srgbClr val="000000"/>
                </a:solidFill>
              </a:rPr>
              <a:t>しなければ、それ以降、その箇所のコードは解読不可能となる。</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116</a:t>
            </a:fld>
            <a:endParaRPr lang="en-US" altLang="ja-JP">
              <a:solidFill>
                <a:srgbClr val="000000"/>
              </a:solidFill>
            </a:endParaRPr>
          </a:p>
        </p:txBody>
      </p:sp>
    </p:spTree>
    <p:extLst>
      <p:ext uri="{BB962C8B-B14F-4D97-AF65-F5344CB8AC3E}">
        <p14:creationId xmlns:p14="http://schemas.microsoft.com/office/powerpoint/2010/main" val="1186016485"/>
      </p:ext>
    </p:extLst>
  </p:cSld>
  <p:clrMapOvr>
    <a:masterClrMapping/>
  </p:clrMapOvr>
  <p:transition spd="slow"/>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構造を　しっかり押さえて　変更を</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107】 </a:t>
            </a:r>
            <a:r>
              <a:rPr lang="ja-JP" altLang="en-US" sz="2400" dirty="0" smtClean="0"/>
              <a:t>保守</a:t>
            </a:r>
            <a:r>
              <a:rPr lang="ja-JP" altLang="en-US" sz="2400" dirty="0"/>
              <a:t>対象を整備することで、影響範囲の特定を容易にする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コードの変更による影響範囲</a:t>
            </a:r>
            <a:r>
              <a:rPr lang="ja-JP" altLang="en-US" sz="1800" dirty="0" smtClean="0"/>
              <a:t>を見極めること</a:t>
            </a:r>
            <a:r>
              <a:rPr lang="ja-JP" altLang="en-US" sz="1800" dirty="0"/>
              <a:t>が</a:t>
            </a:r>
            <a:r>
              <a:rPr lang="ja-JP" altLang="en-US" sz="1800" dirty="0" smtClean="0"/>
              <a:t>できない。</a:t>
            </a:r>
            <a:r>
              <a:rPr lang="en-US" altLang="ja-JP" sz="1800" dirty="0" smtClean="0"/>
              <a:t/>
            </a:r>
            <a:br>
              <a:rPr lang="en-US" altLang="ja-JP" sz="1800" dirty="0" smtClean="0"/>
            </a:br>
            <a:r>
              <a:rPr lang="ja-JP" altLang="en-US" sz="1800" dirty="0" smtClean="0"/>
              <a:t>そのため、変更</a:t>
            </a:r>
            <a:r>
              <a:rPr lang="ja-JP" altLang="en-US" sz="1800" dirty="0"/>
              <a:t>するたびに、すべてのコードの回帰試験が必要になってしまう。</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2.22 </a:t>
            </a:r>
            <a:r>
              <a:rPr lang="ja-JP" altLang="en-US" sz="1800" kern="0">
                <a:solidFill>
                  <a:srgbClr val="000000"/>
                </a:solidFill>
              </a:rPr>
              <a:t>保守の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構造解析ツールを利用してシンプルな構造にしておけば、比較的コード変更による影響</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範囲を正確に見極めることができる。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機能</a:t>
            </a:r>
            <a:r>
              <a:rPr lang="ja-JP" altLang="en-US" sz="1800" kern="0" dirty="0">
                <a:solidFill>
                  <a:srgbClr val="000000"/>
                </a:solidFill>
              </a:rPr>
              <a:t>毎にテスト項目のブロック化を行なっておく</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最初</a:t>
            </a:r>
            <a:r>
              <a:rPr lang="ja-JP" altLang="en-US" sz="1800" kern="0" dirty="0">
                <a:solidFill>
                  <a:srgbClr val="000000"/>
                </a:solidFill>
              </a:rPr>
              <a:t>のうちは、全てのブロック</a:t>
            </a:r>
            <a:r>
              <a:rPr lang="ja-JP" altLang="en-US" sz="1800" kern="0" dirty="0" smtClean="0">
                <a:solidFill>
                  <a:srgbClr val="000000"/>
                </a:solidFill>
              </a:rPr>
              <a:t>を実施</a:t>
            </a:r>
            <a:r>
              <a:rPr lang="ja-JP" altLang="en-US" sz="1800" kern="0" dirty="0">
                <a:solidFill>
                  <a:srgbClr val="000000"/>
                </a:solidFill>
              </a:rPr>
              <a:t>するが、何回か実施</a:t>
            </a:r>
            <a:r>
              <a:rPr lang="ja-JP" altLang="en-US" sz="1800" kern="0" dirty="0" smtClean="0">
                <a:solidFill>
                  <a:srgbClr val="000000"/>
                </a:solidFill>
              </a:rPr>
              <a:t>して修正</a:t>
            </a:r>
            <a:r>
              <a:rPr lang="ja-JP" altLang="en-US" sz="1800" kern="0" dirty="0">
                <a:solidFill>
                  <a:srgbClr val="000000"/>
                </a:solidFill>
              </a:rPr>
              <a:t>と影響の</a:t>
            </a:r>
            <a:r>
              <a:rPr lang="ja-JP" altLang="en-US" sz="1800" kern="0" dirty="0" smtClean="0">
                <a:solidFill>
                  <a:srgbClr val="000000"/>
                </a:solidFill>
              </a:rPr>
              <a:t>あるブロックの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関係</a:t>
            </a:r>
            <a:r>
              <a:rPr lang="ja-JP" altLang="en-US" sz="1800" kern="0" dirty="0">
                <a:solidFill>
                  <a:srgbClr val="000000"/>
                </a:solidFill>
              </a:rPr>
              <a:t>が見えてきたら</a:t>
            </a:r>
            <a:r>
              <a:rPr lang="ja-JP" altLang="en-US" sz="1800" kern="0" dirty="0" smtClean="0">
                <a:solidFill>
                  <a:srgbClr val="000000"/>
                </a:solidFill>
              </a:rPr>
              <a:t>、修正</a:t>
            </a:r>
            <a:r>
              <a:rPr lang="ja-JP" altLang="en-US" sz="1800" kern="0" dirty="0">
                <a:solidFill>
                  <a:srgbClr val="000000"/>
                </a:solidFill>
              </a:rPr>
              <a:t>に対応した実施すべきブロックが見えてくる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そう</a:t>
            </a:r>
            <a:r>
              <a:rPr lang="ja-JP" altLang="en-US" sz="1800" kern="0" dirty="0">
                <a:solidFill>
                  <a:srgbClr val="000000"/>
                </a:solidFill>
              </a:rPr>
              <a:t>すれば、テストすべきブロックの強弱がつけられるよう</a:t>
            </a:r>
            <a:r>
              <a:rPr lang="ja-JP" altLang="en-US" sz="1800" kern="0" dirty="0"/>
              <a:t>になる</a:t>
            </a:r>
            <a:r>
              <a:rPr lang="ja-JP" altLang="en-US" sz="1800" kern="0" dirty="0" smtClean="0"/>
              <a:t>。</a:t>
            </a:r>
            <a:r>
              <a:rPr lang="en-US" altLang="ja-JP" sz="1800" kern="0" dirty="0" smtClean="0"/>
              <a:t/>
            </a:r>
            <a:br>
              <a:rPr lang="en-US" altLang="ja-JP" sz="1800" kern="0" dirty="0" smtClean="0"/>
            </a:br>
            <a:r>
              <a:rPr lang="ja-JP" altLang="en-US" sz="1800" kern="0" dirty="0" smtClean="0"/>
              <a:t>（</a:t>
            </a:r>
            <a:r>
              <a:rPr lang="ja-JP" altLang="en-US" sz="1800" kern="0" dirty="0"/>
              <a:t>ある場合は影響のありそうなブロックのみ実施。ある場合は全ブロックを</a:t>
            </a:r>
            <a:r>
              <a:rPr lang="ja-JP" altLang="en-US" sz="1800" kern="0" dirty="0" smtClean="0"/>
              <a:t>実施等）</a:t>
            </a:r>
            <a:endParaRPr lang="en-US" altLang="ja-JP" sz="1800" kern="0" dirty="0" smtClean="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117</a:t>
            </a:fld>
            <a:endParaRPr lang="en-US" altLang="ja-JP">
              <a:solidFill>
                <a:srgbClr val="000000"/>
              </a:solidFill>
            </a:endParaRPr>
          </a:p>
        </p:txBody>
      </p:sp>
    </p:spTree>
    <p:extLst>
      <p:ext uri="{BB962C8B-B14F-4D97-AF65-F5344CB8AC3E}">
        <p14:creationId xmlns:p14="http://schemas.microsoft.com/office/powerpoint/2010/main" val="109123185"/>
      </p:ext>
    </p:extLst>
  </p:cSld>
  <p:clrMapOvr>
    <a:masterClrMapping/>
  </p:clrMapOvr>
  <p:transition spd="slow"/>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自動化は　デグレ防止の　必需品</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108】 </a:t>
            </a:r>
            <a:r>
              <a:rPr lang="ja-JP" altLang="en-US" sz="2400" dirty="0" smtClean="0"/>
              <a:t>デグレード防止にはテストの</a:t>
            </a:r>
            <a:r>
              <a:rPr lang="ja-JP" altLang="en-US" sz="2400" dirty="0"/>
              <a:t>自動化を進める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十分に注意して作業をしているつもりなのに、リリース後の修正で、</a:t>
            </a:r>
            <a:r>
              <a:rPr lang="ja-JP" altLang="en-US" sz="1800" dirty="0" err="1" smtClean="0"/>
              <a:t>だびたび</a:t>
            </a:r>
            <a:r>
              <a:rPr lang="ja-JP" altLang="en-US" sz="1800" dirty="0" smtClean="0"/>
              <a:t>デグレードを</a:t>
            </a:r>
            <a:r>
              <a:rPr lang="en-US" altLang="ja-JP" sz="1800" dirty="0" smtClean="0"/>
              <a:t/>
            </a:r>
            <a:br>
              <a:rPr lang="en-US" altLang="ja-JP" sz="1800" dirty="0" smtClean="0"/>
            </a:br>
            <a:r>
              <a:rPr lang="ja-JP" altLang="en-US" sz="1800" dirty="0" smtClean="0"/>
              <a:t>起こしてしまう。</a:t>
            </a:r>
            <a:endParaRPr lang="en-US" altLang="ja-JP" sz="1800" dirty="0" smtClean="0"/>
          </a:p>
          <a:p>
            <a:pPr marL="540000">
              <a:spcBef>
                <a:spcPts val="0"/>
              </a:spcBef>
              <a:buFont typeface="Arial" panose="020B0604020202020204" pitchFamily="34" charset="0"/>
              <a:buChar char="•"/>
            </a:pPr>
            <a:r>
              <a:rPr lang="ja-JP" altLang="en-US" sz="1800" dirty="0">
                <a:solidFill>
                  <a:srgbClr val="000000"/>
                </a:solidFill>
              </a:rPr>
              <a:t>リリース後の修正作業で、影響範囲を完全に見極めるのは難しい。</a:t>
            </a:r>
          </a:p>
          <a:p>
            <a:pPr marL="540000">
              <a:spcBef>
                <a:spcPts val="0"/>
              </a:spcBef>
              <a:buFont typeface="Arial" panose="020B0604020202020204" pitchFamily="34" charset="0"/>
              <a:buChar char="•"/>
            </a:pPr>
            <a:r>
              <a:rPr lang="ja-JP" altLang="en-US" sz="1800" dirty="0">
                <a:solidFill>
                  <a:srgbClr val="000000"/>
                </a:solidFill>
              </a:rPr>
              <a:t>修正箇所の確認以外に、周辺の機能について、デグレードが無いことの確認が必要になる</a:t>
            </a:r>
            <a:r>
              <a:rPr lang="ja-JP" altLang="en-US" sz="1800" dirty="0" smtClean="0">
                <a:solidFill>
                  <a:srgbClr val="000000"/>
                </a:solidFill>
              </a:rPr>
              <a:t>。</a:t>
            </a:r>
            <a:endParaRPr lang="en-US" altLang="ja-JP" sz="1800" dirty="0">
              <a:solidFill>
                <a:srgbClr val="000000"/>
              </a:solidFill>
            </a:endParaRP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2.22 </a:t>
            </a:r>
            <a:r>
              <a:rPr lang="ja-JP" altLang="en-US" sz="1800" kern="0" dirty="0" smtClean="0">
                <a:solidFill>
                  <a:srgbClr val="000000"/>
                </a:solidFill>
              </a:rPr>
              <a:t>保守</a:t>
            </a:r>
            <a:r>
              <a:rPr lang="ja-JP" altLang="en-US" sz="1800" kern="0" smtClean="0">
                <a:solidFill>
                  <a:srgbClr val="000000"/>
                </a:solidFill>
              </a:rPr>
              <a:t>のマネジメント③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既存のテスト資産を</a:t>
            </a:r>
            <a:r>
              <a:rPr lang="ja-JP" altLang="en-US" sz="1800" kern="0" dirty="0" smtClean="0"/>
              <a:t>蓄積しておき、デグレードがないことの確認に利用すると良い。</a:t>
            </a:r>
            <a:endParaRPr lang="en-US" altLang="ja-JP" sz="1800" kern="0" dirty="0" smtClean="0"/>
          </a:p>
          <a:p>
            <a:pPr marL="540000">
              <a:spcBef>
                <a:spcPts val="0"/>
              </a:spcBef>
              <a:buFont typeface="Arial" panose="020B0604020202020204" pitchFamily="34" charset="0"/>
              <a:buChar char="•"/>
            </a:pPr>
            <a:r>
              <a:rPr lang="ja-JP" altLang="en-US" sz="1800" kern="0" dirty="0" smtClean="0"/>
              <a:t>尚、テスト資産として、テスト仕様書、テストデータ、テスト結果の一貫性を取るようにする。</a:t>
            </a:r>
            <a:endParaRPr lang="en-US" altLang="ja-JP" sz="1800" kern="0" dirty="0" smtClean="0"/>
          </a:p>
          <a:p>
            <a:pPr marL="540000">
              <a:spcBef>
                <a:spcPts val="0"/>
              </a:spcBef>
              <a:buFont typeface="Arial" panose="020B0604020202020204" pitchFamily="34" charset="0"/>
              <a:buChar char="•"/>
            </a:pPr>
            <a:r>
              <a:rPr lang="ja-JP" altLang="en-US" sz="1800" kern="0" dirty="0" smtClean="0"/>
              <a:t>この場合に、テストの実施と、結果の確認を自動化しておくことで、大量のテストを効率よく</a:t>
            </a:r>
            <a:r>
              <a:rPr lang="en-US" altLang="ja-JP" sz="1800" kern="0" dirty="0" smtClean="0"/>
              <a:t/>
            </a:r>
            <a:br>
              <a:rPr lang="en-US" altLang="ja-JP" sz="1800" kern="0" dirty="0" smtClean="0"/>
            </a:br>
            <a:r>
              <a:rPr lang="ja-JP" altLang="en-US" sz="1800" kern="0" dirty="0" smtClean="0"/>
              <a:t>実施することが可能となる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テスト資産を蓄積する際は、機能毎に分類しておき、実施する部分を選択できるように</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すると、さらに効率化が図れる。</a:t>
            </a:r>
            <a:endParaRPr lang="en-US" altLang="ja-JP" sz="1800" kern="0" dirty="0" smtClean="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118</a:t>
            </a:fld>
            <a:endParaRPr lang="en-US" altLang="ja-JP">
              <a:solidFill>
                <a:srgbClr val="000000"/>
              </a:solidFill>
            </a:endParaRPr>
          </a:p>
        </p:txBody>
      </p:sp>
    </p:spTree>
    <p:extLst>
      <p:ext uri="{BB962C8B-B14F-4D97-AF65-F5344CB8AC3E}">
        <p14:creationId xmlns:p14="http://schemas.microsoft.com/office/powerpoint/2010/main" val="896249779"/>
      </p:ext>
    </p:extLst>
  </p:cSld>
  <p:clrMapOvr>
    <a:masterClrMapping/>
  </p:clrMapOvr>
  <p:transition spd="slow"/>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l"/>
            <a:r>
              <a:rPr lang="ja-JP" altLang="en-US" sz="4000" b="1" dirty="0" smtClean="0">
                <a:effectLst>
                  <a:outerShdw blurRad="38100" dist="38100" dir="2700000" algn="tl">
                    <a:srgbClr val="000000">
                      <a:alpha val="43137"/>
                    </a:srgbClr>
                  </a:outerShdw>
                </a:effectLst>
              </a:rPr>
              <a:t>おわ</a:t>
            </a:r>
            <a:r>
              <a:rPr lang="ja-JP" altLang="en-US" sz="4000" b="1" dirty="0">
                <a:effectLst>
                  <a:outerShdw blurRad="38100" dist="38100" dir="2700000" algn="tl">
                    <a:srgbClr val="000000">
                      <a:alpha val="43137"/>
                    </a:srgbClr>
                  </a:outerShdw>
                </a:effectLst>
              </a:rPr>
              <a:t>り</a:t>
            </a:r>
            <a:r>
              <a:rPr kumimoji="1" lang="ja-JP" altLang="en-US" sz="4000" b="1" dirty="0" smtClean="0">
                <a:effectLst>
                  <a:outerShdw blurRad="38100" dist="38100" dir="2700000" algn="tl">
                    <a:srgbClr val="000000">
                      <a:alpha val="43137"/>
                    </a:srgbClr>
                  </a:outerShdw>
                </a:effectLst>
              </a:rPr>
              <a:t>に</a:t>
            </a:r>
            <a:endParaRPr kumimoji="1" lang="ja-JP" altLang="en-US" sz="4000" b="1" dirty="0">
              <a:effectLst>
                <a:outerShdw blurRad="38100" dist="38100" dir="2700000" algn="tl">
                  <a:srgbClr val="000000">
                    <a:alpha val="43137"/>
                  </a:srgbClr>
                </a:outerShdw>
              </a:effectLst>
            </a:endParaRPr>
          </a:p>
        </p:txBody>
      </p:sp>
      <p:sp>
        <p:nvSpPr>
          <p:cNvPr id="7" name="コンテンツ プレースホルダー 6"/>
          <p:cNvSpPr>
            <a:spLocks noGrp="1"/>
          </p:cNvSpPr>
          <p:nvPr>
            <p:ph idx="1"/>
          </p:nvPr>
        </p:nvSpPr>
        <p:spPr/>
        <p:txBody>
          <a:bodyPr/>
          <a:lstStyle/>
          <a:p>
            <a:r>
              <a:rPr lang="ja-JP" altLang="en-US" dirty="0" smtClean="0"/>
              <a:t>ここに紹介した「肝」は、各社の品質保証部長の生の声をもとに議論を積み重ねた結果です。しかし、各社における品質保証の役割や活動領域は様々であり、全ての環境において当てはまるような万能な「肝」は存在しないと思います。</a:t>
            </a:r>
            <a:endParaRPr lang="en-US" altLang="ja-JP" dirty="0" smtClean="0"/>
          </a:p>
          <a:p>
            <a:r>
              <a:rPr lang="ja-JP" altLang="en-US" dirty="0" smtClean="0"/>
              <a:t>したがって、各職場</a:t>
            </a:r>
            <a:r>
              <a:rPr lang="ja-JP" altLang="en-US" dirty="0"/>
              <a:t>に</a:t>
            </a:r>
            <a:r>
              <a:rPr lang="ja-JP" altLang="en-US" dirty="0" smtClean="0"/>
              <a:t>おいて</a:t>
            </a:r>
            <a:r>
              <a:rPr lang="ja-JP" altLang="en-US" dirty="0"/>
              <a:t>、</a:t>
            </a:r>
            <a:r>
              <a:rPr lang="ja-JP" altLang="en-US" dirty="0" smtClean="0"/>
              <a:t>それぞれの抱える悩みを解決するため</a:t>
            </a:r>
            <a:r>
              <a:rPr lang="ja-JP" altLang="en-US" dirty="0"/>
              <a:t>の</a:t>
            </a:r>
            <a:r>
              <a:rPr lang="ja-JP" altLang="en-US" dirty="0" smtClean="0"/>
              <a:t>手がかりとして、この「肝」を</a:t>
            </a:r>
            <a:r>
              <a:rPr lang="ja-JP" altLang="en-US" dirty="0"/>
              <a:t>参照</a:t>
            </a:r>
            <a:r>
              <a:rPr lang="ja-JP" altLang="en-US" dirty="0" smtClean="0"/>
              <a:t>しながら、各々の職場に最適な「肝」を育てて、実務や教育に活用いただければ幸いです。</a:t>
            </a:r>
            <a:endParaRPr lang="en-US" altLang="ja-JP" dirty="0"/>
          </a:p>
          <a:p>
            <a:pPr marL="0" indent="0" algn="r">
              <a:buNone/>
            </a:pPr>
            <a:r>
              <a:rPr lang="en-US" altLang="ja-JP" sz="2000" dirty="0" err="1" smtClean="0"/>
              <a:t>SQiP</a:t>
            </a:r>
            <a:r>
              <a:rPr lang="ja-JP" altLang="en-US" sz="2000" dirty="0" smtClean="0"/>
              <a:t>ソフトウェア品質保証部長の会・</a:t>
            </a:r>
            <a:endParaRPr lang="en-US" altLang="ja-JP" sz="2000" dirty="0" smtClean="0"/>
          </a:p>
          <a:p>
            <a:pPr marL="0" indent="0" algn="r">
              <a:buNone/>
            </a:pPr>
            <a:r>
              <a:rPr lang="ja-JP" altLang="en-US" sz="2000" dirty="0" smtClean="0"/>
              <a:t>ソフトウェア品質保証の肝検討</a:t>
            </a:r>
            <a:r>
              <a:rPr lang="ja-JP" altLang="en-US" sz="2000" dirty="0"/>
              <a:t>チーム</a:t>
            </a:r>
            <a:r>
              <a:rPr lang="ja-JP" altLang="en-US" sz="2000" dirty="0" smtClean="0"/>
              <a:t>一同</a:t>
            </a:r>
            <a:endParaRPr lang="ja-JP" altLang="en-US" dirty="0"/>
          </a:p>
          <a:p>
            <a:endParaRPr kumimoji="1" lang="ja-JP" altLang="en-US" dirty="0"/>
          </a:p>
        </p:txBody>
      </p:sp>
      <p:sp>
        <p:nvSpPr>
          <p:cNvPr id="4" name="スライド番号プレースホルダー 3"/>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119</a:t>
            </a:fld>
            <a:endParaRPr lang="en-US" altLang="ja-JP">
              <a:solidFill>
                <a:srgbClr val="000000"/>
              </a:solidFill>
            </a:endParaRPr>
          </a:p>
        </p:txBody>
      </p:sp>
    </p:spTree>
    <p:extLst>
      <p:ext uri="{BB962C8B-B14F-4D97-AF65-F5344CB8AC3E}">
        <p14:creationId xmlns:p14="http://schemas.microsoft.com/office/powerpoint/2010/main" val="351395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品質の　砦づくりが　</a:t>
            </a:r>
            <a:r>
              <a:rPr lang="ja-JP" altLang="en-US" sz="1800" b="1" kern="0" dirty="0" smtClean="0"/>
              <a:t>我使命</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solidFill>
                  <a:schemeClr val="bg1"/>
                </a:solidFill>
              </a:rPr>
              <a:t>肝</a:t>
            </a:r>
            <a:r>
              <a:rPr lang="en-US" altLang="ja-JP" sz="2400" dirty="0" smtClean="0">
                <a:solidFill>
                  <a:schemeClr val="bg1"/>
                </a:solidFill>
              </a:rPr>
              <a:t>002</a:t>
            </a:r>
            <a:r>
              <a:rPr lang="en-US" altLang="ja-JP" sz="2400" dirty="0" smtClean="0"/>
              <a:t>】 </a:t>
            </a:r>
            <a:r>
              <a:rPr lang="ja-JP" altLang="en-US" sz="2400" dirty="0" smtClean="0"/>
              <a:t>品質</a:t>
            </a:r>
            <a:r>
              <a:rPr lang="ja-JP" altLang="en-US" sz="2400" dirty="0"/>
              <a:t>保証部門のミッションを明確にして「ブレない」こと</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品証</a:t>
            </a:r>
            <a:r>
              <a:rPr lang="ja-JP" altLang="en-US" sz="1800" dirty="0"/>
              <a:t>部門</a:t>
            </a:r>
            <a:r>
              <a:rPr lang="ja-JP" altLang="en-US" sz="1800" dirty="0" smtClean="0"/>
              <a:t>は</a:t>
            </a:r>
            <a:r>
              <a:rPr lang="en-US" altLang="ja-JP" sz="1800" dirty="0" smtClean="0"/>
              <a:t>ISO9001</a:t>
            </a:r>
            <a:r>
              <a:rPr lang="ja-JP" altLang="en-US" sz="1800" dirty="0" err="1" smtClean="0"/>
              <a:t>、</a:t>
            </a:r>
            <a:r>
              <a:rPr lang="ja-JP" altLang="en-US" sz="1800" dirty="0" smtClean="0"/>
              <a:t>トラブル</a:t>
            </a:r>
            <a:r>
              <a:rPr lang="ja-JP" altLang="en-US" sz="1800" dirty="0"/>
              <a:t>対応、品質データ分析など、トップから</a:t>
            </a:r>
            <a:r>
              <a:rPr lang="ja-JP" altLang="en-US" sz="1800" dirty="0" smtClean="0"/>
              <a:t>矢継ぎ早に業務を</a:t>
            </a:r>
            <a:r>
              <a:rPr lang="en-US" altLang="ja-JP" sz="1800" dirty="0" smtClean="0"/>
              <a:t/>
            </a:r>
            <a:br>
              <a:rPr lang="en-US" altLang="ja-JP" sz="1800" dirty="0" smtClean="0"/>
            </a:br>
            <a:r>
              <a:rPr lang="ja-JP" altLang="en-US" sz="1800" dirty="0" smtClean="0"/>
              <a:t>命じられる。</a:t>
            </a:r>
            <a:endParaRPr lang="en-US" altLang="ja-JP" sz="1800" dirty="0" smtClean="0"/>
          </a:p>
          <a:p>
            <a:pPr marL="540000">
              <a:spcBef>
                <a:spcPts val="0"/>
              </a:spcBef>
              <a:buFont typeface="Arial" panose="020B0604020202020204" pitchFamily="34" charset="0"/>
              <a:buChar char="•"/>
            </a:pPr>
            <a:r>
              <a:rPr lang="ja-JP" altLang="en-US" sz="1800" dirty="0"/>
              <a:t>やるべきこと</a:t>
            </a:r>
            <a:r>
              <a:rPr lang="ja-JP" altLang="en-US" sz="1800" dirty="0" smtClean="0"/>
              <a:t>が多すぎることもあり、何から手を付けて良いのかが分からなくなる。</a:t>
            </a:r>
            <a:endParaRPr lang="en-US" altLang="ja-JP" sz="1800" strike="dblStrike"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 </a:t>
            </a:r>
            <a:r>
              <a:rPr lang="ja-JP" altLang="en-US" sz="1800" kern="0" dirty="0" smtClean="0">
                <a:solidFill>
                  <a:srgbClr val="000000"/>
                </a:solidFill>
              </a:rPr>
              <a:t>ソフトウェア品質マネジメントシステムの構築と運用②</a:t>
            </a:r>
            <a:endParaRPr lang="ja-JP" altLang="en-US" sz="1800" kern="0" dirty="0">
              <a:solidFill>
                <a:srgbClr val="000000"/>
              </a:solidFill>
            </a:endParaRPr>
          </a:p>
        </p:txBody>
      </p:sp>
      <p:grpSp>
        <p:nvGrpSpPr>
          <p:cNvPr id="25607" name="グループ化 19"/>
          <p:cNvGrpSpPr>
            <a:grpSpLocks/>
          </p:cNvGrpSpPr>
          <p:nvPr/>
        </p:nvGrpSpPr>
        <p:grpSpPr bwMode="auto">
          <a:xfrm>
            <a:off x="5580063" y="0"/>
            <a:ext cx="3563937" cy="576263"/>
            <a:chOff x="5580112" y="-27384"/>
            <a:chExt cx="3563888" cy="576064"/>
          </a:xfrm>
        </p:grpSpPr>
        <p:grpSp>
          <p:nvGrpSpPr>
            <p:cNvPr id="25608" name="グループ化 20"/>
            <p:cNvGrpSpPr>
              <a:grpSpLocks/>
            </p:cNvGrpSpPr>
            <p:nvPr/>
          </p:nvGrpSpPr>
          <p:grpSpPr bwMode="auto">
            <a:xfrm>
              <a:off x="5580112" y="-27384"/>
              <a:ext cx="1872208" cy="576064"/>
              <a:chOff x="4499992" y="5373216"/>
              <a:chExt cx="1728192" cy="432048"/>
            </a:xfrm>
          </p:grpSpPr>
          <p:sp>
            <p:nvSpPr>
              <p:cNvPr id="25" name="正方形/長方形 24"/>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26" name="正方形/長方形 25"/>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27" name="正方形/長方形 26"/>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28" name="正方形/長方形 27"/>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609" name="グループ化 21"/>
            <p:cNvGrpSpPr>
              <a:grpSpLocks/>
            </p:cNvGrpSpPr>
            <p:nvPr/>
          </p:nvGrpSpPr>
          <p:grpSpPr bwMode="auto">
            <a:xfrm>
              <a:off x="7452320" y="-27384"/>
              <a:ext cx="1691680" cy="576064"/>
              <a:chOff x="4499992" y="5373216"/>
              <a:chExt cx="864096" cy="432048"/>
            </a:xfrm>
          </p:grpSpPr>
          <p:sp>
            <p:nvSpPr>
              <p:cNvPr id="23" name="正方形/長方形 22"/>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4" name="正方形/長方形 23"/>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品証</a:t>
            </a:r>
            <a:r>
              <a:rPr lang="ja-JP" altLang="en-US" sz="1800" kern="0" dirty="0">
                <a:solidFill>
                  <a:srgbClr val="000000"/>
                </a:solidFill>
              </a:rPr>
              <a:t>部門の業務は多岐に渡り、組織の中の位置づけも各々のケース</a:t>
            </a:r>
            <a:r>
              <a:rPr lang="ja-JP" altLang="en-US" sz="1800" kern="0" dirty="0" smtClean="0">
                <a:solidFill>
                  <a:srgbClr val="000000"/>
                </a:solidFill>
              </a:rPr>
              <a:t>で決める必要</a:t>
            </a:r>
            <a:r>
              <a:rPr lang="ja-JP" altLang="en-US" sz="1800" kern="0" dirty="0">
                <a:solidFill>
                  <a:srgbClr val="000000"/>
                </a:solidFill>
              </a:rPr>
              <a:t>が</a:t>
            </a:r>
            <a:r>
              <a:rPr lang="ja-JP" altLang="en-US" sz="1800" kern="0" dirty="0" smtClean="0">
                <a:solidFill>
                  <a:srgbClr val="000000"/>
                </a:solidFill>
              </a:rPr>
              <a:t>ある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ため</a:t>
            </a:r>
            <a:r>
              <a:rPr lang="ja-JP" altLang="en-US" sz="1800" kern="0" dirty="0">
                <a:solidFill>
                  <a:srgbClr val="000000"/>
                </a:solidFill>
              </a:rPr>
              <a:t>、トップを含めた組織的な合意が必須。</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ミッションは、「製品が品質要求事項を満たして必要十分な情報を提供</a:t>
            </a:r>
            <a:r>
              <a:rPr lang="ja-JP" altLang="en-US" sz="1800" kern="0" dirty="0" smtClean="0">
                <a:solidFill>
                  <a:srgbClr val="000000"/>
                </a:solidFill>
              </a:rPr>
              <a:t>できる状態</a:t>
            </a:r>
            <a:r>
              <a:rPr lang="ja-JP" altLang="en-US" sz="1800" kern="0" dirty="0">
                <a:solidFill>
                  <a:srgbClr val="000000"/>
                </a:solidFill>
              </a:rPr>
              <a:t>で</a:t>
            </a:r>
            <a:r>
              <a:rPr lang="ja-JP" altLang="en-US" sz="1800" kern="0" dirty="0" smtClean="0">
                <a:solidFill>
                  <a:srgbClr val="000000"/>
                </a:solidFill>
              </a:rPr>
              <a:t>ある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こと</a:t>
            </a:r>
            <a:r>
              <a:rPr lang="ja-JP" altLang="en-US" sz="1800" kern="0" dirty="0">
                <a:solidFill>
                  <a:srgbClr val="000000"/>
                </a:solidFill>
              </a:rPr>
              <a:t>を、事実として証明できる体系的な活動を継続すること」。</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基本的には組織の品質目標を策定し目標達成をミッションとすべき。</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業務の方向性は以下の２種類が</a:t>
            </a:r>
            <a:r>
              <a:rPr lang="ja-JP" altLang="en-US" sz="1800" kern="0" dirty="0" smtClean="0">
                <a:solidFill>
                  <a:srgbClr val="000000"/>
                </a:solidFill>
              </a:rPr>
              <a:t>ある。（</a:t>
            </a:r>
            <a:r>
              <a:rPr lang="ja-JP" altLang="en-US" sz="1800" kern="0" dirty="0">
                <a:solidFill>
                  <a:srgbClr val="000000"/>
                </a:solidFill>
              </a:rPr>
              <a:t>障害対応系は別として</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① 品質</a:t>
            </a:r>
            <a:r>
              <a:rPr lang="ja-JP" altLang="en-US" sz="1800" kern="0" dirty="0">
                <a:solidFill>
                  <a:srgbClr val="000000"/>
                </a:solidFill>
              </a:rPr>
              <a:t>管理や出荷判定を主導</a:t>
            </a:r>
            <a:r>
              <a:rPr lang="ja-JP" altLang="en-US" sz="1800" kern="0" dirty="0" smtClean="0">
                <a:solidFill>
                  <a:srgbClr val="000000"/>
                </a:solidFill>
              </a:rPr>
              <a:t>し“</a:t>
            </a:r>
            <a:r>
              <a:rPr lang="ja-JP" altLang="en-US" sz="1800" kern="0" dirty="0">
                <a:solidFill>
                  <a:srgbClr val="000000"/>
                </a:solidFill>
              </a:rPr>
              <a:t>出荷品質”を確保する</a:t>
            </a:r>
            <a:r>
              <a:rPr lang="ja-JP" altLang="en-US" sz="1800" kern="0" dirty="0" smtClean="0">
                <a:solidFill>
                  <a:srgbClr val="000000"/>
                </a:solidFill>
              </a:rPr>
              <a:t>こと</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② 品質</a:t>
            </a:r>
            <a:r>
              <a:rPr lang="ja-JP" altLang="en-US" sz="1800" kern="0" dirty="0">
                <a:solidFill>
                  <a:srgbClr val="000000"/>
                </a:solidFill>
              </a:rPr>
              <a:t>の良い開発を</a:t>
            </a:r>
            <a:r>
              <a:rPr lang="ja-JP" altLang="en-US" sz="1800" kern="0" dirty="0" smtClean="0">
                <a:solidFill>
                  <a:srgbClr val="000000"/>
                </a:solidFill>
              </a:rPr>
              <a:t>する為の</a:t>
            </a:r>
            <a:r>
              <a:rPr lang="ja-JP" altLang="en-US" sz="1800" kern="0" dirty="0">
                <a:solidFill>
                  <a:srgbClr val="000000"/>
                </a:solidFill>
              </a:rPr>
              <a:t>プロセス改善を主導</a:t>
            </a:r>
            <a:r>
              <a:rPr lang="ja-JP" altLang="en-US" sz="1800" kern="0" dirty="0" smtClean="0">
                <a:solidFill>
                  <a:srgbClr val="000000"/>
                </a:solidFill>
              </a:rPr>
              <a:t>し“</a:t>
            </a:r>
            <a:r>
              <a:rPr lang="ja-JP" altLang="en-US" sz="1800" kern="0" dirty="0">
                <a:solidFill>
                  <a:srgbClr val="000000"/>
                </a:solidFill>
              </a:rPr>
              <a:t>強い開発組織”を作ること</a:t>
            </a:r>
            <a:endParaRPr lang="en-US" altLang="ja-JP" sz="1800" kern="0" dirty="0" smtClean="0">
              <a:solidFill>
                <a:srgbClr val="000000"/>
              </a:solidFill>
            </a:endParaRPr>
          </a:p>
        </p:txBody>
      </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12</a:t>
            </a:fld>
            <a:endParaRPr lang="en-US" altLang="ja-JP">
              <a:solidFill>
                <a:srgbClr val="000000"/>
              </a:solidFill>
            </a:endParaRPr>
          </a:p>
        </p:txBody>
      </p:sp>
    </p:spTree>
    <p:extLst>
      <p:ext uri="{BB962C8B-B14F-4D97-AF65-F5344CB8AC3E}">
        <p14:creationId xmlns:p14="http://schemas.microsoft.com/office/powerpoint/2010/main" val="1130170009"/>
      </p:ext>
    </p:extLst>
  </p:cSld>
  <p:clrMapOvr>
    <a:masterClrMapping/>
  </p:clrMapOvr>
  <p:transition spd="slow"/>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sz="3200" b="1" dirty="0" smtClean="0">
                <a:effectLst>
                  <a:outerShdw blurRad="38100" dist="38100" dir="2700000" algn="tl">
                    <a:srgbClr val="000000">
                      <a:alpha val="43137"/>
                    </a:srgbClr>
                  </a:outerShdw>
                </a:effectLst>
              </a:rPr>
              <a:t>ソフトウェア品質保証の肝検討チーム活動</a:t>
            </a:r>
            <a:r>
              <a:rPr kumimoji="1" lang="ja-JP" altLang="en-US" sz="3200" b="1" dirty="0" smtClean="0">
                <a:effectLst>
                  <a:outerShdw blurRad="38100" dist="38100" dir="2700000" algn="tl">
                    <a:srgbClr val="000000">
                      <a:alpha val="43137"/>
                    </a:srgbClr>
                  </a:outerShdw>
                </a:effectLst>
              </a:rPr>
              <a:t>履歴</a:t>
            </a:r>
            <a:endParaRPr kumimoji="1" lang="ja-JP" altLang="en-US" sz="3200" b="1" dirty="0">
              <a:effectLst>
                <a:outerShdw blurRad="38100" dist="38100" dir="2700000" algn="tl">
                  <a:srgbClr val="000000">
                    <a:alpha val="43137"/>
                  </a:srgbClr>
                </a:outerShdw>
              </a:effectLst>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728017283"/>
              </p:ext>
            </p:extLst>
          </p:nvPr>
        </p:nvGraphicFramePr>
        <p:xfrm>
          <a:off x="457200" y="1070182"/>
          <a:ext cx="8435280" cy="4700333"/>
        </p:xfrm>
        <a:graphic>
          <a:graphicData uri="http://schemas.openxmlformats.org/drawingml/2006/table">
            <a:tbl>
              <a:tblPr firstRow="1" bandRow="1">
                <a:tableStyleId>{21E4AEA4-8DFA-4A89-87EB-49C32662AFE0}</a:tableStyleId>
              </a:tblPr>
              <a:tblGrid>
                <a:gridCol w="874440"/>
                <a:gridCol w="2664296"/>
                <a:gridCol w="4896544"/>
              </a:tblGrid>
              <a:tr h="372173">
                <a:tc>
                  <a:txBody>
                    <a:bodyPr/>
                    <a:lstStyle/>
                    <a:p>
                      <a:pPr algn="ctr"/>
                      <a:endParaRPr kumimoji="1" lang="ja-JP" altLang="en-US" sz="1600" dirty="0">
                        <a:latin typeface="+mj-ea"/>
                        <a:ea typeface="+mj-ea"/>
                      </a:endParaRPr>
                    </a:p>
                  </a:txBody>
                  <a:tcPr/>
                </a:tc>
                <a:tc>
                  <a:txBody>
                    <a:bodyPr/>
                    <a:lstStyle/>
                    <a:p>
                      <a:pPr algn="ctr"/>
                      <a:r>
                        <a:rPr kumimoji="1" lang="ja-JP" altLang="en-US" sz="1600" dirty="0" smtClean="0">
                          <a:latin typeface="+mj-ea"/>
                          <a:ea typeface="+mj-ea"/>
                        </a:rPr>
                        <a:t>活動内容</a:t>
                      </a:r>
                      <a:endParaRPr kumimoji="1" lang="ja-JP" altLang="en-US" sz="1600" dirty="0">
                        <a:latin typeface="+mj-ea"/>
                        <a:ea typeface="+mj-ea"/>
                      </a:endParaRPr>
                    </a:p>
                  </a:txBody>
                  <a:tcPr/>
                </a:tc>
                <a:tc>
                  <a:txBody>
                    <a:bodyPr/>
                    <a:lstStyle/>
                    <a:p>
                      <a:pPr algn="ctr"/>
                      <a:r>
                        <a:rPr kumimoji="1" lang="ja-JP" altLang="en-US" sz="1600" dirty="0" smtClean="0">
                          <a:latin typeface="+mj-ea"/>
                          <a:ea typeface="+mj-ea"/>
                        </a:rPr>
                        <a:t>検討メンバ　</a:t>
                      </a:r>
                      <a:r>
                        <a:rPr kumimoji="1" lang="en-US" altLang="ja-JP" sz="1600" dirty="0" smtClean="0">
                          <a:latin typeface="+mj-ea"/>
                          <a:ea typeface="+mj-ea"/>
                        </a:rPr>
                        <a:t>(</a:t>
                      </a:r>
                      <a:r>
                        <a:rPr kumimoji="1" lang="ja-JP" altLang="en-US" sz="1600" dirty="0" smtClean="0">
                          <a:latin typeface="+mj-ea"/>
                          <a:ea typeface="+mj-ea"/>
                        </a:rPr>
                        <a:t>五十音順</a:t>
                      </a:r>
                      <a:r>
                        <a:rPr kumimoji="1" lang="en-US" altLang="ja-JP" sz="1600" dirty="0" smtClean="0">
                          <a:latin typeface="+mj-ea"/>
                          <a:ea typeface="+mj-ea"/>
                        </a:rPr>
                        <a:t>)</a:t>
                      </a:r>
                      <a:endParaRPr kumimoji="1" lang="ja-JP" altLang="en-US" sz="1600" dirty="0">
                        <a:latin typeface="+mj-ea"/>
                        <a:ea typeface="+mj-ea"/>
                      </a:endParaRPr>
                    </a:p>
                  </a:txBody>
                  <a:tcPr/>
                </a:tc>
              </a:tr>
              <a:tr h="372173">
                <a:tc>
                  <a:txBody>
                    <a:bodyPr/>
                    <a:lstStyle/>
                    <a:p>
                      <a:r>
                        <a:rPr kumimoji="1" lang="en-US" altLang="ja-JP" sz="1600" dirty="0" smtClean="0">
                          <a:latin typeface="+mj-ea"/>
                          <a:ea typeface="+mj-ea"/>
                        </a:rPr>
                        <a:t>2012</a:t>
                      </a:r>
                      <a:r>
                        <a:rPr kumimoji="1" lang="ja-JP" altLang="en-US" sz="1600" dirty="0" smtClean="0">
                          <a:latin typeface="+mj-ea"/>
                          <a:ea typeface="+mj-ea"/>
                        </a:rPr>
                        <a:t>年</a:t>
                      </a:r>
                      <a:endParaRPr kumimoji="1" lang="en-US" altLang="ja-JP" sz="1600" dirty="0" smtClean="0">
                        <a:latin typeface="+mj-ea"/>
                        <a:ea typeface="+mj-ea"/>
                      </a:endParaRPr>
                    </a:p>
                  </a:txBody>
                  <a:tcPr/>
                </a:tc>
                <a:tc>
                  <a:txBody>
                    <a:bodyPr/>
                    <a:lstStyle/>
                    <a:p>
                      <a:r>
                        <a:rPr kumimoji="1" lang="ja-JP" altLang="en-US" sz="1600" dirty="0" smtClean="0">
                          <a:latin typeface="+mj-ea"/>
                          <a:ea typeface="+mj-ea"/>
                        </a:rPr>
                        <a:t>・</a:t>
                      </a:r>
                      <a:r>
                        <a:rPr kumimoji="1" lang="en-US" altLang="ja-JP" sz="1600" dirty="0" smtClean="0">
                          <a:latin typeface="+mj-ea"/>
                          <a:ea typeface="+mj-ea"/>
                        </a:rPr>
                        <a:t>SQiP2012</a:t>
                      </a:r>
                      <a:r>
                        <a:rPr kumimoji="1" lang="ja-JP" altLang="en-US" sz="1600" dirty="0" smtClean="0">
                          <a:latin typeface="+mj-ea"/>
                          <a:ea typeface="+mj-ea"/>
                        </a:rPr>
                        <a:t>発表</a:t>
                      </a:r>
                      <a:r>
                        <a:rPr kumimoji="1" lang="en-US" altLang="ja-JP" sz="1600" dirty="0" smtClean="0">
                          <a:latin typeface="+mj-ea"/>
                          <a:ea typeface="+mj-ea"/>
                        </a:rPr>
                        <a:t>(9/14)</a:t>
                      </a:r>
                    </a:p>
                    <a:p>
                      <a:r>
                        <a:rPr kumimoji="1" lang="ja-JP" altLang="en-US" sz="1600" dirty="0" smtClean="0">
                          <a:latin typeface="+mj-ea"/>
                          <a:ea typeface="+mj-ea"/>
                        </a:rPr>
                        <a:t>・第</a:t>
                      </a:r>
                      <a:r>
                        <a:rPr kumimoji="1" lang="en-US" altLang="ja-JP" sz="1600" dirty="0" smtClean="0">
                          <a:latin typeface="+mj-ea"/>
                          <a:ea typeface="+mj-ea"/>
                        </a:rPr>
                        <a:t>3</a:t>
                      </a:r>
                      <a:r>
                        <a:rPr kumimoji="1" lang="ja-JP" altLang="en-US" sz="1600" dirty="0" smtClean="0">
                          <a:latin typeface="+mj-ea"/>
                          <a:ea typeface="+mj-ea"/>
                        </a:rPr>
                        <a:t>期成果発表会</a:t>
                      </a:r>
                      <a:r>
                        <a:rPr kumimoji="1" lang="en-US" altLang="ja-JP" sz="1600" dirty="0" smtClean="0">
                          <a:latin typeface="+mj-ea"/>
                          <a:ea typeface="+mj-ea"/>
                        </a:rPr>
                        <a:t>(12/4)</a:t>
                      </a:r>
                    </a:p>
                    <a:p>
                      <a:r>
                        <a:rPr kumimoji="1" lang="en-US" altLang="ja-JP" sz="1600" dirty="0" smtClean="0">
                          <a:latin typeface="+mj-ea"/>
                          <a:ea typeface="+mj-ea"/>
                        </a:rPr>
                        <a:t>※44</a:t>
                      </a:r>
                      <a:r>
                        <a:rPr kumimoji="1" lang="ja-JP" altLang="en-US" sz="1600" dirty="0" smtClean="0">
                          <a:latin typeface="+mj-ea"/>
                          <a:ea typeface="+mj-ea"/>
                        </a:rPr>
                        <a:t>個の肝を作成</a:t>
                      </a:r>
                      <a:endParaRPr kumimoji="1" lang="ja-JP" altLang="en-US" sz="1600" dirty="0">
                        <a:latin typeface="+mj-ea"/>
                        <a:ea typeface="+mj-ea"/>
                      </a:endParaRPr>
                    </a:p>
                  </a:txBody>
                  <a:tcPr/>
                </a:tc>
                <a:tc>
                  <a:txBody>
                    <a:bodyPr/>
                    <a:lstStyle/>
                    <a:p>
                      <a:r>
                        <a:rPr kumimoji="1" lang="ja-JP" altLang="en-US" sz="1400" dirty="0" smtClean="0">
                          <a:latin typeface="+mj-ea"/>
                          <a:ea typeface="+mj-ea"/>
                        </a:rPr>
                        <a:t>第３期ソフトウェア品質保証部長の会　肝検討チーム</a:t>
                      </a:r>
                      <a:endParaRPr kumimoji="1" lang="en-US" altLang="ja-JP" sz="1400" dirty="0" smtClean="0">
                        <a:latin typeface="+mj-ea"/>
                        <a:ea typeface="+mj-ea"/>
                      </a:endParaRPr>
                    </a:p>
                    <a:p>
                      <a:r>
                        <a:rPr kumimoji="1" lang="ja-JP" altLang="en-US" sz="1400" dirty="0" smtClean="0">
                          <a:latin typeface="+mj-ea"/>
                          <a:ea typeface="+mj-ea"/>
                        </a:rPr>
                        <a:t>（大石，岡本，小田，鎌倉，川田，佐藤，藤川，森本，渡邊）</a:t>
                      </a:r>
                      <a:endParaRPr kumimoji="1" lang="ja-JP" altLang="en-US" sz="1400" dirty="0">
                        <a:latin typeface="+mj-ea"/>
                        <a:ea typeface="+mj-ea"/>
                      </a:endParaRPr>
                    </a:p>
                  </a:txBody>
                  <a:tcPr/>
                </a:tc>
              </a:tr>
              <a:tr h="372173">
                <a:tc>
                  <a:txBody>
                    <a:bodyPr/>
                    <a:lstStyle/>
                    <a:p>
                      <a:r>
                        <a:rPr kumimoji="1" lang="en-US" altLang="ja-JP" sz="1600" dirty="0" smtClean="0">
                          <a:latin typeface="+mj-ea"/>
                          <a:ea typeface="+mj-ea"/>
                        </a:rPr>
                        <a:t>2013</a:t>
                      </a:r>
                      <a:r>
                        <a:rPr kumimoji="1" lang="ja-JP" altLang="en-US" sz="1600" dirty="0" smtClean="0">
                          <a:latin typeface="+mj-ea"/>
                          <a:ea typeface="+mj-ea"/>
                        </a:rPr>
                        <a:t>年</a:t>
                      </a:r>
                      <a:endParaRPr kumimoji="1" lang="en-US" altLang="ja-JP" sz="1600" dirty="0" smtClean="0">
                        <a:latin typeface="+mj-ea"/>
                        <a:ea typeface="+mj-ea"/>
                      </a:endParaRPr>
                    </a:p>
                  </a:txBody>
                  <a:tcPr/>
                </a:tc>
                <a:tc>
                  <a:txBody>
                    <a:bodyPr/>
                    <a:lstStyle/>
                    <a:p>
                      <a:r>
                        <a:rPr kumimoji="1" lang="ja-JP" altLang="en-US" sz="1600" dirty="0" smtClean="0">
                          <a:latin typeface="+mj-ea"/>
                          <a:ea typeface="+mj-ea"/>
                        </a:rPr>
                        <a:t>・</a:t>
                      </a:r>
                      <a:r>
                        <a:rPr kumimoji="1" lang="en-US" altLang="ja-JP" sz="1600" dirty="0" smtClean="0">
                          <a:latin typeface="+mj-ea"/>
                          <a:ea typeface="+mj-ea"/>
                        </a:rPr>
                        <a:t>SQiP2013</a:t>
                      </a:r>
                      <a:r>
                        <a:rPr kumimoji="1" lang="ja-JP" altLang="en-US" sz="1600" dirty="0" smtClean="0">
                          <a:latin typeface="+mj-ea"/>
                          <a:ea typeface="+mj-ea"/>
                        </a:rPr>
                        <a:t>発表</a:t>
                      </a:r>
                      <a:r>
                        <a:rPr kumimoji="1" lang="en-US" altLang="ja-JP" sz="1600" dirty="0" smtClean="0">
                          <a:latin typeface="+mj-ea"/>
                          <a:ea typeface="+mj-ea"/>
                        </a:rPr>
                        <a:t>(9/12)</a:t>
                      </a:r>
                    </a:p>
                    <a:p>
                      <a:r>
                        <a:rPr kumimoji="1" lang="ja-JP" altLang="en-US" sz="1600" dirty="0" smtClean="0">
                          <a:latin typeface="+mj-ea"/>
                          <a:ea typeface="+mj-ea"/>
                        </a:rPr>
                        <a:t>・第</a:t>
                      </a:r>
                      <a:r>
                        <a:rPr kumimoji="1" lang="en-US" altLang="ja-JP" sz="1600" dirty="0" smtClean="0">
                          <a:latin typeface="+mj-ea"/>
                          <a:ea typeface="+mj-ea"/>
                        </a:rPr>
                        <a:t>4</a:t>
                      </a:r>
                      <a:r>
                        <a:rPr kumimoji="1" lang="ja-JP" altLang="en-US" sz="1600" dirty="0" smtClean="0">
                          <a:latin typeface="+mj-ea"/>
                          <a:ea typeface="+mj-ea"/>
                        </a:rPr>
                        <a:t>期成果発表会</a:t>
                      </a:r>
                      <a:r>
                        <a:rPr kumimoji="1" lang="en-US" altLang="ja-JP" sz="1600" dirty="0" smtClean="0">
                          <a:latin typeface="+mj-ea"/>
                          <a:ea typeface="+mj-ea"/>
                        </a:rPr>
                        <a:t>(11/29)</a:t>
                      </a:r>
                    </a:p>
                  </a:txBody>
                  <a:tcPr/>
                </a:tc>
                <a:tc>
                  <a:txBody>
                    <a:bodyPr/>
                    <a:lstStyle/>
                    <a:p>
                      <a:r>
                        <a:rPr kumimoji="1" lang="ja-JP" altLang="en-US" sz="1400" dirty="0" smtClean="0">
                          <a:latin typeface="+mj-ea"/>
                          <a:ea typeface="+mj-ea"/>
                        </a:rPr>
                        <a:t>第４期ソフトウェア品質保証部長の会　肝検討チーム</a:t>
                      </a:r>
                      <a:endParaRPr kumimoji="1" lang="en-US" altLang="ja-JP" sz="1400" dirty="0" smtClean="0">
                        <a:latin typeface="+mj-ea"/>
                        <a:ea typeface="+mj-ea"/>
                      </a:endParaRPr>
                    </a:p>
                    <a:p>
                      <a:r>
                        <a:rPr kumimoji="1" lang="ja-JP" altLang="en-US" sz="1400" dirty="0" smtClean="0">
                          <a:latin typeface="+mj-ea"/>
                          <a:ea typeface="+mj-ea"/>
                        </a:rPr>
                        <a:t>（稲富，岡本，鎌倉，佐藤，藤川）</a:t>
                      </a:r>
                      <a:endParaRPr kumimoji="1" lang="ja-JP" altLang="en-US" sz="1400" dirty="0">
                        <a:latin typeface="+mj-ea"/>
                        <a:ea typeface="+mj-ea"/>
                      </a:endParaRPr>
                    </a:p>
                  </a:txBody>
                  <a:tcPr/>
                </a:tc>
              </a:tr>
              <a:tr h="372173">
                <a:tc>
                  <a:txBody>
                    <a:bodyPr/>
                    <a:lstStyle/>
                    <a:p>
                      <a:r>
                        <a:rPr kumimoji="1" lang="en-US" altLang="ja-JP" sz="1600" dirty="0" smtClean="0">
                          <a:latin typeface="+mj-ea"/>
                          <a:ea typeface="+mj-ea"/>
                        </a:rPr>
                        <a:t>2014</a:t>
                      </a:r>
                      <a:r>
                        <a:rPr kumimoji="1" lang="ja-JP" altLang="en-US" sz="1600" dirty="0" smtClean="0">
                          <a:latin typeface="+mj-ea"/>
                          <a:ea typeface="+mj-ea"/>
                        </a:rPr>
                        <a:t>年</a:t>
                      </a:r>
                      <a:endParaRPr kumimoji="1" lang="en-US" altLang="ja-JP" sz="1600" dirty="0" smtClean="0">
                        <a:latin typeface="+mj-ea"/>
                        <a:ea typeface="+mj-ea"/>
                      </a:endParaRPr>
                    </a:p>
                  </a:txBody>
                  <a:tcPr/>
                </a:tc>
                <a:tc>
                  <a:txBody>
                    <a:bodyPr/>
                    <a:lstStyle/>
                    <a:p>
                      <a:r>
                        <a:rPr kumimoji="1" lang="ja-JP" altLang="en-US" sz="1600" dirty="0" smtClean="0">
                          <a:latin typeface="+mj-ea"/>
                          <a:ea typeface="+mj-ea"/>
                        </a:rPr>
                        <a:t>・</a:t>
                      </a:r>
                      <a:r>
                        <a:rPr kumimoji="1" lang="en-US" altLang="ja-JP" sz="1600" dirty="0" smtClean="0">
                          <a:latin typeface="+mj-ea"/>
                          <a:ea typeface="+mj-ea"/>
                        </a:rPr>
                        <a:t>SQiP2014</a:t>
                      </a:r>
                      <a:r>
                        <a:rPr kumimoji="1" lang="ja-JP" altLang="en-US" sz="1600" dirty="0" smtClean="0">
                          <a:latin typeface="+mj-ea"/>
                          <a:ea typeface="+mj-ea"/>
                        </a:rPr>
                        <a:t>発表</a:t>
                      </a:r>
                      <a:r>
                        <a:rPr kumimoji="1" lang="en-US" altLang="ja-JP" sz="1600" dirty="0" smtClean="0">
                          <a:latin typeface="+mj-ea"/>
                          <a:ea typeface="+mj-ea"/>
                        </a:rPr>
                        <a:t>(9/12)</a:t>
                      </a:r>
                    </a:p>
                    <a:p>
                      <a:r>
                        <a:rPr kumimoji="1" lang="ja-JP" altLang="en-US" sz="1600" dirty="0" smtClean="0">
                          <a:latin typeface="+mj-ea"/>
                          <a:ea typeface="+mj-ea"/>
                        </a:rPr>
                        <a:t>・第</a:t>
                      </a:r>
                      <a:r>
                        <a:rPr kumimoji="1" lang="en-US" altLang="ja-JP" sz="1600" dirty="0" smtClean="0">
                          <a:latin typeface="+mj-ea"/>
                          <a:ea typeface="+mj-ea"/>
                        </a:rPr>
                        <a:t>5</a:t>
                      </a:r>
                      <a:r>
                        <a:rPr kumimoji="1" lang="ja-JP" altLang="en-US" sz="1600" dirty="0" smtClean="0">
                          <a:latin typeface="+mj-ea"/>
                          <a:ea typeface="+mj-ea"/>
                        </a:rPr>
                        <a:t>期成果発表会</a:t>
                      </a:r>
                      <a:r>
                        <a:rPr kumimoji="1" lang="en-US" altLang="ja-JP" sz="1600" dirty="0" smtClean="0">
                          <a:latin typeface="+mj-ea"/>
                          <a:ea typeface="+mj-ea"/>
                        </a:rPr>
                        <a:t>(11/25)</a:t>
                      </a:r>
                    </a:p>
                    <a:p>
                      <a:r>
                        <a:rPr kumimoji="1" lang="en-US" altLang="ja-JP" sz="1600" dirty="0" smtClean="0">
                          <a:latin typeface="+mj-ea"/>
                          <a:ea typeface="+mj-ea"/>
                        </a:rPr>
                        <a:t>※85</a:t>
                      </a:r>
                      <a:r>
                        <a:rPr kumimoji="1" lang="ja-JP" altLang="en-US" sz="1600" dirty="0" smtClean="0">
                          <a:latin typeface="+mj-ea"/>
                          <a:ea typeface="+mj-ea"/>
                        </a:rPr>
                        <a:t>個の肝を作成</a:t>
                      </a:r>
                      <a:endParaRPr kumimoji="1" lang="ja-JP" altLang="en-US" sz="1600" dirty="0">
                        <a:latin typeface="+mj-ea"/>
                        <a:ea typeface="+mj-ea"/>
                      </a:endParaRPr>
                    </a:p>
                  </a:txBody>
                  <a:tcPr/>
                </a:tc>
                <a:tc>
                  <a:txBody>
                    <a:bodyPr/>
                    <a:lstStyle/>
                    <a:p>
                      <a:r>
                        <a:rPr kumimoji="1" lang="ja-JP" altLang="en-US" sz="1400" dirty="0" smtClean="0">
                          <a:latin typeface="+mj-ea"/>
                          <a:ea typeface="+mj-ea"/>
                        </a:rPr>
                        <a:t>第５期ソフトウェア品質保証部長の会　肝検討チーム</a:t>
                      </a:r>
                      <a:endParaRPr kumimoji="1" lang="en-US" altLang="ja-JP" sz="1400" dirty="0" smtClean="0">
                        <a:latin typeface="+mj-ea"/>
                        <a:ea typeface="+mj-ea"/>
                      </a:endParaRPr>
                    </a:p>
                    <a:p>
                      <a:r>
                        <a:rPr kumimoji="1" lang="ja-JP" altLang="en-US" sz="1400" dirty="0" smtClean="0">
                          <a:latin typeface="+mj-ea"/>
                          <a:ea typeface="+mj-ea"/>
                        </a:rPr>
                        <a:t>（池上，稲富，大石，鎌倉，佐藤，佐野，早崎，藤川）</a:t>
                      </a:r>
                      <a:endParaRPr kumimoji="1" lang="ja-JP" altLang="en-US" sz="1400" dirty="0">
                        <a:latin typeface="+mj-ea"/>
                        <a:ea typeface="+mj-ea"/>
                      </a:endParaRPr>
                    </a:p>
                  </a:txBody>
                  <a:tcPr/>
                </a:tc>
              </a:tr>
              <a:tr h="372173">
                <a:tc>
                  <a:txBody>
                    <a:bodyPr/>
                    <a:lstStyle/>
                    <a:p>
                      <a:r>
                        <a:rPr kumimoji="1" lang="en-US" altLang="ja-JP" sz="1600" dirty="0" smtClean="0">
                          <a:latin typeface="+mj-ea"/>
                          <a:ea typeface="+mj-ea"/>
                        </a:rPr>
                        <a:t>2015</a:t>
                      </a:r>
                      <a:r>
                        <a:rPr kumimoji="1" lang="ja-JP" altLang="en-US" sz="1600" dirty="0" smtClean="0">
                          <a:latin typeface="+mj-ea"/>
                          <a:ea typeface="+mj-ea"/>
                        </a:rPr>
                        <a:t>年</a:t>
                      </a:r>
                      <a:endParaRPr kumimoji="1" lang="en-US" altLang="ja-JP" sz="1600" dirty="0" smtClean="0">
                        <a:latin typeface="+mj-ea"/>
                        <a:ea typeface="+mj-ea"/>
                      </a:endParaRPr>
                    </a:p>
                  </a:txBody>
                  <a:tcPr/>
                </a:tc>
                <a:tc>
                  <a:txBody>
                    <a:bodyPr/>
                    <a:lstStyle/>
                    <a:p>
                      <a:r>
                        <a:rPr kumimoji="1" lang="ja-JP" altLang="en-US" sz="1600" dirty="0" smtClean="0">
                          <a:latin typeface="+mj-ea"/>
                          <a:ea typeface="+mj-ea"/>
                        </a:rPr>
                        <a:t>・第</a:t>
                      </a:r>
                      <a:r>
                        <a:rPr kumimoji="1" lang="en-US" altLang="ja-JP" sz="1600" dirty="0" smtClean="0">
                          <a:latin typeface="+mj-ea"/>
                          <a:ea typeface="+mj-ea"/>
                        </a:rPr>
                        <a:t>6</a:t>
                      </a:r>
                      <a:r>
                        <a:rPr kumimoji="1" lang="ja-JP" altLang="en-US" sz="1600" dirty="0" smtClean="0">
                          <a:latin typeface="+mj-ea"/>
                          <a:ea typeface="+mj-ea"/>
                        </a:rPr>
                        <a:t>期成果発表会</a:t>
                      </a:r>
                      <a:r>
                        <a:rPr kumimoji="1" lang="en-US" altLang="ja-JP" sz="1600" dirty="0" smtClean="0">
                          <a:latin typeface="+mj-ea"/>
                          <a:ea typeface="+mj-ea"/>
                        </a:rPr>
                        <a:t>(11/9)</a:t>
                      </a:r>
                      <a:endParaRPr kumimoji="1" lang="ja-JP" altLang="en-US" sz="1600" dirty="0">
                        <a:latin typeface="+mj-ea"/>
                        <a:ea typeface="+mj-ea"/>
                      </a:endParaRPr>
                    </a:p>
                  </a:txBody>
                  <a:tcPr/>
                </a:tc>
                <a:tc>
                  <a:txBody>
                    <a:bodyPr/>
                    <a:lstStyle/>
                    <a:p>
                      <a:r>
                        <a:rPr kumimoji="1" lang="ja-JP" altLang="en-US" sz="1400" dirty="0" smtClean="0">
                          <a:latin typeface="+mj-ea"/>
                          <a:ea typeface="+mj-ea"/>
                        </a:rPr>
                        <a:t>第６期ソフトウェア品質保証部長の会　肝検討チーム</a:t>
                      </a:r>
                      <a:endParaRPr kumimoji="1" lang="en-US" altLang="ja-JP" sz="1400" dirty="0" smtClean="0">
                        <a:latin typeface="+mj-ea"/>
                        <a:ea typeface="+mj-ea"/>
                      </a:endParaRPr>
                    </a:p>
                    <a:p>
                      <a:r>
                        <a:rPr kumimoji="1" lang="ja-JP" altLang="en-US" sz="1400" dirty="0" smtClean="0">
                          <a:latin typeface="+mj-ea"/>
                          <a:ea typeface="+mj-ea"/>
                        </a:rPr>
                        <a:t>（池上，稲富，鎌倉，桑原，佐藤，早崎，藤川）</a:t>
                      </a:r>
                      <a:endParaRPr kumimoji="1" lang="ja-JP" altLang="en-US" sz="1400" dirty="0">
                        <a:latin typeface="+mj-ea"/>
                        <a:ea typeface="+mj-ea"/>
                      </a:endParaRPr>
                    </a:p>
                  </a:txBody>
                  <a:tcPr/>
                </a:tc>
              </a:tr>
              <a:tr h="372173">
                <a:tc>
                  <a:txBody>
                    <a:bodyPr/>
                    <a:lstStyle/>
                    <a:p>
                      <a:r>
                        <a:rPr kumimoji="1" lang="en-US" altLang="ja-JP" sz="1600" dirty="0" smtClean="0">
                          <a:latin typeface="+mj-ea"/>
                          <a:ea typeface="+mj-ea"/>
                        </a:rPr>
                        <a:t>2016</a:t>
                      </a:r>
                      <a:r>
                        <a:rPr kumimoji="1" lang="ja-JP" altLang="en-US" sz="1600" dirty="0" smtClean="0">
                          <a:latin typeface="+mj-ea"/>
                          <a:ea typeface="+mj-ea"/>
                        </a:rPr>
                        <a:t>年</a:t>
                      </a:r>
                      <a:endParaRPr kumimoji="1" lang="en-US" altLang="ja-JP" sz="1600" dirty="0" smtClean="0">
                        <a:latin typeface="+mj-ea"/>
                        <a:ea typeface="+mj-ea"/>
                      </a:endParaRPr>
                    </a:p>
                  </a:txBody>
                  <a:tcPr/>
                </a:tc>
                <a:tc>
                  <a:txBody>
                    <a:bodyPr/>
                    <a:lstStyle/>
                    <a:p>
                      <a:r>
                        <a:rPr kumimoji="1" lang="ja-JP" altLang="en-US" sz="1600" dirty="0" smtClean="0">
                          <a:latin typeface="+mj-ea"/>
                          <a:ea typeface="+mj-ea"/>
                        </a:rPr>
                        <a:t>・</a:t>
                      </a:r>
                      <a:r>
                        <a:rPr kumimoji="1" lang="en-US" altLang="ja-JP" sz="1600" dirty="0" smtClean="0">
                          <a:latin typeface="+mj-ea"/>
                          <a:ea typeface="+mj-ea"/>
                        </a:rPr>
                        <a:t>SQiP2016SIG</a:t>
                      </a:r>
                      <a:r>
                        <a:rPr kumimoji="1" lang="ja-JP" altLang="en-US" sz="1600" dirty="0" smtClean="0">
                          <a:latin typeface="+mj-ea"/>
                          <a:ea typeface="+mj-ea"/>
                        </a:rPr>
                        <a:t>発表</a:t>
                      </a:r>
                      <a:r>
                        <a:rPr kumimoji="1" lang="en-US" altLang="ja-JP" sz="1600" dirty="0" smtClean="0">
                          <a:latin typeface="+mj-ea"/>
                          <a:ea typeface="+mj-ea"/>
                        </a:rPr>
                        <a:t>(9/15)</a:t>
                      </a:r>
                    </a:p>
                    <a:p>
                      <a:r>
                        <a:rPr kumimoji="1" lang="en-US" altLang="ja-JP" sz="1600" dirty="0" smtClean="0">
                          <a:latin typeface="+mj-ea"/>
                          <a:ea typeface="+mj-ea"/>
                        </a:rPr>
                        <a:t>※108</a:t>
                      </a:r>
                      <a:r>
                        <a:rPr kumimoji="1" lang="ja-JP" altLang="en-US" sz="1600" dirty="0" smtClean="0">
                          <a:latin typeface="+mj-ea"/>
                          <a:ea typeface="+mj-ea"/>
                        </a:rPr>
                        <a:t>個の肝を作成・初公開</a:t>
                      </a:r>
                      <a:endParaRPr kumimoji="1" lang="ja-JP" altLang="en-US" sz="1600" dirty="0">
                        <a:latin typeface="+mj-ea"/>
                        <a:ea typeface="+mj-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0" dirty="0" smtClean="0">
                          <a:latin typeface="+mj-ea"/>
                          <a:ea typeface="+mj-ea"/>
                          <a:cs typeface="Meiryo UI" panose="020B0604030504040204" pitchFamily="50" charset="-128"/>
                        </a:rPr>
                        <a:t>第７期ソフトウェア品質保証部長の会　肝水面下検討チーム</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latin typeface="+mj-ea"/>
                        <a:ea typeface="+mj-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0" dirty="0" smtClean="0">
                          <a:latin typeface="+mj-ea"/>
                          <a:ea typeface="+mj-ea"/>
                          <a:cs typeface="Meiryo UI" panose="020B0604030504040204" pitchFamily="50" charset="-128"/>
                        </a:rPr>
                        <a:t>池上　直之　</a:t>
                      </a:r>
                      <a:r>
                        <a:rPr lang="en-US" altLang="ja-JP" sz="1400" kern="0" dirty="0" smtClean="0">
                          <a:latin typeface="+mj-ea"/>
                          <a:ea typeface="+mj-ea"/>
                          <a:cs typeface="Meiryo UI" panose="020B0604030504040204" pitchFamily="50" charset="-128"/>
                        </a:rPr>
                        <a:t>AJS</a:t>
                      </a:r>
                      <a:r>
                        <a:rPr lang="zh-CN" altLang="en-US" sz="1400" kern="0" dirty="0" smtClean="0">
                          <a:latin typeface="+mj-ea"/>
                          <a:ea typeface="+mj-ea"/>
                          <a:cs typeface="Meiryo UI" panose="020B0604030504040204" pitchFamily="50" charset="-128"/>
                        </a:rPr>
                        <a:t>株式会社</a:t>
                      </a:r>
                      <a:endParaRPr lang="en-US" altLang="zh-CN" sz="1400" kern="0" dirty="0" smtClean="0">
                        <a:latin typeface="+mj-ea"/>
                        <a:ea typeface="+mj-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0" dirty="0" smtClean="0">
                          <a:latin typeface="+mj-ea"/>
                          <a:ea typeface="+mj-ea"/>
                          <a:cs typeface="Meiryo UI" panose="020B0604030504040204" pitchFamily="50" charset="-128"/>
                        </a:rPr>
                        <a:t>鎌倉　洋一　株式会社富士通ミッションクリティカルシステムズ</a:t>
                      </a:r>
                      <a:endParaRPr lang="en-US" altLang="ja-JP" sz="1400" kern="0" dirty="0" smtClean="0">
                        <a:latin typeface="+mj-ea"/>
                        <a:ea typeface="+mj-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kern="0" dirty="0" smtClean="0">
                          <a:latin typeface="+mj-ea"/>
                          <a:ea typeface="+mj-ea"/>
                          <a:cs typeface="Meiryo UI" panose="020B0604030504040204" pitchFamily="50" charset="-128"/>
                        </a:rPr>
                        <a:t>佐藤　孝司　日本電気株式会社</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0" dirty="0" smtClean="0">
                          <a:latin typeface="+mj-ea"/>
                          <a:ea typeface="+mj-ea"/>
                          <a:cs typeface="Meiryo UI" panose="020B0604030504040204" pitchFamily="50" charset="-128"/>
                        </a:rPr>
                        <a:t>早崎　伸二　株式会社リンクレア</a:t>
                      </a:r>
                      <a:endParaRPr lang="en-US" altLang="ja-JP" sz="1400" kern="0" dirty="0" smtClean="0">
                        <a:latin typeface="+mj-ea"/>
                        <a:ea typeface="+mj-ea"/>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kern="0" dirty="0" smtClean="0">
                          <a:latin typeface="+mj-ea"/>
                          <a:ea typeface="+mj-ea"/>
                          <a:cs typeface="Meiryo UI" panose="020B0604030504040204" pitchFamily="50" charset="-128"/>
                        </a:rPr>
                        <a:t>藤川　昌彦　アズビル株式会社</a:t>
                      </a:r>
                      <a:endParaRPr lang="zh-CN" altLang="en-US" sz="1400" kern="0" dirty="0" smtClean="0">
                        <a:latin typeface="+mj-ea"/>
                        <a:ea typeface="+mj-ea"/>
                        <a:cs typeface="Meiryo UI" panose="020B0604030504040204" pitchFamily="50" charset="-128"/>
                      </a:endParaRPr>
                    </a:p>
                  </a:txBody>
                  <a:tcPr/>
                </a:tc>
              </a:tr>
            </a:tbl>
          </a:graphicData>
        </a:graphic>
      </p:graphicFrame>
      <p:sp>
        <p:nvSpPr>
          <p:cNvPr id="6" name="スライド番号プレースホルダー 5"/>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120</a:t>
            </a:fld>
            <a:endParaRPr lang="en-US" altLang="ja-JP">
              <a:solidFill>
                <a:srgbClr val="000000"/>
              </a:solidFill>
            </a:endParaRPr>
          </a:p>
        </p:txBody>
      </p:sp>
    </p:spTree>
    <p:extLst>
      <p:ext uri="{BB962C8B-B14F-4D97-AF65-F5344CB8AC3E}">
        <p14:creationId xmlns:p14="http://schemas.microsoft.com/office/powerpoint/2010/main" val="1844988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744"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品証部　縁の下でも　力持ち</a:t>
            </a:r>
            <a:endParaRPr lang="en-US" altLang="ja-JP" sz="1800" b="1" kern="0" dirty="0" smtClean="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solidFill>
                  <a:schemeClr val="bg1"/>
                </a:solidFill>
              </a:rPr>
              <a:t>肝</a:t>
            </a:r>
            <a:r>
              <a:rPr lang="en-US" altLang="ja-JP" sz="2400" dirty="0" smtClean="0">
                <a:solidFill>
                  <a:schemeClr val="bg1"/>
                </a:solidFill>
              </a:rPr>
              <a:t>003</a:t>
            </a:r>
            <a:r>
              <a:rPr lang="en-US" altLang="ja-JP" sz="2400" dirty="0" smtClean="0"/>
              <a:t>】</a:t>
            </a:r>
            <a:r>
              <a:rPr lang="ja-JP" altLang="en-US" sz="2400" dirty="0" smtClean="0"/>
              <a:t> 組織</a:t>
            </a:r>
            <a:r>
              <a:rPr lang="ja-JP" altLang="en-US" sz="2400" dirty="0"/>
              <a:t>の品質目標の達成が品質保証活動の目的</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smtClean="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何を目標として品質保証活動を計画／推進すればよいのかわからない。</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 </a:t>
            </a:r>
            <a:r>
              <a:rPr lang="ja-JP" altLang="en-US" sz="1800" kern="0" dirty="0" smtClean="0">
                <a:solidFill>
                  <a:srgbClr val="000000"/>
                </a:solidFill>
              </a:rPr>
              <a:t>ソフトウェア品質マネジメントシステムの構築と運用③</a:t>
            </a:r>
            <a:endParaRPr lang="ja-JP" altLang="en-US" sz="1800" kern="0" dirty="0">
              <a:solidFill>
                <a:srgbClr val="000000"/>
              </a:solidFill>
            </a:endParaRPr>
          </a:p>
        </p:txBody>
      </p:sp>
      <p:grpSp>
        <p:nvGrpSpPr>
          <p:cNvPr id="25607" name="グループ化 19"/>
          <p:cNvGrpSpPr>
            <a:grpSpLocks/>
          </p:cNvGrpSpPr>
          <p:nvPr/>
        </p:nvGrpSpPr>
        <p:grpSpPr bwMode="auto">
          <a:xfrm>
            <a:off x="5580063" y="0"/>
            <a:ext cx="3563937" cy="576263"/>
            <a:chOff x="5580112" y="-27384"/>
            <a:chExt cx="3563888" cy="576064"/>
          </a:xfrm>
        </p:grpSpPr>
        <p:grpSp>
          <p:nvGrpSpPr>
            <p:cNvPr id="25608" name="グループ化 20"/>
            <p:cNvGrpSpPr>
              <a:grpSpLocks/>
            </p:cNvGrpSpPr>
            <p:nvPr/>
          </p:nvGrpSpPr>
          <p:grpSpPr bwMode="auto">
            <a:xfrm>
              <a:off x="5580112" y="-27384"/>
              <a:ext cx="1872208" cy="576064"/>
              <a:chOff x="4499992" y="5373216"/>
              <a:chExt cx="1728192" cy="432048"/>
            </a:xfrm>
          </p:grpSpPr>
          <p:sp>
            <p:nvSpPr>
              <p:cNvPr id="25" name="正方形/長方形 24"/>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26" name="正方形/長方形 25"/>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27" name="正方形/長方形 26"/>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28" name="正方形/長方形 27"/>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609" name="グループ化 21"/>
            <p:cNvGrpSpPr>
              <a:grpSpLocks/>
            </p:cNvGrpSpPr>
            <p:nvPr/>
          </p:nvGrpSpPr>
          <p:grpSpPr bwMode="auto">
            <a:xfrm>
              <a:off x="7452320" y="-27384"/>
              <a:ext cx="1691680" cy="576064"/>
              <a:chOff x="4499992" y="5373216"/>
              <a:chExt cx="864096" cy="432048"/>
            </a:xfrm>
          </p:grpSpPr>
          <p:sp>
            <p:nvSpPr>
              <p:cNvPr id="23" name="正方形/長方形 22"/>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4" name="正方形/長方形 23"/>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一番改善したいと思うことを品質目標として、経営層から発信してもらうと良い。</a:t>
            </a:r>
            <a:endParaRPr lang="en-US" altLang="ja-JP" sz="1800" kern="0" dirty="0" smtClean="0"/>
          </a:p>
          <a:p>
            <a:pPr marL="540000">
              <a:spcBef>
                <a:spcPts val="0"/>
              </a:spcBef>
              <a:buFont typeface="Arial" panose="020B0604020202020204" pitchFamily="34" charset="0"/>
              <a:buChar char="•"/>
            </a:pPr>
            <a:r>
              <a:rPr lang="ja-JP" altLang="en-US" sz="1800" kern="0" dirty="0" smtClean="0"/>
              <a:t>組織の品質目標</a:t>
            </a:r>
            <a:r>
              <a:rPr lang="ja-JP" altLang="en-US" sz="1800" kern="0" dirty="0"/>
              <a:t>が</a:t>
            </a:r>
            <a:r>
              <a:rPr lang="ja-JP" altLang="en-US" sz="1800" kern="0" dirty="0" smtClean="0"/>
              <a:t>無い状況での品質</a:t>
            </a:r>
            <a:r>
              <a:rPr lang="ja-JP" altLang="en-US" sz="1800" kern="0" dirty="0"/>
              <a:t>保証活動は</a:t>
            </a:r>
            <a:r>
              <a:rPr lang="ja-JP" altLang="en-US" sz="1800" kern="0" dirty="0" smtClean="0"/>
              <a:t>ありえない。</a:t>
            </a:r>
            <a:endParaRPr lang="en-US" altLang="ja-JP" sz="1800" kern="0" dirty="0" smtClean="0"/>
          </a:p>
          <a:p>
            <a:pPr marL="540000">
              <a:spcBef>
                <a:spcPts val="0"/>
              </a:spcBef>
              <a:buFont typeface="Arial" panose="020B0604020202020204" pitchFamily="34" charset="0"/>
              <a:buChar char="•"/>
            </a:pPr>
            <a:r>
              <a:rPr lang="ja-JP" altLang="en-US" sz="1800" kern="0" dirty="0" smtClean="0"/>
              <a:t>品質に対する目標管理を行うことが重要。</a:t>
            </a:r>
            <a:endParaRPr lang="en-US" altLang="ja-JP" sz="1800" kern="0" dirty="0" smtClean="0"/>
          </a:p>
          <a:p>
            <a:pPr marL="540000">
              <a:spcBef>
                <a:spcPts val="0"/>
              </a:spcBef>
              <a:buFont typeface="Arial" panose="020B0604020202020204" pitchFamily="34" charset="0"/>
              <a:buChar char="•"/>
            </a:pPr>
            <a:r>
              <a:rPr lang="ja-JP" altLang="en-US" sz="1800" kern="0" dirty="0">
                <a:solidFill>
                  <a:srgbClr val="000000"/>
                </a:solidFill>
              </a:rPr>
              <a:t>品質目標合意→品質計画策定→品質施策実行（監視→対策実行→</a:t>
            </a:r>
            <a:r>
              <a:rPr lang="ja-JP" altLang="en-US" sz="1800" kern="0" dirty="0" smtClean="0">
                <a:solidFill>
                  <a:srgbClr val="000000"/>
                </a:solidFill>
              </a:rPr>
              <a:t>効果確認→</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監視</a:t>
            </a:r>
            <a:r>
              <a:rPr lang="ja-JP" altLang="en-US" sz="1800" kern="0" dirty="0">
                <a:solidFill>
                  <a:srgbClr val="000000"/>
                </a:solidFill>
              </a:rPr>
              <a:t>）</a:t>
            </a:r>
            <a:r>
              <a:rPr lang="ja-JP" altLang="en-US" sz="1800" kern="0" dirty="0" smtClean="0">
                <a:solidFill>
                  <a:srgbClr val="000000"/>
                </a:solidFill>
              </a:rPr>
              <a:t>の</a:t>
            </a:r>
            <a:r>
              <a:rPr lang="en-US" altLang="ja-JP" sz="1800" kern="0" dirty="0" smtClean="0">
                <a:solidFill>
                  <a:srgbClr val="000000"/>
                </a:solidFill>
              </a:rPr>
              <a:t>PDCA</a:t>
            </a:r>
            <a:r>
              <a:rPr lang="ja-JP" altLang="en-US" sz="1800" kern="0" dirty="0" smtClean="0">
                <a:solidFill>
                  <a:srgbClr val="000000"/>
                </a:solidFill>
              </a:rPr>
              <a:t>サイクル</a:t>
            </a:r>
            <a:r>
              <a:rPr lang="ja-JP" altLang="en-US" sz="1800" kern="0" dirty="0">
                <a:solidFill>
                  <a:srgbClr val="000000"/>
                </a:solidFill>
              </a:rPr>
              <a:t>を回す</a:t>
            </a:r>
            <a:r>
              <a:rPr lang="ja-JP" altLang="en-US" sz="1800" kern="0" dirty="0" smtClean="0">
                <a:solidFill>
                  <a:srgbClr val="000000"/>
                </a:solidFill>
              </a:rPr>
              <a:t>事が重要となる。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品質管理</a:t>
            </a:r>
            <a:r>
              <a:rPr lang="ja-JP" altLang="en-US" sz="1800" kern="0"/>
              <a:t>（</a:t>
            </a:r>
            <a:r>
              <a:rPr lang="ja-JP" altLang="en-US" sz="1800" kern="0" smtClean="0"/>
              <a:t>データによる管理）</a:t>
            </a:r>
            <a:r>
              <a:rPr lang="ja-JP" altLang="en-US" sz="1800" kern="0" dirty="0">
                <a:solidFill>
                  <a:srgbClr val="000000"/>
                </a:solidFill>
              </a:rPr>
              <a:t>は目的でなく手段。目標達成の手段は</a:t>
            </a:r>
            <a:r>
              <a:rPr lang="ja-JP" altLang="en-US" sz="1800" kern="0" dirty="0" smtClean="0">
                <a:solidFill>
                  <a:srgbClr val="000000"/>
                </a:solidFill>
              </a:rPr>
              <a:t>様々。</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成果</a:t>
            </a:r>
            <a:r>
              <a:rPr lang="ja-JP" altLang="en-US" sz="1800" kern="0" dirty="0">
                <a:solidFill>
                  <a:srgbClr val="000000"/>
                </a:solidFill>
              </a:rPr>
              <a:t>が見えるまでブレなく粘り強く地道</a:t>
            </a:r>
            <a:r>
              <a:rPr lang="ja-JP" altLang="en-US" sz="1800" kern="0" dirty="0" smtClean="0">
                <a:solidFill>
                  <a:srgbClr val="000000"/>
                </a:solidFill>
              </a:rPr>
              <a:t>な（愚直な）努力</a:t>
            </a:r>
            <a:r>
              <a:rPr lang="ja-JP" altLang="en-US" sz="1800" kern="0" dirty="0">
                <a:solidFill>
                  <a:srgbClr val="000000"/>
                </a:solidFill>
              </a:rPr>
              <a:t>が絶対に必要</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組織</a:t>
            </a:r>
            <a:r>
              <a:rPr lang="ja-JP" altLang="en-US" sz="1800" kern="0" dirty="0" smtClean="0">
                <a:solidFill>
                  <a:srgbClr val="000000"/>
                </a:solidFill>
              </a:rPr>
              <a:t>の</a:t>
            </a:r>
            <a:r>
              <a:rPr lang="ja-JP" altLang="en-US" sz="1800" kern="0" dirty="0">
                <a:solidFill>
                  <a:srgbClr val="000000"/>
                </a:solidFill>
              </a:rPr>
              <a:t>目標</a:t>
            </a:r>
            <a:r>
              <a:rPr lang="ja-JP" altLang="en-US" sz="1800" kern="0" dirty="0" smtClean="0">
                <a:solidFill>
                  <a:srgbClr val="000000"/>
                </a:solidFill>
              </a:rPr>
              <a:t>をグループや個人に展開するときには、連鎖をとることが重要。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（上位者の目標達成の為の具体策は、下位者の目標とし具体策を策定する）</a:t>
            </a:r>
            <a:endParaRPr lang="en-US" altLang="ja-JP" sz="1800" kern="0" dirty="0" smtClean="0">
              <a:solidFill>
                <a:srgbClr val="000000"/>
              </a:solidFill>
            </a:endParaRPr>
          </a:p>
        </p:txBody>
      </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13</a:t>
            </a:fld>
            <a:endParaRPr lang="en-US" altLang="ja-JP">
              <a:solidFill>
                <a:srgbClr val="000000"/>
              </a:solidFill>
            </a:endParaRPr>
          </a:p>
        </p:txBody>
      </p:sp>
    </p:spTree>
    <p:extLst>
      <p:ext uri="{BB962C8B-B14F-4D97-AF65-F5344CB8AC3E}">
        <p14:creationId xmlns:p14="http://schemas.microsoft.com/office/powerpoint/2010/main" val="3648072314"/>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目標は　連鎖が大事　必達に</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004】 </a:t>
            </a:r>
            <a:r>
              <a:rPr lang="ja-JP" altLang="en-US" sz="2400" dirty="0" smtClean="0"/>
              <a:t>部門目標は全社目標よりも高い目標を設定する</a:t>
            </a:r>
            <a:endParaRPr lang="ja-JP" altLang="en-US" sz="2400" dirty="0">
              <a:solidFill>
                <a:srgbClr val="FFC000"/>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全社目標を設定しても、各部門の目標を達成すれば、</a:t>
            </a:r>
            <a:r>
              <a:rPr lang="ja-JP" altLang="en-US" sz="1800" dirty="0"/>
              <a:t>全社</a:t>
            </a:r>
            <a:r>
              <a:rPr lang="ja-JP" altLang="en-US" sz="1800" dirty="0" smtClean="0"/>
              <a:t>目標が達成できるのかが</a:t>
            </a:r>
            <a:r>
              <a:rPr lang="en-US" altLang="ja-JP" sz="1800" dirty="0" smtClean="0"/>
              <a:t/>
            </a:r>
            <a:br>
              <a:rPr lang="en-US" altLang="ja-JP" sz="1800" dirty="0" smtClean="0"/>
            </a:br>
            <a:r>
              <a:rPr lang="ja-JP" altLang="en-US" sz="1800" dirty="0" smtClean="0"/>
              <a:t>わからない。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 </a:t>
            </a:r>
            <a:r>
              <a:rPr lang="ja-JP" altLang="en-US" sz="1800" kern="0" dirty="0" smtClean="0">
                <a:solidFill>
                  <a:srgbClr val="000000"/>
                </a:solidFill>
              </a:rPr>
              <a:t>ソフトウェア</a:t>
            </a:r>
            <a:r>
              <a:rPr lang="ja-JP" altLang="en-US" sz="1800" kern="0" dirty="0">
                <a:solidFill>
                  <a:srgbClr val="000000"/>
                </a:solidFill>
              </a:rPr>
              <a:t>品質マネジメントシステムの構築</a:t>
            </a:r>
            <a:r>
              <a:rPr lang="ja-JP" altLang="en-US" sz="1800" kern="0">
                <a:solidFill>
                  <a:srgbClr val="000000"/>
                </a:solidFill>
              </a:rPr>
              <a:t>と</a:t>
            </a:r>
            <a:r>
              <a:rPr lang="ja-JP" altLang="en-US" sz="1800" kern="0" smtClean="0">
                <a:solidFill>
                  <a:srgbClr val="000000"/>
                </a:solidFill>
              </a:rPr>
              <a:t>運用④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全社目標を各部門目標</a:t>
            </a:r>
            <a:r>
              <a:rPr lang="ja-JP" altLang="en-US" sz="1800" kern="0" dirty="0">
                <a:solidFill>
                  <a:srgbClr val="000000"/>
                </a:solidFill>
              </a:rPr>
              <a:t>に連鎖</a:t>
            </a:r>
            <a:r>
              <a:rPr lang="ja-JP" altLang="en-US" sz="1800" kern="0" dirty="0" smtClean="0">
                <a:solidFill>
                  <a:srgbClr val="000000"/>
                </a:solidFill>
              </a:rPr>
              <a:t>しやすい形、達成度</a:t>
            </a:r>
            <a:r>
              <a:rPr lang="ja-JP" altLang="en-US" sz="1800" kern="0" dirty="0">
                <a:solidFill>
                  <a:srgbClr val="000000"/>
                </a:solidFill>
              </a:rPr>
              <a:t>が評価できる指標</a:t>
            </a:r>
            <a:r>
              <a:rPr lang="ja-JP" altLang="en-US" sz="1800" kern="0" dirty="0" smtClean="0">
                <a:solidFill>
                  <a:srgbClr val="000000"/>
                </a:solidFill>
              </a:rPr>
              <a:t>で設定</a:t>
            </a:r>
            <a:r>
              <a:rPr lang="ja-JP" altLang="en-US" sz="1800" kern="0" dirty="0">
                <a:solidFill>
                  <a:srgbClr val="000000"/>
                </a:solidFill>
              </a:rPr>
              <a:t>し</a:t>
            </a:r>
            <a:r>
              <a:rPr lang="ja-JP" altLang="en-US" sz="1800" kern="0" dirty="0" smtClean="0">
                <a:solidFill>
                  <a:srgbClr val="000000"/>
                </a:solidFill>
              </a:rPr>
              <a:t>、次に</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全社</a:t>
            </a:r>
            <a:r>
              <a:rPr lang="ja-JP" altLang="en-US" sz="1800" kern="0" dirty="0">
                <a:solidFill>
                  <a:srgbClr val="000000"/>
                </a:solidFill>
              </a:rPr>
              <a:t>目標</a:t>
            </a:r>
            <a:r>
              <a:rPr lang="ja-JP" altLang="en-US" sz="1800" kern="0" dirty="0" smtClean="0">
                <a:solidFill>
                  <a:srgbClr val="000000"/>
                </a:solidFill>
              </a:rPr>
              <a:t>にそって各部門目標を設定してもらい整合性を確認する。</a:t>
            </a:r>
            <a:endParaRPr lang="ja-JP" altLang="en-US" sz="1800" kern="0" dirty="0">
              <a:solidFill>
                <a:srgbClr val="000000"/>
              </a:solidFill>
            </a:endParaRPr>
          </a:p>
          <a:p>
            <a:pPr marL="540000">
              <a:spcBef>
                <a:spcPts val="0"/>
              </a:spcBef>
              <a:buFont typeface="Arial" panose="020B0604020202020204" pitchFamily="34" charset="0"/>
              <a:buChar char="•"/>
            </a:pPr>
            <a:r>
              <a:rPr lang="en-US" altLang="ja-JP" sz="1800" kern="0" dirty="0" smtClean="0">
                <a:solidFill>
                  <a:srgbClr val="000000"/>
                </a:solidFill>
              </a:rPr>
              <a:t>PDCA</a:t>
            </a:r>
            <a:r>
              <a:rPr lang="ja-JP" altLang="en-US" sz="1800" kern="0" dirty="0">
                <a:solidFill>
                  <a:srgbClr val="000000"/>
                </a:solidFill>
              </a:rPr>
              <a:t>を回すためにも、達成成否・ギャップを分析</a:t>
            </a:r>
            <a:r>
              <a:rPr lang="ja-JP" altLang="en-US" sz="1800" kern="0" dirty="0" smtClean="0">
                <a:solidFill>
                  <a:srgbClr val="000000"/>
                </a:solidFill>
              </a:rPr>
              <a:t>するポイントを設定する。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各部門の</a:t>
            </a:r>
            <a:r>
              <a:rPr lang="ja-JP" altLang="en-US" sz="1800" kern="0" dirty="0" smtClean="0">
                <a:solidFill>
                  <a:srgbClr val="000000"/>
                </a:solidFill>
              </a:rPr>
              <a:t>目標</a:t>
            </a:r>
            <a:r>
              <a:rPr lang="ja-JP" altLang="en-US" sz="1800" kern="0" dirty="0">
                <a:solidFill>
                  <a:srgbClr val="000000"/>
                </a:solidFill>
              </a:rPr>
              <a:t>は必達の値</a:t>
            </a:r>
            <a:r>
              <a:rPr lang="ja-JP" altLang="en-US" sz="1800" kern="0" dirty="0" smtClean="0">
                <a:solidFill>
                  <a:srgbClr val="000000"/>
                </a:solidFill>
              </a:rPr>
              <a:t>と</a:t>
            </a:r>
            <a:r>
              <a:rPr lang="ja-JP" altLang="en-US" sz="1800" kern="0" dirty="0">
                <a:solidFill>
                  <a:srgbClr val="000000"/>
                </a:solidFill>
              </a:rPr>
              <a:t>し</a:t>
            </a:r>
            <a:r>
              <a:rPr lang="ja-JP" altLang="en-US" sz="1800" kern="0" dirty="0" smtClean="0">
                <a:solidFill>
                  <a:srgbClr val="000000"/>
                </a:solidFill>
              </a:rPr>
              <a:t>、おのずと全社目標が達成できる形を目指す。</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全社目標は、前年比</a:t>
            </a:r>
            <a:r>
              <a:rPr lang="en-US" altLang="ja-JP" sz="1800" kern="0" dirty="0" smtClean="0">
                <a:solidFill>
                  <a:srgbClr val="000000"/>
                </a:solidFill>
              </a:rPr>
              <a:t>30%</a:t>
            </a:r>
            <a:r>
              <a:rPr lang="ja-JP" altLang="en-US" sz="1800" kern="0" dirty="0" smtClean="0">
                <a:solidFill>
                  <a:srgbClr val="000000"/>
                </a:solidFill>
              </a:rPr>
              <a:t>向上</a:t>
            </a:r>
            <a:r>
              <a:rPr lang="ja-JP" altLang="en-US" sz="1800" kern="0" dirty="0">
                <a:solidFill>
                  <a:srgbClr val="000000"/>
                </a:solidFill>
              </a:rPr>
              <a:t>や重大障害</a:t>
            </a:r>
            <a:r>
              <a:rPr lang="ja-JP" altLang="en-US" sz="1800" kern="0" dirty="0" smtClean="0">
                <a:solidFill>
                  <a:srgbClr val="000000"/>
                </a:solidFill>
              </a:rPr>
              <a:t>ゼロ等。</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各部門の目標</a:t>
            </a:r>
            <a:r>
              <a:rPr lang="ja-JP" altLang="en-US" sz="1800" kern="0" dirty="0">
                <a:solidFill>
                  <a:srgbClr val="000000"/>
                </a:solidFill>
              </a:rPr>
              <a:t>は、全社目標を達成するため</a:t>
            </a:r>
            <a:r>
              <a:rPr lang="ja-JP" altLang="en-US" sz="1800" kern="0" dirty="0" smtClean="0">
                <a:solidFill>
                  <a:srgbClr val="000000"/>
                </a:solidFill>
              </a:rPr>
              <a:t>に必要な数値目標。</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各部門</a:t>
            </a:r>
            <a:r>
              <a:rPr lang="ja-JP" altLang="en-US" sz="1800" kern="0" dirty="0" smtClean="0">
                <a:solidFill>
                  <a:srgbClr val="000000"/>
                </a:solidFill>
              </a:rPr>
              <a:t>の</a:t>
            </a:r>
            <a:r>
              <a:rPr lang="ja-JP" altLang="en-US" sz="1800" kern="0" dirty="0">
                <a:solidFill>
                  <a:srgbClr val="000000"/>
                </a:solidFill>
              </a:rPr>
              <a:t>目標値は、全社目標値より高い目標を設定</a:t>
            </a:r>
            <a:r>
              <a:rPr lang="ja-JP" altLang="en-US" sz="1800" kern="0" dirty="0" smtClean="0">
                <a:solidFill>
                  <a:srgbClr val="000000"/>
                </a:solidFill>
              </a:rPr>
              <a:t>しなければ、全社</a:t>
            </a:r>
            <a:r>
              <a:rPr lang="ja-JP" altLang="en-US" sz="1800" kern="0" dirty="0">
                <a:solidFill>
                  <a:srgbClr val="000000"/>
                </a:solidFill>
              </a:rPr>
              <a:t>目標</a:t>
            </a:r>
            <a:r>
              <a:rPr lang="ja-JP" altLang="en-US" sz="1800" kern="0" dirty="0" smtClean="0">
                <a:solidFill>
                  <a:srgbClr val="000000"/>
                </a:solidFill>
              </a:rPr>
              <a:t>は</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達成しにくい。</a:t>
            </a:r>
            <a:endParaRPr lang="ja-JP" altLang="en-US" sz="1800" kern="0" dirty="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PM</a:t>
                </a:r>
                <a:endParaRPr lang="ja-JP" altLang="en-US" dirty="0">
                  <a:solidFill>
                    <a:srgbClr val="FFFFFF">
                      <a:lumMod val="75000"/>
                    </a:srgbClr>
                  </a:solidFill>
                  <a:latin typeface="Elephant" panose="02020904090505020303" pitchFamily="18" charset="0"/>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14</a:t>
            </a:fld>
            <a:endParaRPr lang="en-US" altLang="ja-JP">
              <a:solidFill>
                <a:srgbClr val="000000"/>
              </a:solidFill>
            </a:endParaRPr>
          </a:p>
        </p:txBody>
      </p:sp>
    </p:spTree>
    <p:extLst>
      <p:ext uri="{BB962C8B-B14F-4D97-AF65-F5344CB8AC3E}">
        <p14:creationId xmlns:p14="http://schemas.microsoft.com/office/powerpoint/2010/main" val="309313602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道</a:t>
            </a:r>
            <a:r>
              <a:rPr lang="ja-JP" altLang="en-US" sz="1800" b="1" kern="0" dirty="0"/>
              <a:t>しる</a:t>
            </a:r>
            <a:r>
              <a:rPr lang="ja-JP" altLang="en-US" sz="1800" b="1" kern="0" dirty="0" err="1"/>
              <a:t>べ</a:t>
            </a:r>
            <a:r>
              <a:rPr lang="ja-JP" altLang="en-US" sz="1800" b="1" kern="0" dirty="0"/>
              <a:t>　細かく設定　評価でき</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005】 </a:t>
            </a:r>
            <a:r>
              <a:rPr lang="ja-JP" altLang="en-US" sz="2400" dirty="0" smtClean="0"/>
              <a:t>大きな組織</a:t>
            </a:r>
            <a:r>
              <a:rPr lang="ja-JP" altLang="en-US" sz="2400" dirty="0" smtClean="0">
                <a:solidFill>
                  <a:schemeClr val="bg1"/>
                </a:solidFill>
              </a:rPr>
              <a:t>目標は細分化して短いサイクルで評価する</a:t>
            </a:r>
            <a:endParaRPr lang="ja-JP" altLang="en-US" sz="2400" dirty="0">
              <a:solidFill>
                <a:srgbClr val="FFC000"/>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年度で設定する組織目標をなかなか達成できない。年度末に目標</a:t>
            </a:r>
            <a:r>
              <a:rPr lang="ja-JP" altLang="en-US" sz="1800" dirty="0"/>
              <a:t>不達</a:t>
            </a:r>
            <a:r>
              <a:rPr lang="ja-JP" altLang="en-US" sz="1800" dirty="0" smtClean="0"/>
              <a:t>を繰り返して</a:t>
            </a:r>
            <a:r>
              <a:rPr lang="ja-JP" altLang="en-US" sz="1800" dirty="0"/>
              <a:t>いる</a:t>
            </a:r>
            <a:r>
              <a:rPr lang="ja-JP" altLang="en-US" sz="1800" dirty="0" smtClean="0"/>
              <a:t>。</a:t>
            </a:r>
            <a:endParaRPr lang="en-US" altLang="ja-JP" sz="1800" dirty="0">
              <a:solidFill>
                <a:srgbClr val="FF0000"/>
              </a:solidFill>
            </a:endParaRP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 </a:t>
            </a:r>
            <a:r>
              <a:rPr lang="ja-JP" altLang="en-US" sz="1800" kern="0" dirty="0">
                <a:solidFill>
                  <a:srgbClr val="000000"/>
                </a:solidFill>
              </a:rPr>
              <a:t>ソフトウェア品質マネジメントシステムの構築</a:t>
            </a:r>
            <a:r>
              <a:rPr lang="ja-JP" altLang="en-US" sz="1800" kern="0">
                <a:solidFill>
                  <a:srgbClr val="000000"/>
                </a:solidFill>
              </a:rPr>
              <a:t>と</a:t>
            </a:r>
            <a:r>
              <a:rPr lang="ja-JP" altLang="en-US" sz="1800" kern="0" smtClean="0">
                <a:solidFill>
                  <a:srgbClr val="000000"/>
                </a:solidFill>
              </a:rPr>
              <a:t>運用⑤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組織目標達成</a:t>
            </a:r>
            <a:r>
              <a:rPr lang="ja-JP" altLang="en-US" sz="1800" kern="0" dirty="0">
                <a:solidFill>
                  <a:srgbClr val="000000"/>
                </a:solidFill>
              </a:rPr>
              <a:t>のためには目標を細分化して</a:t>
            </a:r>
            <a:r>
              <a:rPr lang="ja-JP" altLang="en-US" sz="1800" kern="0" dirty="0" smtClean="0">
                <a:solidFill>
                  <a:srgbClr val="000000"/>
                </a:solidFill>
              </a:rPr>
              <a:t>、</a:t>
            </a:r>
            <a:r>
              <a:rPr lang="en-US" altLang="ja-JP" sz="1800" kern="0" dirty="0" smtClean="0">
                <a:solidFill>
                  <a:srgbClr val="000000"/>
                </a:solidFill>
              </a:rPr>
              <a:t>PJ</a:t>
            </a:r>
            <a:r>
              <a:rPr lang="ja-JP" altLang="en-US" sz="1800" kern="0" dirty="0" smtClean="0">
                <a:solidFill>
                  <a:srgbClr val="000000"/>
                </a:solidFill>
              </a:rPr>
              <a:t>目標に割り振る。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そして</a:t>
            </a:r>
            <a:r>
              <a:rPr lang="ja-JP" altLang="en-US" sz="1800" kern="0" dirty="0">
                <a:solidFill>
                  <a:srgbClr val="000000"/>
                </a:solidFill>
              </a:rPr>
              <a:t>、着実に目標を達成するために</a:t>
            </a:r>
            <a:r>
              <a:rPr lang="ja-JP" altLang="en-US" sz="1800" kern="0" dirty="0" smtClean="0">
                <a:solidFill>
                  <a:srgbClr val="000000"/>
                </a:solidFill>
              </a:rPr>
              <a:t>、短いサイクルで実績を評価し、目標から乖離が</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見られたらすぐ</a:t>
            </a:r>
            <a:r>
              <a:rPr lang="ja-JP" altLang="en-US" sz="1800" kern="0" dirty="0">
                <a:solidFill>
                  <a:srgbClr val="000000"/>
                </a:solidFill>
              </a:rPr>
              <a:t>に対策を打つと</a:t>
            </a:r>
            <a:r>
              <a:rPr lang="ja-JP" altLang="en-US" sz="1800" kern="0" dirty="0" smtClean="0">
                <a:solidFill>
                  <a:srgbClr val="000000"/>
                </a:solidFill>
              </a:rPr>
              <a:t>いう</a:t>
            </a:r>
            <a:r>
              <a:rPr lang="en-US" altLang="ja-JP" sz="1800" kern="0" dirty="0" smtClean="0">
                <a:solidFill>
                  <a:srgbClr val="000000"/>
                </a:solidFill>
              </a:rPr>
              <a:t>PDCA</a:t>
            </a:r>
            <a:r>
              <a:rPr lang="ja-JP" altLang="en-US" sz="1800" kern="0" dirty="0" smtClean="0">
                <a:solidFill>
                  <a:srgbClr val="000000"/>
                </a:solidFill>
              </a:rPr>
              <a:t>サイクル</a:t>
            </a:r>
            <a:r>
              <a:rPr lang="ja-JP" altLang="en-US" sz="1800" kern="0" dirty="0">
                <a:solidFill>
                  <a:srgbClr val="000000"/>
                </a:solidFill>
              </a:rPr>
              <a:t>を回す</a:t>
            </a:r>
            <a:r>
              <a:rPr lang="ja-JP" altLang="en-US" sz="1800" kern="0" dirty="0" smtClean="0">
                <a:solidFill>
                  <a:srgbClr val="000000"/>
                </a:solidFill>
              </a:rPr>
              <a:t>事が重要。</a:t>
            </a:r>
            <a:endParaRPr lang="en-US" altLang="ja-JP" sz="1800" kern="0" dirty="0">
              <a:solidFill>
                <a:srgbClr val="FF0000"/>
              </a:solidFill>
            </a:endParaRPr>
          </a:p>
          <a:p>
            <a:pPr marL="540000">
              <a:spcBef>
                <a:spcPts val="0"/>
              </a:spcBef>
              <a:buFont typeface="Arial" panose="020B0604020202020204" pitchFamily="34" charset="0"/>
              <a:buChar char="•"/>
            </a:pPr>
            <a:r>
              <a:rPr lang="en-US" altLang="ja-JP" sz="1800" kern="0" dirty="0" smtClean="0">
                <a:solidFill>
                  <a:srgbClr val="000000"/>
                </a:solidFill>
              </a:rPr>
              <a:t>PJ</a:t>
            </a:r>
            <a:r>
              <a:rPr lang="ja-JP" altLang="en-US" sz="1800" kern="0" dirty="0" smtClean="0">
                <a:solidFill>
                  <a:srgbClr val="000000"/>
                </a:solidFill>
              </a:rPr>
              <a:t>目標は</a:t>
            </a:r>
            <a:r>
              <a:rPr lang="en-US" altLang="ja-JP" sz="1800" kern="0" dirty="0" smtClean="0">
                <a:solidFill>
                  <a:srgbClr val="000000"/>
                </a:solidFill>
              </a:rPr>
              <a:t>PJ</a:t>
            </a:r>
            <a:r>
              <a:rPr lang="ja-JP" altLang="en-US" sz="1800" kern="0" dirty="0" err="1" smtClean="0">
                <a:solidFill>
                  <a:srgbClr val="000000"/>
                </a:solidFill>
              </a:rPr>
              <a:t>が</a:t>
            </a:r>
            <a:r>
              <a:rPr lang="ja-JP" altLang="en-US" sz="1800" kern="0" dirty="0" err="1">
                <a:solidFill>
                  <a:srgbClr val="000000"/>
                </a:solidFill>
              </a:rPr>
              <a:t>完</a:t>
            </a:r>
            <a:r>
              <a:rPr lang="ja-JP" altLang="en-US" sz="1800" kern="0" dirty="0">
                <a:solidFill>
                  <a:srgbClr val="000000"/>
                </a:solidFill>
              </a:rPr>
              <a:t>了した時点で初めて結果を評価していては遅い</a:t>
            </a:r>
            <a:r>
              <a:rPr lang="ja-JP" altLang="en-US" sz="1800" kern="0" dirty="0" smtClean="0">
                <a:solidFill>
                  <a:srgbClr val="000000"/>
                </a:solidFill>
              </a:rPr>
              <a:t>。</a:t>
            </a:r>
            <a:br>
              <a:rPr lang="ja-JP" altLang="en-US" sz="1800" kern="0" dirty="0" smtClean="0">
                <a:solidFill>
                  <a:srgbClr val="000000"/>
                </a:solidFill>
              </a:rPr>
            </a:br>
            <a:r>
              <a:rPr lang="ja-JP" altLang="en-US" sz="1800" kern="0" dirty="0" smtClean="0">
                <a:solidFill>
                  <a:srgbClr val="000000"/>
                </a:solidFill>
              </a:rPr>
              <a:t>工程</a:t>
            </a:r>
            <a:r>
              <a:rPr lang="ja-JP" altLang="en-US" sz="1800" kern="0" dirty="0">
                <a:solidFill>
                  <a:srgbClr val="000000"/>
                </a:solidFill>
              </a:rPr>
              <a:t>毎に</a:t>
            </a:r>
            <a:r>
              <a:rPr lang="ja-JP" altLang="en-US" sz="1800" kern="0" dirty="0" smtClean="0">
                <a:solidFill>
                  <a:srgbClr val="000000"/>
                </a:solidFill>
              </a:rPr>
              <a:t>目標を細分化し、目標に</a:t>
            </a:r>
            <a:r>
              <a:rPr lang="ja-JP" altLang="en-US" sz="1800" kern="0" dirty="0">
                <a:solidFill>
                  <a:srgbClr val="000000"/>
                </a:solidFill>
              </a:rPr>
              <a:t>対する実績を</a:t>
            </a:r>
            <a:r>
              <a:rPr lang="ja-JP" altLang="en-US" sz="1800" kern="0" dirty="0" smtClean="0">
                <a:solidFill>
                  <a:srgbClr val="000000"/>
                </a:solidFill>
              </a:rPr>
              <a:t>評価し対策を打つことを考える。</a:t>
            </a:r>
            <a:endParaRPr lang="ja-JP" altLang="en-US" sz="1800" kern="0" dirty="0">
              <a:solidFill>
                <a:srgbClr val="FF0000"/>
              </a:solidFill>
            </a:endParaRP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15</a:t>
            </a:fld>
            <a:endParaRPr lang="en-US" altLang="ja-JP">
              <a:solidFill>
                <a:srgbClr val="000000"/>
              </a:solidFill>
            </a:endParaRPr>
          </a:p>
        </p:txBody>
      </p:sp>
    </p:spTree>
    <p:extLst>
      <p:ext uri="{BB962C8B-B14F-4D97-AF65-F5344CB8AC3E}">
        <p14:creationId xmlns:p14="http://schemas.microsoft.com/office/powerpoint/2010/main" val="1699173192"/>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複雑</a:t>
            </a:r>
            <a:r>
              <a:rPr lang="ja-JP" altLang="en-US" sz="1800" b="1" kern="0" dirty="0">
                <a:solidFill>
                  <a:srgbClr val="000000"/>
                </a:solidFill>
              </a:rPr>
              <a:t>な　プロセスそれは　何の</a:t>
            </a:r>
            <a:r>
              <a:rPr lang="ja-JP" altLang="en-US" sz="1800" b="1" kern="0" dirty="0" smtClean="0">
                <a:solidFill>
                  <a:srgbClr val="000000"/>
                </a:solidFill>
              </a:rPr>
              <a:t>ため</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006】 </a:t>
            </a:r>
            <a:r>
              <a:rPr lang="en-US" altLang="ja-JP" sz="2400" dirty="0" smtClean="0"/>
              <a:t>QMS</a:t>
            </a:r>
            <a:r>
              <a:rPr lang="ja-JP" altLang="en-US" sz="2400" dirty="0" smtClean="0"/>
              <a:t>は</a:t>
            </a:r>
            <a:r>
              <a:rPr lang="ja-JP" altLang="en-US" sz="2400" dirty="0"/>
              <a:t>想い（設計思想）を伝えないと浸透しない</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開発プロセスに関する規程を</a:t>
            </a:r>
            <a:r>
              <a:rPr lang="ja-JP" altLang="en-US" sz="1800" dirty="0"/>
              <a:t>制定している</a:t>
            </a:r>
            <a:r>
              <a:rPr lang="ja-JP" altLang="en-US" sz="1800" dirty="0" smtClean="0"/>
              <a:t>が、誰も規程通りに仕事をしていない。</a:t>
            </a:r>
            <a:endParaRPr lang="en-US" altLang="ja-JP" sz="1800" dirty="0" smtClean="0"/>
          </a:p>
          <a:p>
            <a:pPr marL="540000">
              <a:spcBef>
                <a:spcPts val="0"/>
              </a:spcBef>
              <a:buFont typeface="Arial" panose="020B0604020202020204" pitchFamily="34" charset="0"/>
              <a:buChar char="•"/>
            </a:pPr>
            <a:r>
              <a:rPr lang="en-US" altLang="ja-JP" sz="1800" dirty="0" smtClean="0"/>
              <a:t>『</a:t>
            </a:r>
            <a:r>
              <a:rPr lang="ja-JP" altLang="en-US" sz="1800" dirty="0" smtClean="0"/>
              <a:t>規程で決められているからやりたくないけどやっている</a:t>
            </a:r>
            <a:r>
              <a:rPr lang="en-US" altLang="ja-JP" sz="1800" dirty="0" smtClean="0"/>
              <a:t>』</a:t>
            </a:r>
            <a:r>
              <a:rPr lang="ja-JP" altLang="en-US" sz="1800" dirty="0" smtClean="0"/>
              <a:t>という言葉（言い訳？）が頻繁に</a:t>
            </a:r>
            <a:r>
              <a:rPr lang="en-US" altLang="ja-JP" sz="1800" dirty="0" smtClean="0"/>
              <a:t/>
            </a:r>
            <a:br>
              <a:rPr lang="en-US" altLang="ja-JP" sz="1800" dirty="0" smtClean="0"/>
            </a:br>
            <a:r>
              <a:rPr lang="ja-JP" altLang="en-US" sz="1800" dirty="0" smtClean="0"/>
              <a:t>聞こえてくる。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chemeClr val="tx1"/>
                </a:solidFill>
              </a:rPr>
              <a:t>2.1 </a:t>
            </a:r>
            <a:r>
              <a:rPr lang="ja-JP" altLang="en-US" sz="1800" kern="0" dirty="0">
                <a:solidFill>
                  <a:schemeClr val="tx1"/>
                </a:solidFill>
              </a:rPr>
              <a:t>ソフトウェア品質マネジメントシステムの構築</a:t>
            </a:r>
            <a:r>
              <a:rPr lang="ja-JP" altLang="en-US" sz="1800" kern="0">
                <a:solidFill>
                  <a:schemeClr val="tx1"/>
                </a:solidFill>
              </a:rPr>
              <a:t>と</a:t>
            </a:r>
            <a:r>
              <a:rPr lang="ja-JP" altLang="en-US" sz="1800" kern="0" smtClean="0">
                <a:solidFill>
                  <a:schemeClr val="tx1"/>
                </a:solidFill>
              </a:rPr>
              <a:t>運用⑥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どんなに精緻でよく設計された</a:t>
            </a:r>
            <a:r>
              <a:rPr lang="en-US" altLang="ja-JP" sz="1800" kern="0" dirty="0" smtClean="0">
                <a:solidFill>
                  <a:srgbClr val="000000"/>
                </a:solidFill>
              </a:rPr>
              <a:t>QMS</a:t>
            </a:r>
            <a:r>
              <a:rPr lang="ja-JP" altLang="en-US" sz="1800" kern="0" dirty="0" smtClean="0">
                <a:solidFill>
                  <a:srgbClr val="000000"/>
                </a:solidFill>
              </a:rPr>
              <a:t>（</a:t>
            </a:r>
            <a:r>
              <a:rPr lang="en-US" altLang="ja-JP" sz="1800" kern="0" dirty="0">
                <a:solidFill>
                  <a:srgbClr val="000000"/>
                </a:solidFill>
              </a:rPr>
              <a:t>Quality Management System</a:t>
            </a:r>
            <a:r>
              <a:rPr lang="ja-JP" altLang="en-US" sz="1800" kern="0" dirty="0" smtClean="0">
                <a:solidFill>
                  <a:srgbClr val="000000"/>
                </a:solidFill>
              </a:rPr>
              <a:t>）が定義</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されて</a:t>
            </a:r>
            <a:r>
              <a:rPr lang="ja-JP" altLang="en-US" sz="1800" kern="0" dirty="0">
                <a:solidFill>
                  <a:srgbClr val="000000"/>
                </a:solidFill>
              </a:rPr>
              <a:t>も、飾ってあるだけでは絵に描いた餅である</a:t>
            </a:r>
            <a:r>
              <a:rPr lang="ja-JP" altLang="en-US" sz="1800" kern="0" dirty="0" smtClean="0">
                <a:solidFill>
                  <a:srgbClr val="000000"/>
                </a:solidFill>
              </a:rPr>
              <a:t>。</a:t>
            </a:r>
            <a:r>
              <a:rPr lang="ja-JP" altLang="en-US" sz="1800" kern="0" dirty="0"/>
              <a:t>背景、根拠を明確に</a:t>
            </a:r>
            <a:r>
              <a:rPr lang="ja-JP" altLang="en-US" sz="1800" kern="0" dirty="0" smtClean="0"/>
              <a:t>して伝える</a:t>
            </a:r>
            <a:r>
              <a:rPr lang="ja-JP" altLang="en-US" sz="1800" kern="0" dirty="0"/>
              <a:t>こと</a:t>
            </a:r>
            <a:r>
              <a:rPr lang="ja-JP" altLang="en-US" sz="1800" kern="0" dirty="0" smtClean="0"/>
              <a:t>が</a:t>
            </a:r>
            <a:r>
              <a:rPr lang="en-US" altLang="ja-JP" sz="1800" kern="0" dirty="0" smtClean="0"/>
              <a:t/>
            </a:r>
            <a:br>
              <a:rPr lang="en-US" altLang="ja-JP" sz="1800" kern="0" dirty="0" smtClean="0"/>
            </a:br>
            <a:r>
              <a:rPr lang="ja-JP" altLang="en-US" sz="1800" kern="0" dirty="0" smtClean="0"/>
              <a:t>重要</a:t>
            </a:r>
            <a:r>
              <a:rPr lang="ja-JP" altLang="en-US" sz="1800" kern="0" dirty="0"/>
              <a:t>である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en-US" altLang="ja-JP" sz="1800" kern="0" dirty="0">
                <a:solidFill>
                  <a:srgbClr val="000000"/>
                </a:solidFill>
              </a:rPr>
              <a:t>QMS</a:t>
            </a:r>
            <a:r>
              <a:rPr lang="ja-JP" altLang="en-US" sz="1800" kern="0" dirty="0">
                <a:solidFill>
                  <a:srgbClr val="000000"/>
                </a:solidFill>
              </a:rPr>
              <a:t>の普及は勿論、</a:t>
            </a:r>
            <a:r>
              <a:rPr lang="en-US" altLang="ja-JP" sz="1800" kern="0" dirty="0">
                <a:solidFill>
                  <a:srgbClr val="000000"/>
                </a:solidFill>
              </a:rPr>
              <a:t>QMS</a:t>
            </a:r>
            <a:r>
              <a:rPr lang="ja-JP" altLang="en-US" sz="1800" kern="0" dirty="0">
                <a:solidFill>
                  <a:srgbClr val="000000"/>
                </a:solidFill>
              </a:rPr>
              <a:t>自身が本当に役立つようになることも、現場中心の</a:t>
            </a:r>
            <a:r>
              <a:rPr lang="en-US" altLang="ja-JP" sz="1800" kern="0" dirty="0">
                <a:solidFill>
                  <a:srgbClr val="000000"/>
                </a:solidFill>
              </a:rPr>
              <a:t>PDCA</a:t>
            </a:r>
            <a:r>
              <a:rPr lang="ja-JP" altLang="en-US" sz="1800" kern="0" dirty="0" smtClean="0">
                <a:solidFill>
                  <a:srgbClr val="000000"/>
                </a:solidFill>
              </a:rPr>
              <a:t>が</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なされない</a:t>
            </a:r>
            <a:r>
              <a:rPr lang="ja-JP" altLang="en-US" sz="1800" kern="0" dirty="0">
                <a:solidFill>
                  <a:srgbClr val="000000"/>
                </a:solidFill>
              </a:rPr>
              <a:t>限り達成されない。</a:t>
            </a:r>
            <a:endParaRPr lang="en-US" altLang="ja-JP" sz="1800" kern="0" dirty="0" smtClean="0">
              <a:solidFill>
                <a:srgbClr val="000000"/>
              </a:solidFill>
            </a:endParaRPr>
          </a:p>
          <a:p>
            <a:pPr marL="540000">
              <a:spcBef>
                <a:spcPts val="0"/>
              </a:spcBef>
              <a:buFont typeface="Arial" panose="020B0604020202020204" pitchFamily="34" charset="0"/>
              <a:buChar char="•"/>
            </a:pPr>
            <a:r>
              <a:rPr lang="en-US" altLang="ja-JP" sz="1800" kern="0" dirty="0"/>
              <a:t>QMS</a:t>
            </a:r>
            <a:r>
              <a:rPr lang="ja-JP" altLang="en-US" sz="1800" kern="0" dirty="0"/>
              <a:t>上で、目標を具体的・定量的に設定し、組織のレベルで組織長が本気</a:t>
            </a:r>
            <a:r>
              <a:rPr lang="ja-JP" altLang="en-US" sz="1800" kern="0" dirty="0" smtClean="0"/>
              <a:t>になって</a:t>
            </a:r>
            <a:r>
              <a:rPr lang="en-US" altLang="ja-JP" sz="1800" kern="0" dirty="0" smtClean="0"/>
              <a:t/>
            </a:r>
            <a:br>
              <a:rPr lang="en-US" altLang="ja-JP" sz="1800" kern="0" dirty="0" smtClean="0"/>
            </a:br>
            <a:r>
              <a:rPr lang="ja-JP" altLang="en-US" sz="1800" kern="0" dirty="0" smtClean="0"/>
              <a:t>追求</a:t>
            </a:r>
            <a:r>
              <a:rPr lang="ja-JP" altLang="en-US" sz="1800" kern="0" dirty="0"/>
              <a:t>することのみが、品質向上に</a:t>
            </a:r>
            <a:r>
              <a:rPr lang="en-US" altLang="ja-JP" sz="1800" kern="0" dirty="0"/>
              <a:t>QMS</a:t>
            </a:r>
            <a:r>
              <a:rPr lang="ja-JP" altLang="en-US" sz="1800" kern="0" dirty="0"/>
              <a:t>が役立つ道である。</a:t>
            </a:r>
            <a:endParaRPr lang="en-US" altLang="ja-JP" sz="1800" kern="0" dirty="0" smtClean="0"/>
          </a:p>
          <a:p>
            <a:pPr marL="540000">
              <a:spcBef>
                <a:spcPts val="0"/>
              </a:spcBef>
              <a:buFont typeface="Arial" panose="020B0604020202020204" pitchFamily="34" charset="0"/>
              <a:buChar char="•"/>
            </a:pPr>
            <a:r>
              <a:rPr lang="ja-JP" altLang="en-US" sz="1800" kern="0" dirty="0">
                <a:solidFill>
                  <a:srgbClr val="000000"/>
                </a:solidFill>
              </a:rPr>
              <a:t>組織のトップである経営層が本気で取り組まない限り、組織長</a:t>
            </a:r>
            <a:r>
              <a:rPr lang="ja-JP" altLang="en-US" sz="1800" kern="0" dirty="0" smtClean="0">
                <a:solidFill>
                  <a:srgbClr val="000000"/>
                </a:solidFill>
              </a:rPr>
              <a:t>も組織</a:t>
            </a:r>
            <a:r>
              <a:rPr lang="ja-JP" altLang="en-US" sz="1800" kern="0" dirty="0">
                <a:solidFill>
                  <a:srgbClr val="000000"/>
                </a:solidFill>
              </a:rPr>
              <a:t>のメンバー</a:t>
            </a:r>
            <a:r>
              <a:rPr lang="ja-JP" altLang="en-US" sz="1800" kern="0" dirty="0" smtClean="0">
                <a:solidFill>
                  <a:srgbClr val="000000"/>
                </a:solidFill>
              </a:rPr>
              <a:t>も本気に</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ならない。</a:t>
            </a:r>
            <a:endParaRPr lang="ja-JP" altLang="en-US" sz="1800" kern="0" dirty="0">
              <a:solidFill>
                <a:srgbClr val="000000"/>
              </a:solidFill>
            </a:endParaRP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16</a:t>
            </a:fld>
            <a:endParaRPr lang="en-US" altLang="ja-JP">
              <a:solidFill>
                <a:srgbClr val="000000"/>
              </a:solidFill>
            </a:endParaRPr>
          </a:p>
        </p:txBody>
      </p:sp>
    </p:spTree>
    <p:extLst>
      <p:ext uri="{BB962C8B-B14F-4D97-AF65-F5344CB8AC3E}">
        <p14:creationId xmlns:p14="http://schemas.microsoft.com/office/powerpoint/2010/main" val="2551492823"/>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ＣＱＯ　関心薄く　</a:t>
            </a:r>
            <a:r>
              <a:rPr lang="en-US" altLang="ja-JP" sz="1800" b="1" kern="0" dirty="0" smtClean="0"/>
              <a:t>『</a:t>
            </a:r>
            <a:r>
              <a:rPr lang="ja-JP" altLang="en-US" sz="1800" b="1" kern="0" dirty="0" smtClean="0"/>
              <a:t>やっといて！</a:t>
            </a:r>
            <a:r>
              <a:rPr lang="en-US" altLang="ja-JP" sz="1800" b="1" kern="0" dirty="0" smtClean="0"/>
              <a:t>』</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007】 </a:t>
            </a:r>
            <a:r>
              <a:rPr lang="ja-JP" altLang="en-US" sz="2400" dirty="0"/>
              <a:t>品証活動は</a:t>
            </a:r>
            <a:r>
              <a:rPr lang="ja-JP" altLang="en-US" sz="2400" dirty="0" smtClean="0"/>
              <a:t>専任者増員が無理であれば</a:t>
            </a:r>
            <a:r>
              <a:rPr lang="ja-JP" altLang="en-US" sz="2400" dirty="0"/>
              <a:t>推進者を増やす</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品証の活動領域は広くて多岐に渡る</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a:t>しかし、新設の品証部門の場合、少数の担当しか</a:t>
            </a:r>
            <a:r>
              <a:rPr lang="ja-JP" altLang="en-US" sz="1800" dirty="0" smtClean="0"/>
              <a:t>いない。</a:t>
            </a:r>
            <a:endParaRPr lang="en-US" altLang="ja-JP" sz="1800" dirty="0" smtClean="0"/>
          </a:p>
          <a:p>
            <a:pPr marL="540000">
              <a:spcBef>
                <a:spcPts val="0"/>
              </a:spcBef>
              <a:buFont typeface="Arial" panose="020B0604020202020204" pitchFamily="34" charset="0"/>
              <a:buChar char="•"/>
            </a:pPr>
            <a:r>
              <a:rPr lang="ja-JP" altLang="en-US" sz="1800" dirty="0"/>
              <a:t>少数の品証担当で、品質活動をするためにはどうすればよい</a:t>
            </a:r>
            <a:r>
              <a:rPr lang="ja-JP" altLang="en-US" sz="1800" dirty="0" smtClean="0"/>
              <a:t>か？</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 </a:t>
            </a:r>
            <a:r>
              <a:rPr lang="ja-JP" altLang="en-US" sz="1800" kern="0" dirty="0" smtClean="0">
                <a:solidFill>
                  <a:srgbClr val="000000"/>
                </a:solidFill>
              </a:rPr>
              <a:t>ソフトウェア品質マネジメントシステムの構築</a:t>
            </a:r>
            <a:r>
              <a:rPr lang="ja-JP" altLang="en-US" sz="1800" kern="0" smtClean="0">
                <a:solidFill>
                  <a:srgbClr val="000000"/>
                </a:solidFill>
              </a:rPr>
              <a:t>と運用⑦</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endParaRPr lang="en-US" altLang="ja-JP" sz="2000" b="1" kern="0" dirty="0" smtClean="0"/>
          </a:p>
          <a:p>
            <a:pPr marL="540000">
              <a:spcBef>
                <a:spcPts val="0"/>
              </a:spcBef>
              <a:buFont typeface="Arial" panose="020B0604020202020204" pitchFamily="34" charset="0"/>
              <a:buChar char="•"/>
            </a:pPr>
            <a:r>
              <a:rPr lang="ja-JP" altLang="en-US" sz="1800" kern="0" dirty="0"/>
              <a:t>経営層に品質活動の</a:t>
            </a:r>
            <a:r>
              <a:rPr lang="ja-JP" altLang="en-US" sz="1800" kern="0" dirty="0" smtClean="0"/>
              <a:t>責任者（</a:t>
            </a:r>
            <a:r>
              <a:rPr lang="en-US" altLang="ja-JP" sz="1800" kern="0" dirty="0" smtClean="0"/>
              <a:t>CQO</a:t>
            </a:r>
            <a:r>
              <a:rPr lang="ja-JP" altLang="en-US" sz="1800" kern="0" dirty="0" smtClean="0"/>
              <a:t>：</a:t>
            </a:r>
            <a:r>
              <a:rPr lang="en-US" altLang="ja-JP" sz="1800" kern="0" dirty="0"/>
              <a:t>Chief Quality Officer</a:t>
            </a:r>
            <a:r>
              <a:rPr lang="ja-JP" altLang="en-US" sz="1800" kern="0" dirty="0" smtClean="0"/>
              <a:t>）を置き、各部署</a:t>
            </a:r>
            <a:r>
              <a:rPr lang="ja-JP" altLang="en-US" sz="1800" kern="0" dirty="0"/>
              <a:t>に品質担当</a:t>
            </a:r>
            <a:r>
              <a:rPr lang="ja-JP" altLang="en-US" sz="1800" kern="0" dirty="0" smtClean="0"/>
              <a:t>（</a:t>
            </a:r>
            <a:r>
              <a:rPr lang="en-US" altLang="ja-JP" sz="1800" kern="0" dirty="0" smtClean="0"/>
              <a:t>SQA</a:t>
            </a:r>
            <a:r>
              <a:rPr lang="ja-JP" altLang="en-US" sz="1800" kern="0" dirty="0" smtClean="0"/>
              <a:t>：</a:t>
            </a:r>
            <a:r>
              <a:rPr lang="en-US" altLang="ja-JP" sz="1800" kern="0" dirty="0"/>
              <a:t>Software Quality </a:t>
            </a:r>
            <a:r>
              <a:rPr lang="en-US" altLang="ja-JP" sz="1800" kern="0" dirty="0" smtClean="0"/>
              <a:t>Assurance</a:t>
            </a:r>
            <a:r>
              <a:rPr lang="ja-JP" altLang="en-US" sz="1800" kern="0" dirty="0" smtClean="0"/>
              <a:t>）を置く</a:t>
            </a:r>
            <a:r>
              <a:rPr lang="ja-JP" altLang="en-US" sz="1800" kern="0" dirty="0"/>
              <a:t>。</a:t>
            </a:r>
            <a:endParaRPr lang="en-US" altLang="ja-JP" sz="1800" kern="0" dirty="0" smtClean="0"/>
          </a:p>
          <a:p>
            <a:pPr marL="540000">
              <a:spcBef>
                <a:spcPts val="0"/>
              </a:spcBef>
              <a:buFont typeface="Arial" panose="020B0604020202020204" pitchFamily="34" charset="0"/>
              <a:buChar char="•"/>
            </a:pPr>
            <a:r>
              <a:rPr lang="ja-JP" altLang="en-US" sz="1800" kern="0" dirty="0"/>
              <a:t>品証部門は、各部署の品質担当に対する教育を行う</a:t>
            </a:r>
            <a:r>
              <a:rPr lang="ja-JP" altLang="en-US" sz="1800" kern="0" dirty="0" smtClean="0"/>
              <a:t>。</a:t>
            </a:r>
            <a:r>
              <a:rPr lang="en-US" altLang="ja-JP" sz="1800" kern="0" dirty="0" smtClean="0"/>
              <a:t/>
            </a:r>
            <a:br>
              <a:rPr lang="en-US" altLang="ja-JP" sz="1800" kern="0" dirty="0" smtClean="0"/>
            </a:br>
            <a:r>
              <a:rPr lang="ja-JP" altLang="en-US" sz="1800" kern="0" dirty="0"/>
              <a:t>　</a:t>
            </a:r>
            <a:r>
              <a:rPr lang="ja-JP" altLang="en-US" sz="1800" kern="0" dirty="0" smtClean="0"/>
              <a:t>① 品質</a:t>
            </a:r>
            <a:r>
              <a:rPr lang="ja-JP" altLang="en-US" sz="1800" kern="0" dirty="0"/>
              <a:t>意識</a:t>
            </a:r>
            <a:r>
              <a:rPr lang="ja-JP" altLang="en-US" sz="1800" kern="0" dirty="0" smtClean="0"/>
              <a:t>を植え付ける。　　② 品質</a:t>
            </a:r>
            <a:r>
              <a:rPr lang="ja-JP" altLang="en-US" sz="1800" kern="0" dirty="0"/>
              <a:t>確保の手順を教育</a:t>
            </a:r>
            <a:r>
              <a:rPr lang="ja-JP" altLang="en-US" sz="1800" kern="0" dirty="0" smtClean="0"/>
              <a:t>する。</a:t>
            </a:r>
            <a:endParaRPr lang="en-US" altLang="ja-JP" sz="1800" kern="0" dirty="0"/>
          </a:p>
          <a:p>
            <a:pPr marL="540000">
              <a:spcBef>
                <a:spcPts val="0"/>
              </a:spcBef>
              <a:buFont typeface="Arial" panose="020B0604020202020204" pitchFamily="34" charset="0"/>
              <a:buChar char="•"/>
            </a:pPr>
            <a:r>
              <a:rPr lang="ja-JP" altLang="en-US" sz="1800" kern="0" dirty="0"/>
              <a:t>その人達を核にして品質活動を展開</a:t>
            </a:r>
            <a:r>
              <a:rPr lang="ja-JP" altLang="en-US" sz="1800" kern="0" dirty="0" smtClean="0"/>
              <a:t>する。</a:t>
            </a:r>
            <a:endParaRPr lang="en-US" altLang="ja-JP" sz="1800" kern="0" dirty="0" smtClean="0"/>
          </a:p>
          <a:p>
            <a:pPr marL="540000">
              <a:spcBef>
                <a:spcPts val="0"/>
              </a:spcBef>
              <a:buFont typeface="Arial" panose="020B0604020202020204" pitchFamily="34" charset="0"/>
              <a:buChar char="•"/>
            </a:pPr>
            <a:r>
              <a:rPr lang="ja-JP" altLang="en-US" sz="1800" kern="0" dirty="0"/>
              <a:t>品証部門が直接対応するのは、重要問題が発生している</a:t>
            </a:r>
            <a:r>
              <a:rPr lang="ja-JP" altLang="en-US" sz="1800" kern="0" dirty="0" smtClean="0"/>
              <a:t>部署、又はプロジェクトに絞り、プロセス改善に力を入れる。</a:t>
            </a:r>
            <a:endParaRPr lang="en-US" altLang="ja-JP" sz="1800" kern="0" dirty="0" smtClean="0"/>
          </a:p>
          <a:p>
            <a:pPr marL="540000">
              <a:spcBef>
                <a:spcPts val="0"/>
              </a:spcBef>
              <a:buFont typeface="Arial" panose="020B0604020202020204" pitchFamily="34" charset="0"/>
              <a:buChar char="•"/>
            </a:pPr>
            <a:r>
              <a:rPr lang="en-US" altLang="ja-JP" sz="1800" kern="0" dirty="0" smtClean="0"/>
              <a:t>CQO</a:t>
            </a:r>
            <a:r>
              <a:rPr lang="ja-JP" altLang="en-US" sz="1800" kern="0" dirty="0" smtClean="0"/>
              <a:t>が</a:t>
            </a:r>
            <a:r>
              <a:rPr lang="en-US" altLang="ja-JP" sz="1800" kern="0" dirty="0" smtClean="0"/>
              <a:t>SQA</a:t>
            </a:r>
            <a:r>
              <a:rPr lang="ja-JP" altLang="en-US" sz="1800" kern="0" dirty="0"/>
              <a:t>の品質活動に責任を</a:t>
            </a:r>
            <a:r>
              <a:rPr lang="ja-JP" altLang="en-US" sz="1800" kern="0" dirty="0" smtClean="0"/>
              <a:t>持てるように、品証</a:t>
            </a:r>
            <a:r>
              <a:rPr lang="ja-JP" altLang="en-US" sz="1800" kern="0" dirty="0"/>
              <a:t>部門は</a:t>
            </a:r>
            <a:r>
              <a:rPr lang="en-US" altLang="ja-JP" sz="1800" kern="0" dirty="0"/>
              <a:t>SQA</a:t>
            </a:r>
            <a:r>
              <a:rPr lang="ja-JP" altLang="en-US" sz="1800" kern="0" dirty="0"/>
              <a:t>の活動を</a:t>
            </a:r>
            <a:r>
              <a:rPr lang="en-US" altLang="ja-JP" sz="1800" kern="0" dirty="0"/>
              <a:t>CQO</a:t>
            </a:r>
            <a:r>
              <a:rPr lang="ja-JP" altLang="en-US" sz="1800" kern="0" dirty="0"/>
              <a:t>に報告</a:t>
            </a:r>
            <a:r>
              <a:rPr lang="ja-JP" altLang="en-US" sz="1800" kern="0" dirty="0" smtClean="0"/>
              <a:t>することにも自分の仕事と考える。</a:t>
            </a:r>
            <a:endParaRPr lang="ja-JP" altLang="en-US" sz="1800" kern="0" dirty="0"/>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17</a:t>
            </a:fld>
            <a:endParaRPr lang="en-US" altLang="ja-JP">
              <a:solidFill>
                <a:srgbClr val="000000"/>
              </a:solidFill>
            </a:endParaRPr>
          </a:p>
        </p:txBody>
      </p:sp>
    </p:spTree>
    <p:extLst>
      <p:ext uri="{BB962C8B-B14F-4D97-AF65-F5344CB8AC3E}">
        <p14:creationId xmlns:p14="http://schemas.microsoft.com/office/powerpoint/2010/main" val="454849133"/>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品証は</a:t>
            </a:r>
            <a:r>
              <a:rPr lang="ja-JP" altLang="en-US" sz="1800" b="1" kern="0" dirty="0"/>
              <a:t>　</a:t>
            </a:r>
            <a:r>
              <a:rPr lang="ja-JP" altLang="en-US" sz="1800" b="1" kern="0" dirty="0" smtClean="0"/>
              <a:t>お節介役</a:t>
            </a:r>
            <a:r>
              <a:rPr lang="ja-JP" altLang="en-US" sz="1800" b="1" kern="0" dirty="0"/>
              <a:t>　</a:t>
            </a:r>
            <a:r>
              <a:rPr lang="ja-JP" altLang="en-US" sz="1800" b="1" kern="0" dirty="0" smtClean="0"/>
              <a:t>仕事です</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008】 </a:t>
            </a:r>
            <a:r>
              <a:rPr lang="ja-JP" altLang="en-US" sz="2400" dirty="0" smtClean="0">
                <a:solidFill>
                  <a:schemeClr val="bg1"/>
                </a:solidFill>
              </a:rPr>
              <a:t>プロジェクトの非効率なレビューは品証部門の責任と考える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何時間のレビュー工数を使えば、どれだけの指摘が出てくるか予想もなく、やみくも</a:t>
            </a:r>
            <a:r>
              <a:rPr lang="ja-JP" altLang="en-US" sz="1800" dirty="0" smtClean="0"/>
              <a:t>に</a:t>
            </a:r>
            <a:r>
              <a:rPr lang="en-US" altLang="ja-JP" sz="1800" dirty="0" smtClean="0"/>
              <a:t/>
            </a:r>
            <a:br>
              <a:rPr lang="en-US" altLang="ja-JP" sz="1800" dirty="0" smtClean="0"/>
            </a:br>
            <a:r>
              <a:rPr lang="ja-JP" altLang="en-US" sz="1800" dirty="0" smtClean="0"/>
              <a:t>レビュー</a:t>
            </a:r>
            <a:r>
              <a:rPr lang="ja-JP" altLang="en-US" sz="1800" dirty="0"/>
              <a:t>に時間を</a:t>
            </a:r>
            <a:r>
              <a:rPr lang="ja-JP" altLang="en-US" sz="1800" dirty="0" smtClean="0"/>
              <a:t>費やしている。</a:t>
            </a:r>
            <a:endParaRPr lang="en-US" altLang="ja-JP" sz="1800" dirty="0" smtClean="0"/>
          </a:p>
          <a:p>
            <a:pPr marL="540000">
              <a:spcBef>
                <a:spcPts val="0"/>
              </a:spcBef>
              <a:buFont typeface="Arial" panose="020B0604020202020204" pitchFamily="34" charset="0"/>
              <a:buChar char="•"/>
            </a:pPr>
            <a:r>
              <a:rPr lang="ja-JP" altLang="en-US" sz="1800" dirty="0"/>
              <a:t>レビューを</a:t>
            </a:r>
            <a:r>
              <a:rPr lang="ja-JP" altLang="en-US" sz="1800" dirty="0" smtClean="0"/>
              <a:t>繰り返す</a:t>
            </a:r>
            <a:r>
              <a:rPr lang="ja-JP" altLang="en-US" sz="1800" dirty="0"/>
              <a:t>場合</a:t>
            </a:r>
            <a:r>
              <a:rPr lang="ja-JP" altLang="en-US" sz="1800" dirty="0" smtClean="0"/>
              <a:t>に、何</a:t>
            </a:r>
            <a:r>
              <a:rPr lang="ja-JP" altLang="en-US" sz="1800" dirty="0"/>
              <a:t>の管理も</a:t>
            </a:r>
            <a:r>
              <a:rPr lang="ja-JP" altLang="en-US" sz="1800" dirty="0" smtClean="0"/>
              <a:t>なくただ</a:t>
            </a:r>
            <a:r>
              <a:rPr lang="ja-JP" altLang="en-US" sz="1800" dirty="0"/>
              <a:t>毎回無意味なレビューが</a:t>
            </a:r>
            <a:r>
              <a:rPr lang="ja-JP" altLang="en-US" sz="1800" dirty="0" smtClean="0"/>
              <a:t>垂れ流されている。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 </a:t>
            </a:r>
            <a:r>
              <a:rPr lang="ja-JP" altLang="en-US" sz="1800" kern="0" dirty="0">
                <a:solidFill>
                  <a:srgbClr val="000000"/>
                </a:solidFill>
              </a:rPr>
              <a:t>ソフトウェア品質マネジメントシステムの構築と</a:t>
            </a:r>
            <a:r>
              <a:rPr lang="ja-JP" altLang="en-US" sz="1800" kern="0" dirty="0" smtClean="0">
                <a:solidFill>
                  <a:srgbClr val="000000"/>
                </a:solidFill>
              </a:rPr>
              <a:t>運用⑧</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プロジェクト任せの品質マネジメントでは限界が</a:t>
            </a:r>
            <a:r>
              <a:rPr lang="ja-JP" altLang="en-US" sz="1800" kern="0" dirty="0" smtClean="0"/>
              <a:t>ある。プロジェクトは予算と納期の縛りが</a:t>
            </a:r>
            <a:r>
              <a:rPr lang="en-US" altLang="ja-JP" sz="1800" kern="0" dirty="0" smtClean="0"/>
              <a:t/>
            </a:r>
            <a:br>
              <a:rPr lang="en-US" altLang="ja-JP" sz="1800" kern="0" dirty="0" smtClean="0"/>
            </a:br>
            <a:r>
              <a:rPr lang="ja-JP" altLang="en-US" sz="1800" kern="0" dirty="0" smtClean="0"/>
              <a:t>あるため、どうしても</a:t>
            </a:r>
            <a:r>
              <a:rPr lang="ja-JP" altLang="en-US" sz="1800" kern="0" dirty="0"/>
              <a:t>品質マネジメント専任のための</a:t>
            </a:r>
            <a:r>
              <a:rPr lang="ja-JP" altLang="en-US" sz="1800" kern="0" dirty="0" smtClean="0"/>
              <a:t>人財は</a:t>
            </a:r>
            <a:r>
              <a:rPr lang="ja-JP" altLang="en-US" sz="1800" kern="0" dirty="0"/>
              <a:t>確保できない。</a:t>
            </a:r>
            <a:r>
              <a:rPr lang="en-US" altLang="ja-JP" sz="1800" kern="0" dirty="0"/>
              <a:t/>
            </a:r>
            <a:br>
              <a:rPr lang="en-US" altLang="ja-JP" sz="1800" kern="0" dirty="0"/>
            </a:br>
            <a:r>
              <a:rPr lang="ja-JP" altLang="en-US" sz="1800" kern="0" dirty="0" smtClean="0"/>
              <a:t>品証部門が長期的な視点で品質マネジメント方法を定め、トレーニングを行うのが基本。</a:t>
            </a:r>
          </a:p>
          <a:p>
            <a:pPr marL="540000">
              <a:spcBef>
                <a:spcPts val="0"/>
              </a:spcBef>
              <a:buFont typeface="Arial" panose="020B0604020202020204" pitchFamily="34" charset="0"/>
              <a:buChar char="•"/>
            </a:pPr>
            <a:r>
              <a:rPr lang="ja-JP" altLang="en-US" sz="1800" kern="0" dirty="0" smtClean="0"/>
              <a:t>レビュー結果を測定するためのメトリクス（尺度と指標）と分析</a:t>
            </a:r>
            <a:r>
              <a:rPr lang="ja-JP" altLang="en-US" sz="1800" kern="0" dirty="0"/>
              <a:t>方法の</a:t>
            </a:r>
            <a:r>
              <a:rPr lang="ja-JP" altLang="en-US" sz="1800" kern="0" dirty="0" smtClean="0"/>
              <a:t>組織標準プロセスを</a:t>
            </a:r>
            <a:r>
              <a:rPr lang="en-US" altLang="ja-JP" sz="1800" kern="0" dirty="0" smtClean="0"/>
              <a:t/>
            </a:r>
            <a:br>
              <a:rPr lang="en-US" altLang="ja-JP" sz="1800" kern="0" dirty="0" smtClean="0"/>
            </a:br>
            <a:r>
              <a:rPr lang="ja-JP" altLang="en-US" sz="1800" kern="0" dirty="0" smtClean="0"/>
              <a:t>定め、分析結果を交えてトプロジェクト</a:t>
            </a:r>
            <a:r>
              <a:rPr lang="ja-JP" altLang="en-US" sz="1800" kern="0" dirty="0"/>
              <a:t>へ展開（トレーニング）する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プロジェクトへの展開は、「プロジェクトへ入り込み、現場のデータを分析して結果を解説する」</a:t>
            </a:r>
            <a:r>
              <a:rPr lang="en-US" altLang="ja-JP" sz="1800" kern="0" dirty="0" smtClean="0"/>
              <a:t/>
            </a:r>
            <a:br>
              <a:rPr lang="en-US" altLang="ja-JP" sz="1800" kern="0" dirty="0" smtClean="0"/>
            </a:br>
            <a:r>
              <a:rPr lang="ja-JP" altLang="en-US" sz="1800" kern="0" dirty="0" smtClean="0"/>
              <a:t>という地道な活動を行わないと、品質マネジメント実施に対する理解者は増えていかない。</a:t>
            </a:r>
            <a:endParaRPr lang="ja-JP" altLang="en-US" sz="1800" kern="0" dirty="0"/>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18</a:t>
            </a:fld>
            <a:endParaRPr lang="en-US" altLang="ja-JP">
              <a:solidFill>
                <a:srgbClr val="000000"/>
              </a:solidFill>
            </a:endParaRPr>
          </a:p>
        </p:txBody>
      </p:sp>
    </p:spTree>
    <p:extLst>
      <p:ext uri="{BB962C8B-B14F-4D97-AF65-F5344CB8AC3E}">
        <p14:creationId xmlns:p14="http://schemas.microsoft.com/office/powerpoint/2010/main" val="2159772998"/>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省略の　理由がなければ　後戻り</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009】</a:t>
            </a:r>
            <a:r>
              <a:rPr lang="ja-JP" altLang="en-US" sz="2400" smtClean="0"/>
              <a:t> </a:t>
            </a:r>
            <a:r>
              <a:rPr lang="ja-JP" altLang="en-US" sz="2400" dirty="0" smtClean="0"/>
              <a:t>プロセスを</a:t>
            </a:r>
            <a:r>
              <a:rPr lang="en-US" altLang="ja-JP" sz="2400" dirty="0" smtClean="0"/>
              <a:t>V</a:t>
            </a:r>
            <a:r>
              <a:rPr lang="ja-JP" altLang="en-US" sz="2400" dirty="0" smtClean="0"/>
              <a:t>字モデルに対応させる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p>
          <a:p>
            <a:pPr marL="540000">
              <a:spcBef>
                <a:spcPts val="0"/>
              </a:spcBef>
              <a:buFont typeface="Arial" panose="020B0604020202020204" pitchFamily="34" charset="0"/>
              <a:buChar char="•"/>
            </a:pPr>
            <a:r>
              <a:rPr lang="ja-JP" altLang="en-US" sz="1800"/>
              <a:t>一つのタスクの認識が人によって異なっており、同じ言葉を使っていても議論がすれ違う。</a:t>
            </a:r>
          </a:p>
          <a:p>
            <a:pPr marL="540000">
              <a:spcBef>
                <a:spcPts val="0"/>
              </a:spcBef>
              <a:buFont typeface="Arial" panose="020B0604020202020204" pitchFamily="34" charset="0"/>
              <a:buChar char="•"/>
            </a:pPr>
            <a:r>
              <a:rPr lang="ja-JP" altLang="en-US" sz="1800"/>
              <a:t>プロジェクトが変わるたびに、プロセスを再認識する必要があり非効率である。</a:t>
            </a:r>
            <a:endParaRPr lang="en-US" altLang="ja-JP" sz="1800" smtClean="0"/>
          </a:p>
          <a:p>
            <a:pPr marL="540000">
              <a:spcBef>
                <a:spcPts val="0"/>
              </a:spcBef>
              <a:buFont typeface="Arial" panose="020B0604020202020204" pitchFamily="34" charset="0"/>
              <a:buChar char="•"/>
            </a:pPr>
            <a:r>
              <a:rPr lang="ja-JP" altLang="en-US" sz="1800" smtClean="0"/>
              <a:t>テスト</a:t>
            </a:r>
            <a:r>
              <a:rPr lang="ja-JP" altLang="en-US" sz="1800" dirty="0" smtClean="0"/>
              <a:t>設計の十分性（テスト</a:t>
            </a:r>
            <a:r>
              <a:rPr lang="ja-JP" altLang="en-US" sz="1800" smtClean="0"/>
              <a:t>項目の網羅性</a:t>
            </a:r>
            <a:r>
              <a:rPr lang="ja-JP" altLang="en-US" sz="1800" dirty="0" smtClean="0"/>
              <a:t>）の妥当性が判断できない。</a:t>
            </a:r>
            <a:endParaRPr lang="en-US" altLang="ja-JP" sz="1800" dirty="0" smtClean="0"/>
          </a:p>
          <a:p>
            <a:pPr marL="540000">
              <a:spcBef>
                <a:spcPts val="0"/>
              </a:spcBef>
              <a:buFont typeface="Arial" panose="020B0604020202020204" pitchFamily="34" charset="0"/>
              <a:buChar char="•"/>
            </a:pPr>
            <a:r>
              <a:rPr lang="ja-JP" altLang="en-US" sz="1800" dirty="0" smtClean="0"/>
              <a:t>テストシナリオとして何を作ればよいか分からない。</a:t>
            </a:r>
            <a:endParaRPr lang="en-US" altLang="ja-JP" sz="1800" dirty="0" smtClean="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solidFill>
                  <a:srgbClr val="000000"/>
                </a:solidFill>
              </a:rPr>
              <a:t>組織標準プロセスは「組織として改善する単位」を決め、その改善する単位を「作る工程」</a:t>
            </a:r>
            <a:r>
              <a:rPr lang="ja-JP" altLang="en-US" sz="1800" kern="0" smtClean="0">
                <a:solidFill>
                  <a:srgbClr val="000000"/>
                </a:solidFill>
              </a:rPr>
              <a:t>と</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a:t>
            </a:r>
            <a:r>
              <a:rPr lang="ja-JP" altLang="en-US" sz="1800" kern="0">
                <a:solidFill>
                  <a:srgbClr val="000000"/>
                </a:solidFill>
              </a:rPr>
              <a:t>検証する工程」とに対比させ、その上で、プロセスを定義する。そのようにすることで</a:t>
            </a:r>
            <a:r>
              <a:rPr lang="ja-JP" altLang="en-US" sz="1800" kern="0" smtClean="0">
                <a:solidFill>
                  <a:srgbClr val="000000"/>
                </a:solidFill>
              </a:rPr>
              <a:t>、</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各テスト</a:t>
            </a:r>
            <a:r>
              <a:rPr lang="ja-JP" altLang="en-US" sz="1800" kern="0">
                <a:solidFill>
                  <a:srgbClr val="000000"/>
                </a:solidFill>
              </a:rPr>
              <a:t>工程で検証する内容が明確になり、各テスト工程の工数も予測可能となる。</a:t>
            </a:r>
          </a:p>
          <a:p>
            <a:pPr marL="540000">
              <a:spcBef>
                <a:spcPts val="0"/>
              </a:spcBef>
              <a:buFont typeface="Arial" panose="020B0604020202020204" pitchFamily="34" charset="0"/>
              <a:buChar char="•"/>
            </a:pPr>
            <a:r>
              <a:rPr lang="ja-JP" altLang="en-US" sz="1800" kern="0">
                <a:solidFill>
                  <a:srgbClr val="000000"/>
                </a:solidFill>
              </a:rPr>
              <a:t>プロセスの定義は改善の結果を表現できる粒度で行う。そのようにすることにより、現場から吸上げた改善の結果を可視化できる。</a:t>
            </a:r>
          </a:p>
          <a:p>
            <a:pPr marL="540000">
              <a:spcBef>
                <a:spcPts val="0"/>
              </a:spcBef>
              <a:buFont typeface="Arial" panose="020B0604020202020204" pitchFamily="34" charset="0"/>
              <a:buChar char="•"/>
            </a:pPr>
            <a:r>
              <a:rPr lang="ja-JP" altLang="en-US" sz="1800" kern="0">
                <a:solidFill>
                  <a:srgbClr val="000000"/>
                </a:solidFill>
              </a:rPr>
              <a:t>また、組織標準プロセスは、社内で認識を合わせるための共通の「ものさし」であると</a:t>
            </a:r>
            <a:r>
              <a:rPr lang="ja-JP" altLang="en-US" sz="1800" kern="0" smtClean="0">
                <a:solidFill>
                  <a:srgbClr val="000000"/>
                </a:solidFill>
              </a:rPr>
              <a:t>考える。</a:t>
            </a:r>
            <a:endParaRPr lang="en-US" altLang="ja-JP" sz="1800" kern="0" smtClean="0">
              <a:solidFill>
                <a:srgbClr val="000000"/>
              </a:solidFill>
            </a:endParaRPr>
          </a:p>
          <a:p>
            <a:pPr marL="540000">
              <a:spcBef>
                <a:spcPts val="0"/>
              </a:spcBef>
              <a:buFont typeface="Arial" panose="020B0604020202020204" pitchFamily="34" charset="0"/>
              <a:buChar char="•"/>
            </a:pPr>
            <a:r>
              <a:rPr lang="ja-JP" altLang="en-US" sz="1800" kern="0" smtClean="0">
                <a:solidFill>
                  <a:srgbClr val="000000"/>
                </a:solidFill>
              </a:rPr>
              <a:t>設計</a:t>
            </a:r>
            <a:r>
              <a:rPr lang="ja-JP" altLang="en-US" sz="1800" kern="0" dirty="0" smtClean="0">
                <a:solidFill>
                  <a:srgbClr val="000000"/>
                </a:solidFill>
              </a:rPr>
              <a:t>工程のプロセスを統合（基本設計と詳細設計）する時には、相対するテスト工程の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どこのインプットとするかを事前に決めておく。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さらに、組織としてプロセス省略時のテーラリングルールを決めておくことが望ましい。</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組織として</a:t>
            </a:r>
            <a:r>
              <a:rPr lang="ja-JP" altLang="en-US" sz="1800" kern="0" dirty="0" smtClean="0">
                <a:solidFill>
                  <a:srgbClr val="000000"/>
                </a:solidFill>
              </a:rPr>
              <a:t>のテスト方針</a:t>
            </a:r>
            <a:r>
              <a:rPr lang="ja-JP" altLang="en-US" sz="1800" kern="0" smtClean="0">
                <a:solidFill>
                  <a:srgbClr val="000000"/>
                </a:solidFill>
              </a:rPr>
              <a:t>を</a:t>
            </a:r>
            <a:r>
              <a:rPr lang="ja-JP" altLang="en-US" sz="1800" kern="0">
                <a:solidFill>
                  <a:srgbClr val="000000"/>
                </a:solidFill>
              </a:rPr>
              <a:t>決めることで、プロジェクトのテストシナリオが立て易くなる。</a:t>
            </a:r>
            <a:endParaRPr lang="en-US" altLang="ja-JP" sz="1800" kern="0" dirty="0" smtClean="0">
              <a:solidFill>
                <a:srgbClr val="000000"/>
              </a:solidFill>
            </a:endParaRPr>
          </a:p>
        </p:txBody>
      </p:sp>
      <p:sp>
        <p:nvSpPr>
          <p:cNvPr id="23"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2.2 </a:t>
            </a:r>
            <a:r>
              <a:rPr lang="ja-JP" altLang="en-US" sz="1800" kern="0" dirty="0">
                <a:solidFill>
                  <a:srgbClr val="000000"/>
                </a:solidFill>
              </a:rPr>
              <a:t>ライフサイクルプロセス</a:t>
            </a:r>
            <a:r>
              <a:rPr lang="ja-JP" altLang="en-US" sz="1800" kern="0">
                <a:solidFill>
                  <a:srgbClr val="000000"/>
                </a:solidFill>
              </a:rPr>
              <a:t>の</a:t>
            </a:r>
            <a:r>
              <a:rPr lang="ja-JP" altLang="en-US" sz="1800" kern="0" smtClean="0">
                <a:solidFill>
                  <a:srgbClr val="000000"/>
                </a:solidFill>
              </a:rPr>
              <a:t>マネジメント①</a:t>
            </a:r>
            <a:endParaRPr lang="ja-JP" altLang="en-US" sz="1800" kern="0" dirty="0">
              <a:solidFill>
                <a:srgbClr val="000000"/>
              </a:solidFill>
            </a:endParaRPr>
          </a:p>
        </p:txBody>
      </p:sp>
      <p:grpSp>
        <p:nvGrpSpPr>
          <p:cNvPr id="24" name="グループ化 19"/>
          <p:cNvGrpSpPr>
            <a:grpSpLocks/>
          </p:cNvGrpSpPr>
          <p:nvPr/>
        </p:nvGrpSpPr>
        <p:grpSpPr bwMode="auto">
          <a:xfrm>
            <a:off x="5580063" y="0"/>
            <a:ext cx="3563937" cy="576263"/>
            <a:chOff x="5580112" y="-27384"/>
            <a:chExt cx="3563888" cy="576064"/>
          </a:xfrm>
        </p:grpSpPr>
        <p:grpSp>
          <p:nvGrpSpPr>
            <p:cNvPr id="25" name="グループ化 20"/>
            <p:cNvGrpSpPr>
              <a:grpSpLocks/>
            </p:cNvGrpSpPr>
            <p:nvPr/>
          </p:nvGrpSpPr>
          <p:grpSpPr bwMode="auto">
            <a:xfrm>
              <a:off x="5580112" y="-27384"/>
              <a:ext cx="1872208" cy="576064"/>
              <a:chOff x="4499992" y="5373216"/>
              <a:chExt cx="1728192" cy="432048"/>
            </a:xfrm>
          </p:grpSpPr>
          <p:sp>
            <p:nvSpPr>
              <p:cNvPr id="33" name="正方形/長方形 32"/>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4" name="正方形/長方形 33"/>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6" name="正方形/長方形 35"/>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6" name="グループ化 21"/>
            <p:cNvGrpSpPr>
              <a:grpSpLocks/>
            </p:cNvGrpSpPr>
            <p:nvPr/>
          </p:nvGrpSpPr>
          <p:grpSpPr bwMode="auto">
            <a:xfrm>
              <a:off x="7452320" y="-27384"/>
              <a:ext cx="1691680" cy="576064"/>
              <a:chOff x="4499992" y="5373216"/>
              <a:chExt cx="864096" cy="432048"/>
            </a:xfrm>
          </p:grpSpPr>
          <p:sp>
            <p:nvSpPr>
              <p:cNvPr id="27" name="正方形/長方形 26"/>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8" name="正方形/長方形 27"/>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19</a:t>
            </a:fld>
            <a:endParaRPr lang="en-US" altLang="ja-JP">
              <a:solidFill>
                <a:srgbClr val="000000"/>
              </a:solidFill>
            </a:endParaRPr>
          </a:p>
        </p:txBody>
      </p:sp>
    </p:spTree>
    <p:extLst>
      <p:ext uri="{BB962C8B-B14F-4D97-AF65-F5344CB8AC3E}">
        <p14:creationId xmlns:p14="http://schemas.microsoft.com/office/powerpoint/2010/main" val="81729637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l"/>
            <a:r>
              <a:rPr kumimoji="1" lang="ja-JP" altLang="en-US" sz="4000" b="1" dirty="0" smtClean="0">
                <a:effectLst>
                  <a:outerShdw blurRad="38100" dist="38100" dir="2700000" algn="tl">
                    <a:srgbClr val="000000">
                      <a:alpha val="43137"/>
                    </a:srgbClr>
                  </a:outerShdw>
                </a:effectLst>
              </a:rPr>
              <a:t>はじめに</a:t>
            </a:r>
            <a:endParaRPr kumimoji="1" lang="ja-JP" altLang="en-US" sz="4000" b="1" dirty="0">
              <a:effectLst>
                <a:outerShdw blurRad="38100" dist="38100" dir="2700000" algn="tl">
                  <a:srgbClr val="000000">
                    <a:alpha val="43137"/>
                  </a:srgbClr>
                </a:outerShdw>
              </a:effectLst>
            </a:endParaRPr>
          </a:p>
        </p:txBody>
      </p:sp>
      <p:sp>
        <p:nvSpPr>
          <p:cNvPr id="7" name="コンテンツ プレースホルダー 6"/>
          <p:cNvSpPr>
            <a:spLocks noGrp="1"/>
          </p:cNvSpPr>
          <p:nvPr>
            <p:ph idx="1"/>
          </p:nvPr>
        </p:nvSpPr>
        <p:spPr>
          <a:xfrm>
            <a:off x="457200" y="955364"/>
            <a:ext cx="8424000" cy="5001419"/>
          </a:xfrm>
        </p:spPr>
        <p:txBody>
          <a:bodyPr/>
          <a:lstStyle/>
          <a:p>
            <a:r>
              <a:rPr lang="ja-JP" altLang="en-US" sz="2400" dirty="0"/>
              <a:t>品質保証のプロセス</a:t>
            </a:r>
            <a:r>
              <a:rPr lang="en-US" altLang="ja-JP" sz="2400" dirty="0"/>
              <a:t>/</a:t>
            </a:r>
            <a:r>
              <a:rPr lang="ja-JP" altLang="en-US" sz="2400" dirty="0"/>
              <a:t>仕組みを理解していて</a:t>
            </a:r>
            <a:r>
              <a:rPr lang="ja-JP" altLang="en-US" sz="2400" dirty="0" smtClean="0"/>
              <a:t>も、現場</a:t>
            </a:r>
            <a:r>
              <a:rPr lang="ja-JP" altLang="en-US" sz="2400" dirty="0"/>
              <a:t>では教科書通りにうまく運用できずに悩んでいる品質保証担当者は多いと思います</a:t>
            </a:r>
            <a:r>
              <a:rPr lang="ja-JP" altLang="en-US" sz="2400" dirty="0" smtClean="0"/>
              <a:t>。一方、豊富な経験から、これら</a:t>
            </a:r>
            <a:r>
              <a:rPr lang="ja-JP" altLang="en-US" sz="2400" dirty="0"/>
              <a:t>の悩み</a:t>
            </a:r>
            <a:r>
              <a:rPr lang="ja-JP" altLang="en-US" sz="2400" dirty="0" smtClean="0"/>
              <a:t>を解決</a:t>
            </a:r>
            <a:r>
              <a:rPr lang="ja-JP" altLang="en-US" sz="2400" dirty="0"/>
              <a:t>してきた</a:t>
            </a:r>
            <a:r>
              <a:rPr lang="ja-JP" altLang="en-US" sz="2400" dirty="0" smtClean="0"/>
              <a:t>事例やノウハウも散在しています。</a:t>
            </a:r>
            <a:endParaRPr lang="ja-JP" altLang="en-US" sz="2400" dirty="0"/>
          </a:p>
          <a:p>
            <a:pPr>
              <a:spcBef>
                <a:spcPts val="1800"/>
              </a:spcBef>
            </a:pPr>
            <a:r>
              <a:rPr lang="en-US" altLang="ja-JP" sz="2400" dirty="0" err="1" smtClean="0"/>
              <a:t>SQiP</a:t>
            </a:r>
            <a:r>
              <a:rPr lang="ja-JP" altLang="en-US" sz="2400" dirty="0" smtClean="0"/>
              <a:t>ソフトウェア品質</a:t>
            </a:r>
            <a:r>
              <a:rPr lang="ja-JP" altLang="en-US" sz="2400" dirty="0"/>
              <a:t>保証部長の会では</a:t>
            </a:r>
            <a:r>
              <a:rPr lang="ja-JP" altLang="en-US" sz="2400" dirty="0" smtClean="0"/>
              <a:t>、各社の品質保証部長の知恵と経験を結集して、ソフトウェア品質</a:t>
            </a:r>
            <a:r>
              <a:rPr lang="ja-JP" altLang="en-US" sz="2400" dirty="0"/>
              <a:t>保証の仕組みを効果的に運用する</a:t>
            </a:r>
            <a:r>
              <a:rPr lang="ja-JP" altLang="en-US" sz="2400" dirty="0" smtClean="0"/>
              <a:t>ために、経験</a:t>
            </a:r>
            <a:r>
              <a:rPr lang="ja-JP" altLang="en-US" sz="2400" dirty="0"/>
              <a:t>に</a:t>
            </a:r>
            <a:r>
              <a:rPr lang="ja-JP" altLang="en-US" sz="2400" dirty="0" smtClean="0"/>
              <a:t>基づいた悩み解決の</a:t>
            </a:r>
            <a:r>
              <a:rPr lang="ja-JP" altLang="en-US" sz="2400" dirty="0"/>
              <a:t>勘所</a:t>
            </a:r>
            <a:r>
              <a:rPr lang="ja-JP" altLang="en-US" sz="2400" dirty="0" smtClean="0"/>
              <a:t>を、煩悩にひっかけて</a:t>
            </a:r>
            <a:r>
              <a:rPr lang="en-US" altLang="ja-JP" sz="2400" dirty="0" smtClean="0"/>
              <a:t>108</a:t>
            </a:r>
            <a:r>
              <a:rPr lang="ja-JP" altLang="en-US" sz="2400" dirty="0" smtClean="0"/>
              <a:t>件抽出し、　</a:t>
            </a:r>
            <a:r>
              <a:rPr lang="en-US" altLang="ja-JP" sz="2400" dirty="0" smtClean="0">
                <a:latin typeface="+mn-ea"/>
              </a:rPr>
              <a:t> </a:t>
            </a:r>
            <a:r>
              <a:rPr lang="ja-JP" altLang="en-US" sz="2400" dirty="0" smtClean="0">
                <a:latin typeface="+mn-ea"/>
              </a:rPr>
              <a:t>「</a:t>
            </a:r>
            <a:r>
              <a:rPr lang="ja-JP" altLang="en-US" sz="2400" dirty="0" smtClean="0"/>
              <a:t>ソフトウェア品質</a:t>
            </a:r>
            <a:r>
              <a:rPr lang="ja-JP" altLang="en-US" sz="2400" dirty="0"/>
              <a:t>保証の</a:t>
            </a:r>
            <a:r>
              <a:rPr lang="ja-JP" altLang="en-US" sz="2400" dirty="0" smtClean="0"/>
              <a:t>肝」として整理</a:t>
            </a:r>
            <a:r>
              <a:rPr lang="ja-JP" altLang="en-US" sz="2400" dirty="0"/>
              <a:t>しました</a:t>
            </a:r>
            <a:r>
              <a:rPr lang="ja-JP" altLang="en-US" sz="2400" dirty="0" smtClean="0"/>
              <a:t>。</a:t>
            </a:r>
            <a:endParaRPr lang="en-US" altLang="ja-JP" sz="2400" dirty="0" smtClean="0"/>
          </a:p>
          <a:p>
            <a:pPr>
              <a:spcBef>
                <a:spcPts val="1800"/>
              </a:spcBef>
            </a:pPr>
            <a:r>
              <a:rPr lang="ja-JP" altLang="en-US" sz="2400" dirty="0" smtClean="0"/>
              <a:t>整理に当たり</a:t>
            </a:r>
            <a:r>
              <a:rPr lang="ja-JP" altLang="en-US" sz="2400" dirty="0" smtClean="0">
                <a:latin typeface="+mn-ea"/>
              </a:rPr>
              <a:t>「</a:t>
            </a:r>
            <a:r>
              <a:rPr lang="en-US" altLang="ja-JP" sz="2400" dirty="0" err="1">
                <a:latin typeface="+mn-ea"/>
              </a:rPr>
              <a:t>SQuBOK</a:t>
            </a:r>
            <a:r>
              <a:rPr lang="en-US" altLang="ja-JP" sz="2400" baseline="40000" dirty="0">
                <a:latin typeface="+mn-ea"/>
              </a:rPr>
              <a:t>®</a:t>
            </a:r>
            <a:r>
              <a:rPr lang="ja-JP" altLang="en-US" sz="2400" dirty="0"/>
              <a:t>のソフトウェア品質マネジメント」</a:t>
            </a:r>
            <a:r>
              <a:rPr lang="ja-JP" altLang="en-US" sz="2400" dirty="0" smtClean="0"/>
              <a:t>の章立てに沿うことで、肝の網羅性を高めました。</a:t>
            </a:r>
            <a:endParaRPr lang="ja-JP" altLang="en-US" sz="2400" dirty="0"/>
          </a:p>
          <a:p>
            <a:pPr marL="0" indent="0">
              <a:buNone/>
            </a:pPr>
            <a:endParaRPr kumimoji="1" lang="ja-JP" altLang="en-US" sz="2400" dirty="0"/>
          </a:p>
        </p:txBody>
      </p:sp>
      <p:sp>
        <p:nvSpPr>
          <p:cNvPr id="4" name="スライド番号プレースホルダー 3"/>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a:t>
            </a:fld>
            <a:endParaRPr lang="en-US" altLang="ja-JP">
              <a:solidFill>
                <a:srgbClr val="000000"/>
              </a:solidFill>
            </a:endParaRP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234773"/>
            <a:ext cx="1227411" cy="429442"/>
          </a:xfrm>
          <a:prstGeom prst="rect">
            <a:avLst/>
          </a:prstGeom>
        </p:spPr>
      </p:pic>
      <p:sp>
        <p:nvSpPr>
          <p:cNvPr id="6" name="テキスト ボックス 5"/>
          <p:cNvSpPr txBox="1"/>
          <p:nvPr/>
        </p:nvSpPr>
        <p:spPr>
          <a:xfrm>
            <a:off x="755576" y="5695173"/>
            <a:ext cx="7409401" cy="523220"/>
          </a:xfrm>
          <a:prstGeom prst="rect">
            <a:avLst/>
          </a:prstGeom>
          <a:noFill/>
        </p:spPr>
        <p:txBody>
          <a:bodyPr wrap="none" rtlCol="0">
            <a:spAutoFit/>
          </a:bodyPr>
          <a:lstStyle/>
          <a:p>
            <a:r>
              <a:rPr lang="en-US" altLang="ja-JP" sz="1400" dirty="0" smtClean="0"/>
              <a:t>※</a:t>
            </a:r>
            <a:r>
              <a:rPr lang="ja-JP" altLang="en-US" sz="1400" dirty="0" smtClean="0"/>
              <a:t>本資料の著作権は</a:t>
            </a:r>
            <a:r>
              <a:rPr lang="en-US" altLang="ja-JP" sz="1400" dirty="0" err="1" smtClean="0"/>
              <a:t>SQiP</a:t>
            </a:r>
            <a:r>
              <a:rPr lang="ja-JP" altLang="en-US" sz="1400" dirty="0" smtClean="0"/>
              <a:t>ソフトウェア品質保証部長の会が保持します。</a:t>
            </a:r>
            <a:endParaRPr lang="en-US" altLang="ja-JP" sz="1400" dirty="0" smtClean="0"/>
          </a:p>
          <a:p>
            <a:r>
              <a:rPr kumimoji="1" lang="ja-JP" altLang="en-US" sz="1400" dirty="0"/>
              <a:t>　</a:t>
            </a:r>
            <a:r>
              <a:rPr lang="ja-JP" altLang="en-US" sz="1400" dirty="0"/>
              <a:t> </a:t>
            </a:r>
            <a:r>
              <a:rPr kumimoji="1" lang="ja-JP" altLang="en-US" sz="1400" dirty="0" smtClean="0"/>
              <a:t>本資料は、クリエイティブ・コモンズ（表示 </a:t>
            </a:r>
            <a:r>
              <a:rPr kumimoji="1" lang="en-US" altLang="ja-JP" sz="1400" dirty="0" smtClean="0"/>
              <a:t>– </a:t>
            </a:r>
            <a:r>
              <a:rPr kumimoji="1" lang="ja-JP" altLang="en-US" sz="1400" dirty="0" smtClean="0"/>
              <a:t>非営利 </a:t>
            </a:r>
            <a:r>
              <a:rPr kumimoji="1" lang="en-US" altLang="ja-JP" sz="1400" dirty="0" smtClean="0"/>
              <a:t>4.0 </a:t>
            </a:r>
            <a:r>
              <a:rPr kumimoji="1" lang="ja-JP" altLang="en-US" sz="1400" dirty="0" smtClean="0"/>
              <a:t>国際）ライセンスの下で提供されます。</a:t>
            </a:r>
            <a:endParaRPr kumimoji="1" lang="ja-JP" altLang="en-US" sz="1400" dirty="0"/>
          </a:p>
        </p:txBody>
      </p:sp>
    </p:spTree>
    <p:extLst>
      <p:ext uri="{BB962C8B-B14F-4D97-AF65-F5344CB8AC3E}">
        <p14:creationId xmlns:p14="http://schemas.microsoft.com/office/powerpoint/2010/main" val="29663982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魅力的</a:t>
            </a:r>
            <a:r>
              <a:rPr lang="ja-JP" altLang="en-US" sz="1800" b="1" kern="0" dirty="0">
                <a:solidFill>
                  <a:srgbClr val="000000"/>
                </a:solidFill>
              </a:rPr>
              <a:t>　品質求めて　日々</a:t>
            </a:r>
            <a:r>
              <a:rPr lang="ja-JP" altLang="en-US" sz="1800" b="1" kern="0" dirty="0" smtClean="0">
                <a:solidFill>
                  <a:srgbClr val="000000"/>
                </a:solidFill>
              </a:rPr>
              <a:t>努力</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010】 </a:t>
            </a:r>
            <a:r>
              <a:rPr lang="ja-JP" altLang="en-US" sz="2400" smtClean="0"/>
              <a:t>組織</a:t>
            </a:r>
            <a:r>
              <a:rPr lang="ja-JP" altLang="en-US" sz="2400"/>
              <a:t>としての品質特性を定義して非機能要件の漏れをなくす</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非機能要件に関して顧客との詰めをしっかり行わなかったためクレ－ムとなった。</a:t>
            </a:r>
            <a:r>
              <a:rPr lang="en-US" altLang="ja-JP" sz="1800" dirty="0"/>
              <a:t/>
            </a:r>
            <a:br>
              <a:rPr lang="en-US" altLang="ja-JP" sz="1800" dirty="0"/>
            </a:br>
            <a:r>
              <a:rPr lang="ja-JP" altLang="en-US" sz="1800" dirty="0" smtClean="0"/>
              <a:t>振り返り分析を実施した結果、類似した経験を他のプロジェクト（顧客）でもしていた。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2.2 </a:t>
            </a:r>
            <a:r>
              <a:rPr lang="ja-JP" altLang="en-US" sz="1800" kern="0">
                <a:solidFill>
                  <a:srgbClr val="000000"/>
                </a:solidFill>
              </a:rPr>
              <a:t>ライフサイクルプロセスの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ソフトウェア品質評価</a:t>
            </a:r>
            <a:r>
              <a:rPr lang="ja-JP" altLang="en-US" sz="1800" kern="0" dirty="0" smtClean="0">
                <a:solidFill>
                  <a:srgbClr val="000000"/>
                </a:solidFill>
              </a:rPr>
              <a:t>規格</a:t>
            </a:r>
            <a:r>
              <a:rPr lang="en-US" altLang="ja-JP" sz="1800" kern="0" dirty="0" smtClean="0">
                <a:solidFill>
                  <a:srgbClr val="000000"/>
                </a:solidFill>
              </a:rPr>
              <a:t> ISO/IEC25000</a:t>
            </a:r>
            <a:r>
              <a:rPr lang="ja-JP" altLang="en-US" sz="1800" kern="0" dirty="0">
                <a:solidFill>
                  <a:srgbClr val="000000"/>
                </a:solidFill>
              </a:rPr>
              <a:t>（</a:t>
            </a:r>
            <a:r>
              <a:rPr lang="en-US" altLang="ja-JP" sz="1800" kern="0" dirty="0">
                <a:solidFill>
                  <a:srgbClr val="000000"/>
                </a:solidFill>
              </a:rPr>
              <a:t>JIS X 0129</a:t>
            </a:r>
            <a:r>
              <a:rPr lang="ja-JP" altLang="en-US" sz="1800" kern="0" dirty="0" err="1">
                <a:solidFill>
                  <a:srgbClr val="000000"/>
                </a:solidFill>
              </a:rPr>
              <a:t>、</a:t>
            </a:r>
            <a:r>
              <a:rPr lang="en-US" altLang="ja-JP" sz="1800" kern="0" dirty="0">
                <a:solidFill>
                  <a:srgbClr val="000000"/>
                </a:solidFill>
              </a:rPr>
              <a:t>0133</a:t>
            </a:r>
            <a:r>
              <a:rPr lang="ja-JP" altLang="en-US" sz="1800" kern="0" dirty="0">
                <a:solidFill>
                  <a:srgbClr val="000000"/>
                </a:solidFill>
              </a:rPr>
              <a:t>）</a:t>
            </a:r>
            <a:r>
              <a:rPr lang="en-US" altLang="ja-JP" sz="1800" kern="0" dirty="0">
                <a:solidFill>
                  <a:srgbClr val="000000"/>
                </a:solidFill>
              </a:rPr>
              <a:t>【</a:t>
            </a:r>
            <a:r>
              <a:rPr lang="ja-JP" altLang="en-US" sz="1800" kern="0" dirty="0">
                <a:solidFill>
                  <a:srgbClr val="000000"/>
                </a:solidFill>
              </a:rPr>
              <a:t>通称</a:t>
            </a:r>
            <a:r>
              <a:rPr lang="en-US" altLang="ja-JP" sz="1800" kern="0" dirty="0">
                <a:solidFill>
                  <a:srgbClr val="000000"/>
                </a:solidFill>
              </a:rPr>
              <a:t>】</a:t>
            </a:r>
            <a:r>
              <a:rPr lang="en-US" altLang="ja-JP" sz="1800" kern="0" dirty="0" err="1">
                <a:solidFill>
                  <a:srgbClr val="000000"/>
                </a:solidFill>
              </a:rPr>
              <a:t>SQuaRE</a:t>
            </a:r>
            <a:r>
              <a:rPr lang="en-US" altLang="ja-JP" sz="1800" kern="0" dirty="0">
                <a:solidFill>
                  <a:srgbClr val="000000"/>
                </a:solidFill>
              </a:rPr>
              <a:t> (Software product Quality Requirements and Evaluation)</a:t>
            </a:r>
            <a:r>
              <a:rPr lang="ja-JP" altLang="en-US" sz="1800" kern="0" dirty="0">
                <a:solidFill>
                  <a:srgbClr val="000000"/>
                </a:solidFill>
              </a:rPr>
              <a:t>を参照して、</a:t>
            </a:r>
            <a:r>
              <a:rPr lang="ja-JP" altLang="en-US" sz="1800" kern="0" dirty="0" smtClean="0">
                <a:solidFill>
                  <a:srgbClr val="000000"/>
                </a:solidFill>
              </a:rPr>
              <a:t>組織</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と</a:t>
            </a:r>
            <a:r>
              <a:rPr lang="ja-JP" altLang="en-US" sz="1800" kern="0" dirty="0">
                <a:solidFill>
                  <a:srgbClr val="000000"/>
                </a:solidFill>
              </a:rPr>
              <a:t>しての品質特性を決めることで、非機能要件の漏れを無くす。</a:t>
            </a:r>
          </a:p>
          <a:p>
            <a:pPr marL="540000">
              <a:spcBef>
                <a:spcPts val="0"/>
              </a:spcBef>
              <a:buFont typeface="Arial" panose="020B0604020202020204" pitchFamily="34" charset="0"/>
              <a:buChar char="•"/>
            </a:pPr>
            <a:r>
              <a:rPr lang="ja-JP" altLang="en-US" sz="1800" kern="0" dirty="0">
                <a:solidFill>
                  <a:srgbClr val="000000"/>
                </a:solidFill>
              </a:rPr>
              <a:t>使用性に関するお客さまのクレームは、要求／仕様の曖昧さや未定義などを合意できて</a:t>
            </a:r>
            <a:br>
              <a:rPr lang="ja-JP" altLang="en-US" sz="1800" kern="0" dirty="0">
                <a:solidFill>
                  <a:srgbClr val="000000"/>
                </a:solidFill>
              </a:rPr>
            </a:br>
            <a:r>
              <a:rPr lang="ja-JP" altLang="en-US" sz="1800" kern="0" dirty="0">
                <a:solidFill>
                  <a:srgbClr val="000000"/>
                </a:solidFill>
              </a:rPr>
              <a:t>いなかった場合が多く、合意できていなくて</a:t>
            </a:r>
            <a:r>
              <a:rPr lang="ja-JP" altLang="en-US" sz="1800" kern="0" dirty="0" smtClean="0">
                <a:solidFill>
                  <a:srgbClr val="000000"/>
                </a:solidFill>
              </a:rPr>
              <a:t>も基本</a:t>
            </a:r>
            <a:r>
              <a:rPr lang="ja-JP" altLang="en-US" sz="1800" kern="0" dirty="0">
                <a:solidFill>
                  <a:srgbClr val="000000"/>
                </a:solidFill>
              </a:rPr>
              <a:t>要求はクレームとなる。</a:t>
            </a:r>
          </a:p>
          <a:p>
            <a:pPr marL="540000">
              <a:spcBef>
                <a:spcPts val="0"/>
              </a:spcBef>
              <a:buFont typeface="Arial" panose="020B0604020202020204" pitchFamily="34" charset="0"/>
              <a:buChar char="•"/>
            </a:pPr>
            <a:r>
              <a:rPr lang="ja-JP" altLang="en-US" sz="1800" kern="0" dirty="0">
                <a:solidFill>
                  <a:srgbClr val="000000"/>
                </a:solidFill>
              </a:rPr>
              <a:t>クレーム（お客さまの声）を蓄積して他プロジェクトでも積極的に流用できるように、</a:t>
            </a:r>
            <a:r>
              <a:rPr lang="ja-JP" altLang="en-US" sz="1800" kern="0" dirty="0" smtClean="0">
                <a:solidFill>
                  <a:srgbClr val="000000"/>
                </a:solidFill>
              </a:rPr>
              <a:t>組織</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標準</a:t>
            </a:r>
            <a:r>
              <a:rPr lang="ja-JP" altLang="en-US" sz="1800" kern="0" dirty="0">
                <a:solidFill>
                  <a:srgbClr val="000000"/>
                </a:solidFill>
              </a:rPr>
              <a:t>の品質特性に追加する。そして、他のお客さまに提案できるようにするとよい。</a:t>
            </a:r>
          </a:p>
          <a:p>
            <a:pPr marL="540000">
              <a:spcBef>
                <a:spcPts val="0"/>
              </a:spcBef>
              <a:buFont typeface="Arial" panose="020B0604020202020204" pitchFamily="34" charset="0"/>
              <a:buChar char="•"/>
            </a:pPr>
            <a:r>
              <a:rPr lang="ja-JP" altLang="en-US" sz="1800" kern="0" dirty="0">
                <a:solidFill>
                  <a:srgbClr val="000000"/>
                </a:solidFill>
              </a:rPr>
              <a:t>蓄積したデータを活用しやすくするために、蓄積したデータは具体的な内容を記述し、他</a:t>
            </a:r>
            <a:r>
              <a:rPr lang="ja-JP" altLang="en-US" sz="1800" kern="0" dirty="0" smtClean="0">
                <a:solidFill>
                  <a:srgbClr val="000000"/>
                </a:solidFill>
              </a:rPr>
              <a:t>でも</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流用</a:t>
            </a:r>
            <a:r>
              <a:rPr lang="ja-JP" altLang="en-US" sz="1800" kern="0" dirty="0">
                <a:solidFill>
                  <a:srgbClr val="000000"/>
                </a:solidFill>
              </a:rPr>
              <a:t>しやすいように組織標準の品質特性にリンクさせる。</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20</a:t>
            </a:fld>
            <a:endParaRPr lang="en-US" altLang="ja-JP">
              <a:solidFill>
                <a:srgbClr val="000000"/>
              </a:solidFill>
            </a:endParaRPr>
          </a:p>
        </p:txBody>
      </p:sp>
    </p:spTree>
    <p:extLst>
      <p:ext uri="{BB962C8B-B14F-4D97-AF65-F5344CB8AC3E}">
        <p14:creationId xmlns:p14="http://schemas.microsoft.com/office/powerpoint/2010/main" val="4158180485"/>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モデル見て　そのまま適用　甘いです</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011】 </a:t>
            </a:r>
            <a:r>
              <a:rPr lang="ja-JP" altLang="en-US" sz="2400" dirty="0" smtClean="0">
                <a:solidFill>
                  <a:schemeClr val="bg1"/>
                </a:solidFill>
              </a:rPr>
              <a:t>標準プロセスは</a:t>
            </a:r>
            <a:r>
              <a:rPr lang="ja-JP" altLang="en-US" sz="2400" dirty="0">
                <a:solidFill>
                  <a:schemeClr val="bg1"/>
                </a:solidFill>
              </a:rPr>
              <a:t>現場に合ったテーラリングをしてこそ</a:t>
            </a:r>
            <a:r>
              <a:rPr lang="ja-JP" altLang="en-US" sz="2400" dirty="0" smtClean="0">
                <a:solidFill>
                  <a:schemeClr val="bg1"/>
                </a:solidFill>
              </a:rPr>
              <a:t>使える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en-US" altLang="ja-JP" sz="1800" dirty="0" smtClean="0">
                <a:solidFill>
                  <a:srgbClr val="000000"/>
                </a:solidFill>
              </a:rPr>
              <a:t>CMMI</a:t>
            </a:r>
            <a:r>
              <a:rPr lang="ja-JP" altLang="en-US" sz="1800" dirty="0" smtClean="0">
                <a:solidFill>
                  <a:srgbClr val="000000"/>
                </a:solidFill>
              </a:rPr>
              <a:t>（</a:t>
            </a:r>
            <a:r>
              <a:rPr lang="en-US" altLang="ja-JP" sz="1800" dirty="0">
                <a:solidFill>
                  <a:srgbClr val="000000"/>
                </a:solidFill>
              </a:rPr>
              <a:t>Capability Maturity Model Integration</a:t>
            </a:r>
            <a:r>
              <a:rPr lang="ja-JP" altLang="en-US" sz="1800" dirty="0" smtClean="0">
                <a:solidFill>
                  <a:srgbClr val="000000"/>
                </a:solidFill>
              </a:rPr>
              <a:t>）、</a:t>
            </a:r>
            <a:r>
              <a:rPr lang="en-US" altLang="ja-JP" sz="1800" dirty="0" smtClean="0">
                <a:solidFill>
                  <a:srgbClr val="000000"/>
                </a:solidFill>
              </a:rPr>
              <a:t>PSP</a:t>
            </a:r>
            <a:r>
              <a:rPr lang="ja-JP" altLang="en-US" sz="1800" dirty="0" smtClean="0">
                <a:solidFill>
                  <a:srgbClr val="000000"/>
                </a:solidFill>
              </a:rPr>
              <a:t>（</a:t>
            </a:r>
            <a:r>
              <a:rPr lang="en-US" altLang="ja-JP" sz="1800" dirty="0" smtClean="0">
                <a:solidFill>
                  <a:srgbClr val="000000"/>
                </a:solidFill>
              </a:rPr>
              <a:t>Personal Software </a:t>
            </a:r>
            <a:br>
              <a:rPr lang="en-US" altLang="ja-JP" sz="1800" dirty="0" smtClean="0">
                <a:solidFill>
                  <a:srgbClr val="000000"/>
                </a:solidFill>
              </a:rPr>
            </a:br>
            <a:r>
              <a:rPr lang="en-US" altLang="ja-JP" sz="1800" dirty="0" smtClean="0">
                <a:solidFill>
                  <a:srgbClr val="000000"/>
                </a:solidFill>
              </a:rPr>
              <a:t>Process</a:t>
            </a:r>
            <a:r>
              <a:rPr lang="ja-JP" altLang="en-US" sz="1800" dirty="0" smtClean="0">
                <a:solidFill>
                  <a:srgbClr val="000000"/>
                </a:solidFill>
              </a:rPr>
              <a:t>）など</a:t>
            </a:r>
            <a:r>
              <a:rPr lang="ja-JP" altLang="en-US" sz="1800" dirty="0">
                <a:solidFill>
                  <a:srgbClr val="000000"/>
                </a:solidFill>
              </a:rPr>
              <a:t>ソフトウェア開発プロセスの改善</a:t>
            </a:r>
            <a:r>
              <a:rPr lang="ja-JP" altLang="en-US" sz="1800" dirty="0" smtClean="0">
                <a:solidFill>
                  <a:srgbClr val="000000"/>
                </a:solidFill>
              </a:rPr>
              <a:t>モデルを適用してプロセス改善を狙って</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いるが</a:t>
            </a:r>
            <a:r>
              <a:rPr lang="ja-JP" altLang="en-US" sz="1800" dirty="0" smtClean="0"/>
              <a:t>、プロジェクトへの適用がうまくいかない。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smtClean="0">
                <a:solidFill>
                  <a:srgbClr val="000000"/>
                </a:solidFill>
              </a:rPr>
              <a:t>2.2 </a:t>
            </a:r>
            <a:r>
              <a:rPr lang="ja-JP" altLang="en-US" sz="1800" kern="0" smtClean="0">
                <a:solidFill>
                  <a:srgbClr val="000000"/>
                </a:solidFill>
              </a:rPr>
              <a:t>ライフサイクルプロセス</a:t>
            </a:r>
            <a:r>
              <a:rPr lang="ja-JP" altLang="en-US" sz="1800" kern="0">
                <a:solidFill>
                  <a:srgbClr val="000000"/>
                </a:solidFill>
              </a:rPr>
              <a:t>のマネジメント③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a:solidFill>
                  <a:srgbClr val="000000"/>
                </a:solidFill>
              </a:rPr>
              <a:t>CMMI</a:t>
            </a:r>
            <a:r>
              <a:rPr lang="ja-JP" altLang="en-US" sz="1800" kern="0" dirty="0" err="1">
                <a:solidFill>
                  <a:srgbClr val="000000"/>
                </a:solidFill>
              </a:rPr>
              <a:t>、</a:t>
            </a:r>
            <a:r>
              <a:rPr lang="en-US" altLang="ja-JP" sz="1800" kern="0" dirty="0" smtClean="0">
                <a:solidFill>
                  <a:srgbClr val="000000"/>
                </a:solidFill>
              </a:rPr>
              <a:t>PSP</a:t>
            </a:r>
            <a:r>
              <a:rPr lang="ja-JP" altLang="en-US" sz="1800" kern="0" dirty="0" smtClean="0">
                <a:solidFill>
                  <a:srgbClr val="000000"/>
                </a:solidFill>
              </a:rPr>
              <a:t>等ソフトウェア</a:t>
            </a:r>
            <a:r>
              <a:rPr lang="ja-JP" altLang="en-US" sz="1800" kern="0" dirty="0">
                <a:solidFill>
                  <a:srgbClr val="000000"/>
                </a:solidFill>
              </a:rPr>
              <a:t>開発プロセスの改善モデルは、組織標準プロセスをプロジェクト</a:t>
            </a:r>
            <a:r>
              <a:rPr lang="ja-JP" altLang="en-US" sz="1800" kern="0" dirty="0" smtClean="0">
                <a:solidFill>
                  <a:srgbClr val="000000"/>
                </a:solidFill>
              </a:rPr>
              <a:t>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実態</a:t>
            </a:r>
            <a:r>
              <a:rPr lang="ja-JP" altLang="en-US" sz="1800" kern="0" dirty="0">
                <a:solidFill>
                  <a:srgbClr val="000000"/>
                </a:solidFill>
              </a:rPr>
              <a:t>に合わせてテーラリングをして、プロジェクトプロセスを定義することを前提にしている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つまり、</a:t>
            </a:r>
            <a:r>
              <a:rPr lang="ja-JP" altLang="en-US" sz="1800" kern="0" dirty="0">
                <a:solidFill>
                  <a:srgbClr val="000000"/>
                </a:solidFill>
              </a:rPr>
              <a:t>プロジェクトへの適応の是非は、「テーラリング・ルール」次第で決まる。</a:t>
            </a:r>
          </a:p>
          <a:p>
            <a:pPr marL="540000">
              <a:spcBef>
                <a:spcPts val="0"/>
              </a:spcBef>
              <a:buFont typeface="Arial" panose="020B0604020202020204" pitchFamily="34" charset="0"/>
              <a:buChar char="•"/>
            </a:pPr>
            <a:r>
              <a:rPr lang="ja-JP" altLang="en-US" sz="1800" kern="0" dirty="0">
                <a:solidFill>
                  <a:srgbClr val="000000"/>
                </a:solidFill>
              </a:rPr>
              <a:t>標準プロセスの適応が無理なプロジェクトまで、適応を無理強いしない。適応</a:t>
            </a:r>
            <a:r>
              <a:rPr lang="ja-JP" altLang="en-US" sz="1800" kern="0" dirty="0" smtClean="0">
                <a:solidFill>
                  <a:srgbClr val="000000"/>
                </a:solidFill>
              </a:rPr>
              <a:t>させる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プロジェクト</a:t>
            </a:r>
            <a:r>
              <a:rPr lang="ja-JP" altLang="en-US" sz="1800" kern="0" dirty="0">
                <a:solidFill>
                  <a:srgbClr val="000000"/>
                </a:solidFill>
              </a:rPr>
              <a:t>の前提条件を取り決める。または、対象外プロジェクトの条件を取り決める。</a:t>
            </a:r>
          </a:p>
          <a:p>
            <a:pPr marL="540000">
              <a:spcBef>
                <a:spcPts val="0"/>
              </a:spcBef>
              <a:buFont typeface="Arial" panose="020B0604020202020204" pitchFamily="34" charset="0"/>
              <a:buChar char="•"/>
            </a:pPr>
            <a:r>
              <a:rPr lang="ja-JP" altLang="en-US" sz="1800" kern="0" dirty="0">
                <a:solidFill>
                  <a:srgbClr val="000000"/>
                </a:solidFill>
              </a:rPr>
              <a:t>大規模、中規模、小規模を分けてテーラリング方法を取り決めるのも一つの方法である。</a:t>
            </a:r>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21</a:t>
            </a:fld>
            <a:endParaRPr lang="en-US" altLang="ja-JP">
              <a:solidFill>
                <a:srgbClr val="000000"/>
              </a:solidFill>
            </a:endParaRPr>
          </a:p>
        </p:txBody>
      </p:sp>
    </p:spTree>
    <p:extLst>
      <p:ext uri="{BB962C8B-B14F-4D97-AF65-F5344CB8AC3E}">
        <p14:creationId xmlns:p14="http://schemas.microsoft.com/office/powerpoint/2010/main" val="3439592245"/>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異常系　遷移図書けば　浮き彫りに</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012】 </a:t>
            </a:r>
            <a:r>
              <a:rPr lang="ja-JP" altLang="en-US" sz="2400" smtClean="0"/>
              <a:t>設計書</a:t>
            </a:r>
            <a:r>
              <a:rPr lang="ja-JP" altLang="en-US" sz="2400"/>
              <a:t>は何をどこまで書くべきかを組織標準として決める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en-US" altLang="ja-JP" sz="1800" dirty="0" smtClean="0"/>
              <a:t>H/W</a:t>
            </a:r>
            <a:r>
              <a:rPr lang="ja-JP" altLang="en-US" sz="1800" dirty="0"/>
              <a:t>設計図は緻密である</a:t>
            </a:r>
            <a:r>
              <a:rPr lang="ja-JP" altLang="en-US" sz="1800" dirty="0" smtClean="0"/>
              <a:t>、</a:t>
            </a:r>
            <a:r>
              <a:rPr lang="en-US" altLang="ja-JP" sz="1800" dirty="0" smtClean="0"/>
              <a:t>S/W</a:t>
            </a:r>
            <a:r>
              <a:rPr lang="ja-JP" altLang="en-US" sz="1800" dirty="0" smtClean="0"/>
              <a:t>の</a:t>
            </a:r>
            <a:r>
              <a:rPr lang="ja-JP" altLang="en-US" sz="1800" dirty="0"/>
              <a:t>設計書はこれに近づける</a:t>
            </a:r>
            <a:r>
              <a:rPr lang="ja-JP" altLang="en-US" sz="1800" dirty="0" smtClean="0"/>
              <a:t>か？</a:t>
            </a:r>
            <a:endParaRPr lang="en-US" altLang="ja-JP" sz="1800" dirty="0" smtClean="0"/>
          </a:p>
          <a:p>
            <a:pPr marL="540000">
              <a:spcBef>
                <a:spcPts val="0"/>
              </a:spcBef>
              <a:buFont typeface="Arial" panose="020B0604020202020204" pitchFamily="34" charset="0"/>
              <a:buChar char="•"/>
            </a:pPr>
            <a:r>
              <a:rPr lang="ja-JP" altLang="en-US" sz="1800" dirty="0"/>
              <a:t>基本設計に書くことと、詳細設計書に書くことの切れ目が分からない</a:t>
            </a:r>
            <a:r>
              <a:rPr lang="ja-JP" altLang="en-US" sz="1800" dirty="0" smtClean="0"/>
              <a:t>。</a:t>
            </a:r>
            <a:endParaRPr lang="ja-JP" altLang="en-US" sz="1800" dirty="0"/>
          </a:p>
          <a:p>
            <a:pPr marL="540000">
              <a:spcBef>
                <a:spcPts val="0"/>
              </a:spcBef>
              <a:buFont typeface="Arial" panose="020B0604020202020204" pitchFamily="34" charset="0"/>
              <a:buChar char="•"/>
            </a:pPr>
            <a:r>
              <a:rPr lang="ja-JP" altLang="en-US" sz="1800" dirty="0" smtClean="0"/>
              <a:t>設計書は、</a:t>
            </a:r>
            <a:r>
              <a:rPr lang="ja-JP" altLang="en-US" sz="1800" dirty="0"/>
              <a:t>“行間”</a:t>
            </a:r>
            <a:r>
              <a:rPr lang="ja-JP" altLang="en-US" sz="1800" dirty="0" smtClean="0"/>
              <a:t>を</a:t>
            </a:r>
            <a:r>
              <a:rPr lang="ja-JP" altLang="en-US" sz="1800" dirty="0"/>
              <a:t>読まない</a:t>
            </a:r>
            <a:r>
              <a:rPr lang="ja-JP" altLang="en-US" sz="1800" dirty="0" smtClean="0"/>
              <a:t>と内容が理解できない。</a:t>
            </a:r>
            <a:endParaRPr lang="ja-JP" altLang="en-US" sz="1800" dirty="0"/>
          </a:p>
          <a:p>
            <a:pPr marL="540000">
              <a:spcBef>
                <a:spcPts val="0"/>
              </a:spcBef>
              <a:buFont typeface="Arial" panose="020B0604020202020204" pitchFamily="34" charset="0"/>
              <a:buChar char="•"/>
            </a:pPr>
            <a:r>
              <a:rPr lang="ja-JP" altLang="en-US" sz="1800" dirty="0"/>
              <a:t>正常系の記述は網羅されているが、異常系の記述が漏れるケースが多い。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2.2 </a:t>
            </a:r>
            <a:r>
              <a:rPr lang="ja-JP" altLang="en-US" sz="1800" kern="0" dirty="0" smtClean="0">
                <a:solidFill>
                  <a:srgbClr val="000000"/>
                </a:solidFill>
              </a:rPr>
              <a:t>ライフサイクルプロセス</a:t>
            </a:r>
            <a:r>
              <a:rPr lang="ja-JP" altLang="en-US" sz="1800" kern="0" smtClean="0">
                <a:solidFill>
                  <a:srgbClr val="000000"/>
                </a:solidFill>
              </a:rPr>
              <a:t>のマネジメント④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endParaRPr lang="en-US" altLang="ja-JP" sz="2000" b="1" kern="0" dirty="0" smtClean="0"/>
          </a:p>
          <a:p>
            <a:pPr marL="540000">
              <a:spcBef>
                <a:spcPts val="0"/>
              </a:spcBef>
              <a:buFont typeface="Arial" panose="020B0604020202020204" pitchFamily="34" charset="0"/>
              <a:buChar char="•"/>
            </a:pPr>
            <a:r>
              <a:rPr lang="ja-JP" altLang="en-US" sz="1800" kern="0" dirty="0" smtClean="0"/>
              <a:t>設計書（基本設計、構成設計、詳細設計）に何を記載するのかをまず決める。</a:t>
            </a:r>
            <a:r>
              <a:rPr lang="en-US" altLang="ja-JP" sz="1800" kern="0" dirty="0" smtClean="0"/>
              <a:t/>
            </a:r>
            <a:br>
              <a:rPr lang="en-US" altLang="ja-JP" sz="1800" kern="0" dirty="0" smtClean="0"/>
            </a:br>
            <a:r>
              <a:rPr lang="ja-JP" altLang="en-US" sz="1800" kern="0" dirty="0" smtClean="0"/>
              <a:t>次</a:t>
            </a:r>
            <a:r>
              <a:rPr lang="ja-JP" altLang="en-US" sz="1800" kern="0" dirty="0"/>
              <a:t>工程を実施するのに必要な</a:t>
            </a:r>
            <a:r>
              <a:rPr lang="ja-JP" altLang="en-US" sz="1800" kern="0" dirty="0" smtClean="0"/>
              <a:t>情報を記載する設計書をまず定義し、次に同一工程内の</a:t>
            </a:r>
            <a:r>
              <a:rPr lang="en-US" altLang="ja-JP" sz="1800" kern="0" dirty="0" smtClean="0"/>
              <a:t/>
            </a:r>
            <a:br>
              <a:rPr lang="en-US" altLang="ja-JP" sz="1800" kern="0" dirty="0" smtClean="0"/>
            </a:br>
            <a:r>
              <a:rPr lang="ja-JP" altLang="en-US" sz="1800" kern="0" dirty="0" smtClean="0"/>
              <a:t>設計が正しいことを検証するための設計書（</a:t>
            </a:r>
            <a:r>
              <a:rPr lang="en-US" altLang="ja-JP" sz="1800" kern="0" dirty="0" smtClean="0"/>
              <a:t>CRUD</a:t>
            </a:r>
            <a:r>
              <a:rPr lang="ja-JP" altLang="en-US" sz="1800" kern="0" dirty="0" smtClean="0"/>
              <a:t>表：</a:t>
            </a:r>
            <a:r>
              <a:rPr lang="en-US" altLang="ja-JP" sz="1800" kern="0" dirty="0" smtClean="0"/>
              <a:t>Create/Read/Update</a:t>
            </a:r>
            <a:br>
              <a:rPr lang="en-US" altLang="ja-JP" sz="1800" kern="0" dirty="0" smtClean="0"/>
            </a:br>
            <a:r>
              <a:rPr lang="en-US" altLang="ja-JP" sz="1800" kern="0" dirty="0" smtClean="0"/>
              <a:t> /Delete</a:t>
            </a:r>
            <a:r>
              <a:rPr lang="ja-JP" altLang="en-US" sz="1800" kern="0" dirty="0" smtClean="0"/>
              <a:t>表、</a:t>
            </a:r>
            <a:r>
              <a:rPr lang="en-US" altLang="ja-JP" sz="1800" kern="0" dirty="0" smtClean="0"/>
              <a:t>ER</a:t>
            </a:r>
            <a:r>
              <a:rPr lang="ja-JP" altLang="en-US" sz="1800" kern="0" dirty="0" smtClean="0"/>
              <a:t>図：</a:t>
            </a:r>
            <a:r>
              <a:rPr lang="en-US" altLang="ja-JP" sz="1800" kern="0" dirty="0"/>
              <a:t>Entity-Relationship </a:t>
            </a:r>
            <a:r>
              <a:rPr lang="en-US" altLang="ja-JP" sz="1800" kern="0" dirty="0" smtClean="0"/>
              <a:t>Diagram</a:t>
            </a:r>
            <a:r>
              <a:rPr lang="ja-JP" altLang="en-US" sz="1800" kern="0" dirty="0" smtClean="0"/>
              <a:t>　等）を定義する。</a:t>
            </a:r>
            <a:endParaRPr lang="en-US" altLang="ja-JP" sz="1800" kern="0" dirty="0" smtClean="0"/>
          </a:p>
          <a:p>
            <a:pPr marL="540000">
              <a:spcBef>
                <a:spcPts val="0"/>
              </a:spcBef>
              <a:buFont typeface="Arial" panose="020B0604020202020204" pitchFamily="34" charset="0"/>
              <a:buChar char="•"/>
            </a:pPr>
            <a:r>
              <a:rPr lang="ja-JP" altLang="en-US" sz="1800" kern="0" dirty="0" smtClean="0"/>
              <a:t>表現方法としては、識別</a:t>
            </a:r>
            <a:r>
              <a:rPr lang="en-US" altLang="ja-JP" sz="1800" kern="0" dirty="0" smtClean="0"/>
              <a:t>ID</a:t>
            </a:r>
            <a:r>
              <a:rPr lang="ja-JP" altLang="en-US" sz="1800" kern="0" dirty="0" smtClean="0"/>
              <a:t>を付加したり、図や表で表現したりという工夫をする。</a:t>
            </a:r>
          </a:p>
          <a:p>
            <a:pPr marL="540000">
              <a:spcBef>
                <a:spcPts val="0"/>
              </a:spcBef>
              <a:buFont typeface="Arial" panose="020B0604020202020204" pitchFamily="34" charset="0"/>
              <a:buChar char="•"/>
            </a:pPr>
            <a:r>
              <a:rPr lang="ja-JP" altLang="en-US" sz="1800" kern="0" dirty="0" smtClean="0"/>
              <a:t>表記法も、日本語文章でなく曖昧さを排除した</a:t>
            </a:r>
            <a:r>
              <a:rPr lang="en-US" altLang="ja-JP" sz="1800" kern="0" dirty="0" smtClean="0"/>
              <a:t>UML</a:t>
            </a:r>
            <a:r>
              <a:rPr lang="ja-JP" altLang="en-US" sz="1800" kern="0" dirty="0" smtClean="0"/>
              <a:t>（</a:t>
            </a:r>
            <a:r>
              <a:rPr lang="en-US" altLang="ja-JP" sz="1800" kern="0" dirty="0"/>
              <a:t>Unified Modeling </a:t>
            </a:r>
            <a:r>
              <a:rPr lang="en-US" altLang="ja-JP" sz="1800" kern="0" dirty="0" smtClean="0"/>
              <a:t/>
            </a:r>
            <a:br>
              <a:rPr lang="en-US" altLang="ja-JP" sz="1800" kern="0" dirty="0" smtClean="0"/>
            </a:br>
            <a:r>
              <a:rPr lang="en-US" altLang="ja-JP" sz="1800" kern="0" dirty="0" smtClean="0"/>
              <a:t>Language</a:t>
            </a:r>
            <a:r>
              <a:rPr lang="ja-JP" altLang="en-US" sz="1800" kern="0" dirty="0" smtClean="0"/>
              <a:t>）等の表記も検討する。</a:t>
            </a:r>
            <a:endParaRPr lang="ja-JP" altLang="en-US" sz="1800" kern="0" dirty="0"/>
          </a:p>
          <a:p>
            <a:pPr marL="540000">
              <a:spcBef>
                <a:spcPts val="0"/>
              </a:spcBef>
              <a:buFont typeface="Arial" panose="020B0604020202020204" pitchFamily="34" charset="0"/>
              <a:buChar char="•"/>
            </a:pPr>
            <a:r>
              <a:rPr lang="ja-JP" altLang="en-US" sz="1800" kern="0" dirty="0" smtClean="0"/>
              <a:t>設計者は「何を作るか」が重要</a:t>
            </a:r>
            <a:r>
              <a:rPr lang="ja-JP" altLang="en-US" sz="1800" kern="0" dirty="0"/>
              <a:t>である</a:t>
            </a:r>
            <a:r>
              <a:rPr lang="ja-JP" altLang="en-US" sz="1800" kern="0" dirty="0" smtClean="0"/>
              <a:t>。「どこまで細かく書くか」については具体的な記述例や考え方を盛り込んだ標準として定義すれば良い。</a:t>
            </a:r>
            <a:endParaRPr lang="en-US" altLang="ja-JP" sz="1800" kern="0" dirty="0" smtClean="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22</a:t>
            </a:fld>
            <a:endParaRPr lang="en-US" altLang="ja-JP">
              <a:solidFill>
                <a:srgbClr val="000000"/>
              </a:solidFill>
            </a:endParaRPr>
          </a:p>
        </p:txBody>
      </p:sp>
    </p:spTree>
    <p:extLst>
      <p:ext uri="{BB962C8B-B14F-4D97-AF65-F5344CB8AC3E}">
        <p14:creationId xmlns:p14="http://schemas.microsoft.com/office/powerpoint/2010/main" val="2707533737"/>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テストした　あぁテストした　テストした</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013】 </a:t>
            </a:r>
            <a:r>
              <a:rPr lang="ja-JP" altLang="en-US" sz="2400" smtClean="0"/>
              <a:t>テスト</a:t>
            </a:r>
            <a:r>
              <a:rPr lang="ja-JP" altLang="en-US" sz="2400"/>
              <a:t>見積りは組織としての考え方を統一する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結合テスト以降は、プログラムやシステムの特性によりテスト項目の粒度が異なるため</a:t>
            </a:r>
            <a:r>
              <a:rPr lang="ja-JP" altLang="en-US" sz="1800" smtClean="0"/>
              <a:t>、</a:t>
            </a:r>
            <a:r>
              <a:rPr lang="en-US" altLang="ja-JP" sz="1800" smtClean="0"/>
              <a:t/>
            </a:r>
            <a:br>
              <a:rPr lang="en-US" altLang="ja-JP" sz="1800" smtClean="0"/>
            </a:br>
            <a:r>
              <a:rPr lang="ja-JP" altLang="en-US" sz="1800" smtClean="0"/>
              <a:t>一律</a:t>
            </a:r>
            <a:r>
              <a:rPr lang="ja-JP" altLang="en-US" sz="1800"/>
              <a:t>な基準を設定することが難しい。</a:t>
            </a:r>
          </a:p>
          <a:p>
            <a:pPr marL="540000">
              <a:spcBef>
                <a:spcPts val="0"/>
              </a:spcBef>
              <a:buFont typeface="Arial" panose="020B0604020202020204" pitchFamily="34" charset="0"/>
              <a:buChar char="•"/>
            </a:pPr>
            <a:r>
              <a:rPr lang="ja-JP" altLang="en-US" sz="1800"/>
              <a:t>テスト項目数とテスト工数がどれくらい必要かわからない。従ってテスト工期判断ができない。</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2.2 </a:t>
            </a:r>
            <a:r>
              <a:rPr lang="ja-JP" altLang="en-US" sz="1800" kern="0">
                <a:solidFill>
                  <a:srgbClr val="000000"/>
                </a:solidFill>
              </a:rPr>
              <a:t>ライフサイクルプロセスのマネジメント⑤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過去の開発実績</a:t>
            </a:r>
            <a:r>
              <a:rPr lang="ja-JP" altLang="en-US" sz="1800" kern="0" dirty="0" smtClean="0">
                <a:solidFill>
                  <a:srgbClr val="000000"/>
                </a:solidFill>
              </a:rPr>
              <a:t>データ</a:t>
            </a:r>
            <a:r>
              <a:rPr lang="ja-JP" altLang="en-US" sz="1800" kern="0" dirty="0">
                <a:solidFill>
                  <a:srgbClr val="000000"/>
                </a:solidFill>
              </a:rPr>
              <a:t>を元に、規模あたりのテスト項目数の基準値を設定する。工数</a:t>
            </a:r>
            <a:r>
              <a:rPr lang="ja-JP" altLang="en-US" sz="1800" kern="0" dirty="0" smtClean="0">
                <a:solidFill>
                  <a:srgbClr val="000000"/>
                </a:solidFill>
              </a:rPr>
              <a:t>も</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同様</a:t>
            </a:r>
            <a:r>
              <a:rPr lang="ja-JP" altLang="en-US" sz="1800" kern="0" dirty="0">
                <a:solidFill>
                  <a:srgbClr val="000000"/>
                </a:solidFill>
              </a:rPr>
              <a:t>にテスト生産性から算出するか、工数案分を求めて見積る。</a:t>
            </a:r>
          </a:p>
          <a:p>
            <a:pPr marL="540000">
              <a:spcBef>
                <a:spcPts val="0"/>
              </a:spcBef>
              <a:buFont typeface="Arial" panose="020B0604020202020204" pitchFamily="34" charset="0"/>
              <a:buChar char="•"/>
            </a:pPr>
            <a:r>
              <a:rPr lang="ja-JP" altLang="en-US" sz="1800" kern="0" dirty="0">
                <a:solidFill>
                  <a:srgbClr val="000000"/>
                </a:solidFill>
              </a:rPr>
              <a:t>過去開発実績データを収集していない場合は、</a:t>
            </a:r>
            <a:r>
              <a:rPr lang="en-US" altLang="ja-JP" sz="1800" kern="0" dirty="0">
                <a:solidFill>
                  <a:srgbClr val="000000"/>
                </a:solidFill>
              </a:rPr>
              <a:t>IPA</a:t>
            </a:r>
            <a:r>
              <a:rPr lang="ja-JP" altLang="en-US" sz="1800" kern="0" dirty="0" smtClean="0">
                <a:solidFill>
                  <a:srgbClr val="000000"/>
                </a:solidFill>
              </a:rPr>
              <a:t>（</a:t>
            </a:r>
            <a:r>
              <a:rPr lang="en-US" altLang="ja-JP" sz="1800" kern="0" dirty="0" smtClean="0">
                <a:solidFill>
                  <a:srgbClr val="000000"/>
                </a:solidFill>
              </a:rPr>
              <a:t>Information-technology </a:t>
            </a:r>
            <a:r>
              <a:rPr lang="en-US" altLang="ja-JP" sz="1800" kern="0" dirty="0">
                <a:solidFill>
                  <a:srgbClr val="000000"/>
                </a:solidFill>
              </a:rPr>
              <a:t>Promotion Agency, </a:t>
            </a:r>
            <a:r>
              <a:rPr lang="en-US" altLang="ja-JP" sz="1800" kern="0" dirty="0" smtClean="0">
                <a:solidFill>
                  <a:srgbClr val="000000"/>
                </a:solidFill>
              </a:rPr>
              <a:t>Japan</a:t>
            </a:r>
            <a:r>
              <a:rPr lang="ja-JP" altLang="en-US" sz="1800" kern="0" dirty="0" smtClean="0">
                <a:solidFill>
                  <a:srgbClr val="000000"/>
                </a:solidFill>
              </a:rPr>
              <a:t>：</a:t>
            </a:r>
            <a:r>
              <a:rPr lang="zh-TW" altLang="en-US" sz="1800" kern="0" dirty="0" smtClean="0">
                <a:solidFill>
                  <a:srgbClr val="000000"/>
                </a:solidFill>
              </a:rPr>
              <a:t>独立</a:t>
            </a:r>
            <a:r>
              <a:rPr lang="zh-TW" altLang="en-US" sz="1800" kern="0" dirty="0">
                <a:solidFill>
                  <a:srgbClr val="000000"/>
                </a:solidFill>
              </a:rPr>
              <a:t>行政法人情報処理推進</a:t>
            </a:r>
            <a:r>
              <a:rPr lang="zh-TW" altLang="en-US" sz="1800" kern="0" dirty="0" smtClean="0">
                <a:solidFill>
                  <a:srgbClr val="000000"/>
                </a:solidFill>
              </a:rPr>
              <a:t>機構</a:t>
            </a:r>
            <a:r>
              <a:rPr lang="ja-JP" altLang="en-US" sz="1800" kern="0" dirty="0" smtClean="0">
                <a:solidFill>
                  <a:srgbClr val="000000"/>
                </a:solidFill>
              </a:rPr>
              <a:t>）</a:t>
            </a:r>
            <a:r>
              <a:rPr lang="ja-JP" altLang="en-US" sz="1800" kern="0" dirty="0">
                <a:solidFill>
                  <a:srgbClr val="000000"/>
                </a:solidFill>
              </a:rPr>
              <a:t>の資料等</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参考</a:t>
            </a:r>
            <a:r>
              <a:rPr lang="ja-JP" altLang="en-US" sz="1800" kern="0" dirty="0">
                <a:solidFill>
                  <a:srgbClr val="000000"/>
                </a:solidFill>
              </a:rPr>
              <a:t>に、組織としての基準を決める。</a:t>
            </a:r>
          </a:p>
          <a:p>
            <a:pPr marL="540000">
              <a:spcBef>
                <a:spcPts val="0"/>
              </a:spcBef>
              <a:buFont typeface="Arial" panose="020B0604020202020204" pitchFamily="34" charset="0"/>
              <a:buChar char="•"/>
            </a:pPr>
            <a:r>
              <a:rPr lang="ja-JP" altLang="en-US" sz="1800" kern="0" dirty="0">
                <a:solidFill>
                  <a:srgbClr val="000000"/>
                </a:solidFill>
              </a:rPr>
              <a:t>テスト工数、テスト工期、テスト生産性、テスト人数等の組織標準が必要となる。</a:t>
            </a:r>
          </a:p>
          <a:p>
            <a:pPr marL="540000">
              <a:spcBef>
                <a:spcPts val="0"/>
              </a:spcBef>
              <a:buFont typeface="Arial" panose="020B0604020202020204" pitchFamily="34" charset="0"/>
              <a:buChar char="•"/>
            </a:pPr>
            <a:r>
              <a:rPr lang="ja-JP" altLang="en-US" sz="1800" kern="0" dirty="0">
                <a:solidFill>
                  <a:srgbClr val="000000"/>
                </a:solidFill>
              </a:rPr>
              <a:t>テストの１項目の考え方を定義</a:t>
            </a:r>
            <a:r>
              <a:rPr lang="ja-JP" altLang="en-US" sz="1800" kern="0" dirty="0" smtClean="0">
                <a:solidFill>
                  <a:srgbClr val="000000"/>
                </a:solidFill>
              </a:rPr>
              <a:t>しなければ、組織</a:t>
            </a:r>
            <a:r>
              <a:rPr lang="ja-JP" altLang="en-US" sz="1800" kern="0" dirty="0">
                <a:solidFill>
                  <a:srgbClr val="000000"/>
                </a:solidFill>
              </a:rPr>
              <a:t>としての標準データを収集できない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従って、画面</a:t>
            </a:r>
            <a:r>
              <a:rPr lang="ja-JP" altLang="en-US" sz="1800" kern="0" dirty="0">
                <a:solidFill>
                  <a:srgbClr val="000000"/>
                </a:solidFill>
              </a:rPr>
              <a:t>参照系・画面操作系、帳票系、制御系を分けてデータを収集するとよい。</a:t>
            </a:r>
          </a:p>
          <a:p>
            <a:pPr marL="540000">
              <a:spcBef>
                <a:spcPts val="0"/>
              </a:spcBef>
              <a:buFont typeface="Arial" panose="020B0604020202020204" pitchFamily="34" charset="0"/>
              <a:buChar char="•"/>
            </a:pPr>
            <a:r>
              <a:rPr lang="ja-JP" altLang="en-US" sz="1800" kern="0" dirty="0">
                <a:solidFill>
                  <a:srgbClr val="000000"/>
                </a:solidFill>
              </a:rPr>
              <a:t>同様に、テストで検出されるバグ数、修正工数、確認工数、設計書改訂工数もデータ</a:t>
            </a:r>
            <a:r>
              <a:rPr lang="ja-JP" altLang="en-US" sz="1800" kern="0" dirty="0" smtClean="0">
                <a:solidFill>
                  <a:srgbClr val="000000"/>
                </a:solidFill>
              </a:rPr>
              <a:t>収集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する</a:t>
            </a:r>
            <a:r>
              <a:rPr lang="ja-JP" altLang="en-US" sz="1800" kern="0" dirty="0">
                <a:solidFill>
                  <a:srgbClr val="000000"/>
                </a:solidFill>
              </a:rPr>
              <a:t>。</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23</a:t>
            </a:fld>
            <a:endParaRPr lang="en-US" altLang="ja-JP">
              <a:solidFill>
                <a:srgbClr val="000000"/>
              </a:solidFill>
            </a:endParaRPr>
          </a:p>
        </p:txBody>
      </p:sp>
    </p:spTree>
    <p:extLst>
      <p:ext uri="{BB962C8B-B14F-4D97-AF65-F5344CB8AC3E}">
        <p14:creationId xmlns:p14="http://schemas.microsoft.com/office/powerpoint/2010/main" val="562493296"/>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なぜなのか　</a:t>
            </a:r>
            <a:r>
              <a:rPr lang="ja-JP" altLang="en-US" sz="1800" b="1" kern="0" dirty="0" smtClean="0"/>
              <a:t>目的忘れ</a:t>
            </a:r>
            <a:r>
              <a:rPr lang="ja-JP" altLang="en-US" sz="1800" b="1" kern="0" dirty="0"/>
              <a:t>　</a:t>
            </a:r>
            <a:r>
              <a:rPr lang="ja-JP" altLang="en-US" sz="1800" b="1" kern="0" dirty="0" smtClean="0"/>
              <a:t>ルーチン化</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014】 </a:t>
            </a:r>
            <a:r>
              <a:rPr lang="ja-JP" altLang="en-US" sz="2400" dirty="0" smtClean="0">
                <a:solidFill>
                  <a:schemeClr val="bg1"/>
                </a:solidFill>
              </a:rPr>
              <a:t>標準の手順やフォームはその意味合いを伝える</a:t>
            </a:r>
            <a:endParaRPr lang="ja-JP" altLang="en-US" sz="2400" dirty="0">
              <a:solidFill>
                <a:schemeClr val="bg1"/>
              </a:solidFill>
            </a:endParaRPr>
          </a:p>
        </p:txBody>
      </p:sp>
      <p:sp>
        <p:nvSpPr>
          <p:cNvPr id="25605" name="Rectangle 3"/>
          <p:cNvSpPr>
            <a:spLocks noGrp="1" noChangeArrowheads="1"/>
          </p:cNvSpPr>
          <p:nvPr>
            <p:ph idx="1"/>
          </p:nvPr>
        </p:nvSpPr>
        <p:spPr>
          <a:xfrm>
            <a:off x="0" y="1332000"/>
            <a:ext cx="9144001" cy="1800000"/>
          </a:xfrm>
          <a:ln w="3175">
            <a:noFill/>
          </a:ln>
        </p:spPr>
        <p:txBody>
          <a:bodyPr rIns="360000"/>
          <a:lstStyle/>
          <a:p>
            <a:pPr marL="0" indent="0">
              <a:spcBef>
                <a:spcPts val="0"/>
              </a:spcBef>
              <a:spcAft>
                <a:spcPts val="480"/>
              </a:spcAft>
              <a:buNone/>
            </a:pPr>
            <a:r>
              <a:rPr lang="en-US" altLang="ja-JP" sz="2000" b="1" dirty="0" smtClean="0">
                <a:solidFill>
                  <a:srgbClr val="FF0000"/>
                </a:solidFill>
              </a:rPr>
              <a:t>【</a:t>
            </a:r>
            <a:r>
              <a:rPr lang="ja-JP" altLang="en-US" sz="2000" b="1" dirty="0" smtClean="0">
                <a:solidFill>
                  <a:srgbClr val="FF0000"/>
                </a:solidFill>
              </a:rPr>
              <a:t>背景／悩み</a:t>
            </a:r>
            <a:r>
              <a:rPr lang="en-US" altLang="ja-JP" sz="2000" b="1" dirty="0" smtClean="0">
                <a:solidFill>
                  <a:srgbClr val="FF0000"/>
                </a:solidFill>
              </a:rPr>
              <a:t>】</a:t>
            </a:r>
          </a:p>
          <a:p>
            <a:pPr marL="540000">
              <a:spcBef>
                <a:spcPts val="0"/>
              </a:spcBef>
              <a:buFont typeface="Arial" panose="020B0604020202020204" pitchFamily="34" charset="0"/>
              <a:buChar char="•"/>
            </a:pPr>
            <a:r>
              <a:rPr lang="ja-JP" altLang="en-US" sz="1800" dirty="0" smtClean="0"/>
              <a:t>繰り返し開発を行っていくうちに、品質管理の手順の漏れや省略が発生し、障害票の</a:t>
            </a:r>
            <a:r>
              <a:rPr lang="en-US" altLang="ja-JP" sz="1800" dirty="0" smtClean="0"/>
              <a:t/>
            </a:r>
            <a:br>
              <a:rPr lang="en-US" altLang="ja-JP" sz="1800" dirty="0" smtClean="0"/>
            </a:br>
            <a:r>
              <a:rPr lang="ja-JP" altLang="en-US" sz="1800" dirty="0" smtClean="0"/>
              <a:t>記述もずさんになってきた。</a:t>
            </a:r>
            <a:endParaRPr lang="en-US" altLang="ja-JP" sz="1800" dirty="0" smtClean="0"/>
          </a:p>
          <a:p>
            <a:pPr marL="540000">
              <a:spcBef>
                <a:spcPts val="0"/>
              </a:spcBef>
              <a:buFont typeface="Arial" panose="020B0604020202020204" pitchFamily="34" charset="0"/>
              <a:buChar char="•"/>
            </a:pPr>
            <a:r>
              <a:rPr lang="ja-JP" altLang="en-US" sz="1800" dirty="0"/>
              <a:t>フォームを埋めることが目的になる。</a:t>
            </a:r>
            <a:r>
              <a:rPr lang="ja-JP" altLang="en-US" sz="1800" dirty="0" smtClean="0"/>
              <a:t>理解度がいつ</a:t>
            </a:r>
            <a:r>
              <a:rPr lang="ja-JP" altLang="en-US" sz="1800" dirty="0"/>
              <a:t>になっても上がらない</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a:t>テンプレートを</a:t>
            </a:r>
            <a:r>
              <a:rPr lang="ja-JP" altLang="en-US" sz="1800" dirty="0" smtClean="0"/>
              <a:t>作ったらレベル</a:t>
            </a:r>
            <a:r>
              <a:rPr lang="ja-JP" altLang="en-US" sz="1800" dirty="0"/>
              <a:t>が落ちた！　穴埋めになった！　モラルが</a:t>
            </a:r>
            <a:r>
              <a:rPr lang="ja-JP" altLang="en-US" sz="1800" dirty="0" smtClean="0"/>
              <a:t>下がった！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2.2 </a:t>
            </a:r>
            <a:r>
              <a:rPr lang="ja-JP" altLang="en-US" sz="1800" kern="0">
                <a:solidFill>
                  <a:schemeClr val="tx1"/>
                </a:solidFill>
              </a:rPr>
              <a:t>ライフサイクルプロセスの</a:t>
            </a:r>
            <a:r>
              <a:rPr lang="ja-JP" altLang="en-US" sz="1800" kern="0" smtClean="0">
                <a:solidFill>
                  <a:schemeClr val="tx1"/>
                </a:solidFill>
              </a:rPr>
              <a:t>マネジメント⑥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手順やフォームの意味合い（背景、目的、理由、根拠）をガイドラインに記載する。</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利用者には</a:t>
            </a:r>
            <a:r>
              <a:rPr lang="ja-JP" altLang="en-US" sz="1800" kern="0" dirty="0">
                <a:solidFill>
                  <a:srgbClr val="000000"/>
                </a:solidFill>
              </a:rPr>
              <a:t>テンプレートに含まれている考え方</a:t>
            </a:r>
            <a:r>
              <a:rPr lang="ja-JP" altLang="en-US" sz="1800" kern="0" dirty="0" smtClean="0">
                <a:solidFill>
                  <a:srgbClr val="000000"/>
                </a:solidFill>
              </a:rPr>
              <a:t>を伝える。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何故</a:t>
            </a:r>
            <a:r>
              <a:rPr lang="ja-JP" altLang="en-US" sz="1800" kern="0" dirty="0">
                <a:solidFill>
                  <a:srgbClr val="000000"/>
                </a:solidFill>
              </a:rPr>
              <a:t>、そのフォームが必要か？　その情報が必要か？を</a:t>
            </a:r>
            <a:r>
              <a:rPr lang="ja-JP" altLang="en-US" sz="1800" kern="0" dirty="0" smtClean="0">
                <a:solidFill>
                  <a:srgbClr val="000000"/>
                </a:solidFill>
              </a:rPr>
              <a:t>考えさせる。</a:t>
            </a:r>
            <a:endParaRPr lang="ja-JP" altLang="en-US"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24</a:t>
            </a:fld>
            <a:endParaRPr lang="en-US" altLang="ja-JP">
              <a:solidFill>
                <a:srgbClr val="000000"/>
              </a:solidFill>
            </a:endParaRPr>
          </a:p>
        </p:txBody>
      </p:sp>
    </p:spTree>
    <p:extLst>
      <p:ext uri="{BB962C8B-B14F-4D97-AF65-F5344CB8AC3E}">
        <p14:creationId xmlns:p14="http://schemas.microsoft.com/office/powerpoint/2010/main" val="178245126"/>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のど元の</a:t>
            </a:r>
            <a:r>
              <a:rPr lang="ja-JP" altLang="en-US" sz="1800" b="1" kern="0" dirty="0" smtClean="0"/>
              <a:t>　痛みが消えたら　また起きた</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015】</a:t>
            </a:r>
            <a:r>
              <a:rPr lang="ja-JP" altLang="en-US" sz="2400" dirty="0" smtClean="0"/>
              <a:t> 本番障害やトラブルでの失敗を改善に繋げる仕組みを作る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p>
          <a:p>
            <a:pPr marL="540000">
              <a:spcBef>
                <a:spcPts val="0"/>
              </a:spcBef>
              <a:buFont typeface="Arial" panose="020B0604020202020204" pitchFamily="34" charset="0"/>
              <a:buChar char="•"/>
            </a:pPr>
            <a:r>
              <a:rPr lang="ja-JP" altLang="en-US" sz="1800" dirty="0"/>
              <a:t>本番</a:t>
            </a:r>
            <a:r>
              <a:rPr lang="ja-JP" altLang="en-US" sz="1800" dirty="0" smtClean="0"/>
              <a:t>障害報告書</a:t>
            </a:r>
            <a:r>
              <a:rPr lang="ja-JP" altLang="en-US" sz="1800" dirty="0"/>
              <a:t>は作成されて報告されているが</a:t>
            </a:r>
            <a:r>
              <a:rPr lang="ja-JP" altLang="en-US" sz="1800" dirty="0" smtClean="0"/>
              <a:t>、プロジェクト関係者にしか理解できない</a:t>
            </a:r>
            <a:r>
              <a:rPr lang="en-US" altLang="ja-JP" sz="1800" dirty="0" smtClean="0"/>
              <a:t/>
            </a:r>
            <a:br>
              <a:rPr lang="en-US" altLang="ja-JP" sz="1800" dirty="0" smtClean="0"/>
            </a:br>
            <a:r>
              <a:rPr lang="ja-JP" altLang="en-US" sz="1800" dirty="0" smtClean="0"/>
              <a:t>内容になっており、組織内で共有できていない。</a:t>
            </a:r>
            <a:endParaRPr lang="en-US" altLang="ja-JP" sz="1800" dirty="0" smtClean="0"/>
          </a:p>
          <a:p>
            <a:pPr marL="540000">
              <a:spcBef>
                <a:spcPts val="0"/>
              </a:spcBef>
              <a:buFont typeface="Arial" panose="020B0604020202020204" pitchFamily="34" charset="0"/>
              <a:buChar char="•"/>
            </a:pPr>
            <a:r>
              <a:rPr lang="ja-JP" altLang="en-US" sz="1800" dirty="0" smtClean="0"/>
              <a:t>トラブル報告書は始末書的な内容となっており、プロセス改善のために活用されていない。</a:t>
            </a:r>
            <a:endParaRPr lang="en-US" altLang="ja-JP" sz="1800" dirty="0" smtClean="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障害発生時には、直接原因の是正</a:t>
            </a:r>
            <a:r>
              <a:rPr lang="en-US" altLang="ja-JP" sz="1800" kern="0" dirty="0"/>
              <a:t>(</a:t>
            </a:r>
            <a:r>
              <a:rPr lang="ja-JP" altLang="en-US" sz="1800" kern="0" dirty="0" smtClean="0"/>
              <a:t>バグ修正、</a:t>
            </a:r>
            <a:r>
              <a:rPr lang="ja-JP" altLang="en-US" sz="1800" kern="0" dirty="0"/>
              <a:t>設計書修正他）だけでは</a:t>
            </a:r>
            <a:r>
              <a:rPr lang="ja-JP" altLang="en-US" sz="1800" kern="0" dirty="0" smtClean="0"/>
              <a:t>なく、なぜその</a:t>
            </a:r>
            <a:r>
              <a:rPr lang="en-US" altLang="ja-JP" sz="1800" kern="0" dirty="0" smtClean="0"/>
              <a:t/>
            </a:r>
            <a:br>
              <a:rPr lang="en-US" altLang="ja-JP" sz="1800" kern="0" dirty="0" smtClean="0"/>
            </a:br>
            <a:r>
              <a:rPr lang="ja-JP" altLang="en-US" sz="1800" kern="0" dirty="0" smtClean="0"/>
              <a:t>欠陥</a:t>
            </a:r>
            <a:r>
              <a:rPr lang="ja-JP" altLang="en-US" sz="1800" kern="0" dirty="0"/>
              <a:t>を作り込んだかの根本原因を究明し、プロセス改善（未然防止）</a:t>
            </a:r>
            <a:r>
              <a:rPr lang="ja-JP" altLang="en-US" sz="1800" kern="0" dirty="0" smtClean="0"/>
              <a:t>に繋げる</a:t>
            </a:r>
            <a:r>
              <a:rPr lang="ja-JP" altLang="en-US" sz="1800" kern="0" dirty="0"/>
              <a:t>。</a:t>
            </a:r>
            <a:endParaRPr lang="en-US" altLang="ja-JP" sz="1800" kern="0" dirty="0"/>
          </a:p>
          <a:p>
            <a:pPr marL="540000">
              <a:spcBef>
                <a:spcPts val="0"/>
              </a:spcBef>
              <a:buFont typeface="Arial" panose="020B0604020202020204" pitchFamily="34" charset="0"/>
              <a:buChar char="•"/>
            </a:pPr>
            <a:r>
              <a:rPr lang="ja-JP" altLang="en-US" sz="1800" kern="0" dirty="0"/>
              <a:t>トラブルが発生した場合には個人の問題として扱うのではなく、組織・仕組み</a:t>
            </a:r>
            <a:r>
              <a:rPr lang="ja-JP" altLang="en-US" sz="1800" kern="0" dirty="0" smtClean="0"/>
              <a:t>に問題が</a:t>
            </a:r>
            <a:r>
              <a:rPr lang="en-US" altLang="ja-JP" sz="1800" kern="0" dirty="0" smtClean="0"/>
              <a:t/>
            </a:r>
            <a:br>
              <a:rPr lang="en-US" altLang="ja-JP" sz="1800" kern="0" dirty="0" smtClean="0"/>
            </a:br>
            <a:r>
              <a:rPr lang="ja-JP" altLang="en-US" sz="1800" kern="0" dirty="0" smtClean="0"/>
              <a:t>ない</a:t>
            </a:r>
            <a:r>
              <a:rPr lang="ja-JP" altLang="en-US" sz="1800" kern="0" dirty="0"/>
              <a:t>かを確認し改善する。</a:t>
            </a:r>
            <a:endParaRPr lang="en-US" altLang="ja-JP" sz="1800" kern="0" dirty="0"/>
          </a:p>
          <a:p>
            <a:pPr marL="540000">
              <a:spcBef>
                <a:spcPts val="0"/>
              </a:spcBef>
              <a:buFont typeface="Arial" panose="020B0604020202020204" pitchFamily="34" charset="0"/>
              <a:buChar char="•"/>
            </a:pPr>
            <a:r>
              <a:rPr lang="ja-JP" altLang="en-US" sz="1800" kern="0" dirty="0"/>
              <a:t>個人が失敗した必然性を究明して改善に繋げる。「そういう状況だったら誰でも失敗</a:t>
            </a:r>
            <a:r>
              <a:rPr lang="ja-JP" altLang="en-US" sz="1800" kern="0" dirty="0" smtClean="0"/>
              <a:t>を</a:t>
            </a:r>
            <a:r>
              <a:rPr lang="en-US" altLang="ja-JP" sz="1800" kern="0" dirty="0" smtClean="0"/>
              <a:t/>
            </a:r>
            <a:br>
              <a:rPr lang="en-US" altLang="ja-JP" sz="1800" kern="0" dirty="0" smtClean="0"/>
            </a:br>
            <a:r>
              <a:rPr lang="ja-JP" altLang="en-US" sz="1800" kern="0" dirty="0" smtClean="0"/>
              <a:t>起こす</a:t>
            </a:r>
            <a:r>
              <a:rPr lang="ja-JP" altLang="en-US" sz="1800" kern="0" dirty="0"/>
              <a:t>よね！」という必然性を探し当てて、そのような状況が起こらないようにするの</a:t>
            </a:r>
            <a:r>
              <a:rPr lang="ja-JP" altLang="en-US" sz="1800" kern="0" dirty="0" smtClean="0"/>
              <a:t>が</a:t>
            </a:r>
            <a:r>
              <a:rPr lang="en-US" altLang="ja-JP" sz="1800" kern="0" dirty="0" smtClean="0"/>
              <a:t/>
            </a:r>
            <a:br>
              <a:rPr lang="en-US" altLang="ja-JP" sz="1800" kern="0" dirty="0" smtClean="0"/>
            </a:br>
            <a:r>
              <a:rPr lang="ja-JP" altLang="en-US" sz="1800" kern="0" dirty="0" smtClean="0"/>
              <a:t>プロセス</a:t>
            </a:r>
            <a:r>
              <a:rPr lang="ja-JP" altLang="en-US" sz="1800" kern="0" dirty="0"/>
              <a:t>改善。犯人を追及しても改善には繋がらない！</a:t>
            </a:r>
          </a:p>
          <a:p>
            <a:pPr marL="540000">
              <a:spcBef>
                <a:spcPts val="0"/>
              </a:spcBef>
              <a:buFont typeface="Arial" panose="020B0604020202020204" pitchFamily="34" charset="0"/>
              <a:buChar char="•"/>
            </a:pPr>
            <a:r>
              <a:rPr lang="ja-JP" altLang="en-US" sz="1800" kern="0" dirty="0"/>
              <a:t>「クレームを食らった失敗は必ず</a:t>
            </a:r>
            <a:r>
              <a:rPr lang="ja-JP" altLang="en-US" sz="1800" kern="0" dirty="0" err="1"/>
              <a:t>見える化される</a:t>
            </a:r>
            <a:r>
              <a:rPr lang="ja-JP" altLang="en-US" sz="1800" kern="0" dirty="0"/>
              <a:t>」仕組みを構築するとよい</a:t>
            </a:r>
            <a:r>
              <a:rPr lang="ja-JP" altLang="en-US" sz="1800" kern="0" dirty="0" smtClean="0"/>
              <a:t>。</a:t>
            </a:r>
            <a:endParaRPr lang="ja-JP" altLang="en-US" sz="1800" kern="0" dirty="0"/>
          </a:p>
        </p:txBody>
      </p:sp>
      <p:sp>
        <p:nvSpPr>
          <p:cNvPr id="23"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2.3 </a:t>
            </a:r>
            <a:r>
              <a:rPr lang="ja-JP" altLang="en-US" sz="1800" kern="0" dirty="0">
                <a:solidFill>
                  <a:srgbClr val="000000"/>
                </a:solidFill>
              </a:rPr>
              <a:t>ソフトウェアプロセス改善のマネジメント①</a:t>
            </a:r>
          </a:p>
        </p:txBody>
      </p:sp>
      <p:grpSp>
        <p:nvGrpSpPr>
          <p:cNvPr id="24" name="グループ化 19"/>
          <p:cNvGrpSpPr>
            <a:grpSpLocks/>
          </p:cNvGrpSpPr>
          <p:nvPr/>
        </p:nvGrpSpPr>
        <p:grpSpPr bwMode="auto">
          <a:xfrm>
            <a:off x="5580063" y="0"/>
            <a:ext cx="3563937" cy="576263"/>
            <a:chOff x="5580112" y="-27384"/>
            <a:chExt cx="3563888" cy="576064"/>
          </a:xfrm>
        </p:grpSpPr>
        <p:grpSp>
          <p:nvGrpSpPr>
            <p:cNvPr id="25" name="グループ化 20"/>
            <p:cNvGrpSpPr>
              <a:grpSpLocks/>
            </p:cNvGrpSpPr>
            <p:nvPr/>
          </p:nvGrpSpPr>
          <p:grpSpPr bwMode="auto">
            <a:xfrm>
              <a:off x="5580112" y="-27384"/>
              <a:ext cx="1872208" cy="576064"/>
              <a:chOff x="4499992" y="5373216"/>
              <a:chExt cx="1728192" cy="432048"/>
            </a:xfrm>
          </p:grpSpPr>
          <p:sp>
            <p:nvSpPr>
              <p:cNvPr id="33" name="正方形/長方形 32"/>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6" name="正方形/長方形 35"/>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26" name="グループ化 21"/>
            <p:cNvGrpSpPr>
              <a:grpSpLocks/>
            </p:cNvGrpSpPr>
            <p:nvPr/>
          </p:nvGrpSpPr>
          <p:grpSpPr bwMode="auto">
            <a:xfrm>
              <a:off x="7452320" y="-27384"/>
              <a:ext cx="1691680" cy="576064"/>
              <a:chOff x="4499992" y="5373216"/>
              <a:chExt cx="864096" cy="432048"/>
            </a:xfrm>
          </p:grpSpPr>
          <p:sp>
            <p:nvSpPr>
              <p:cNvPr id="27" name="正方形/長方形 26"/>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8" name="正方形/長方形 27"/>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25</a:t>
            </a:fld>
            <a:endParaRPr lang="en-US" altLang="ja-JP">
              <a:solidFill>
                <a:srgbClr val="000000"/>
              </a:solidFill>
            </a:endParaRPr>
          </a:p>
        </p:txBody>
      </p:sp>
    </p:spTree>
    <p:extLst>
      <p:ext uri="{BB962C8B-B14F-4D97-AF65-F5344CB8AC3E}">
        <p14:creationId xmlns:p14="http://schemas.microsoft.com/office/powerpoint/2010/main" val="2683312343"/>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振り返れ　良くする　ヒントが隠れてる</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016】 </a:t>
            </a:r>
            <a:r>
              <a:rPr lang="ja-JP" altLang="en-US" sz="2400" dirty="0" smtClean="0"/>
              <a:t>振り返り分析で真の原因を究明しない</a:t>
            </a:r>
            <a:r>
              <a:rPr lang="ja-JP" altLang="en-US" sz="2400" smtClean="0"/>
              <a:t>と再発は止められない</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複数</a:t>
            </a:r>
            <a:r>
              <a:rPr lang="ja-JP" altLang="en-US" sz="1800" dirty="0"/>
              <a:t>のプロジェクトで同じような過ちを繰り返している</a:t>
            </a:r>
            <a:r>
              <a:rPr lang="ja-JP" altLang="en-US" sz="1800" dirty="0" smtClean="0"/>
              <a:t>。</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2.3 </a:t>
            </a:r>
            <a:r>
              <a:rPr lang="ja-JP" altLang="en-US" sz="1800" kern="0">
                <a:solidFill>
                  <a:srgbClr val="000000"/>
                </a:solidFill>
              </a:rPr>
              <a:t>ソフトウェアプロセス改善の</a:t>
            </a:r>
            <a:r>
              <a:rPr lang="ja-JP" altLang="en-US" sz="1800" kern="0" smtClean="0">
                <a:solidFill>
                  <a:srgbClr val="000000"/>
                </a:solidFill>
              </a:rPr>
              <a:t>マネジメント②</a:t>
            </a:r>
            <a:endParaRPr lang="ja-JP" altLang="en-US" sz="1800" kern="0" dirty="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品証部門は、複数のプロジェクトを診ることができる立場にあるので、横展開を行うことは</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重要な責務である</a:t>
            </a:r>
            <a:r>
              <a:rPr lang="ja-JP" altLang="en-US" sz="1800" kern="0" dirty="0">
                <a:solidFill>
                  <a:srgbClr val="000000"/>
                </a:solidFill>
              </a:rPr>
              <a:t>。（現場でのプロセス改善が基本。現場の知恵を展開する！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en-US" altLang="ja-JP" sz="1800" kern="0" dirty="0" smtClean="0">
                <a:solidFill>
                  <a:srgbClr val="000000"/>
                </a:solidFill>
              </a:rPr>
              <a:t>PJ</a:t>
            </a:r>
            <a:r>
              <a:rPr lang="ja-JP" altLang="en-US" sz="1800" kern="0" dirty="0" smtClean="0">
                <a:solidFill>
                  <a:srgbClr val="000000"/>
                </a:solidFill>
              </a:rPr>
              <a:t>開始時に類似</a:t>
            </a:r>
            <a:r>
              <a:rPr lang="en-US" altLang="ja-JP" sz="1800" kern="0" dirty="0" smtClean="0">
                <a:solidFill>
                  <a:srgbClr val="000000"/>
                </a:solidFill>
              </a:rPr>
              <a:t>PJ</a:t>
            </a:r>
            <a:r>
              <a:rPr lang="ja-JP" altLang="en-US" sz="1800" kern="0" dirty="0" err="1" smtClean="0">
                <a:solidFill>
                  <a:srgbClr val="000000"/>
                </a:solidFill>
              </a:rPr>
              <a:t>での</a:t>
            </a:r>
            <a:r>
              <a:rPr lang="ja-JP" altLang="en-US" sz="1800" kern="0" dirty="0" smtClean="0">
                <a:solidFill>
                  <a:srgbClr val="000000"/>
                </a:solidFill>
              </a:rPr>
              <a:t>成功および失敗事例を共有し、当該</a:t>
            </a:r>
            <a:r>
              <a:rPr lang="en-US" altLang="ja-JP" sz="1800" kern="0" dirty="0" smtClean="0">
                <a:solidFill>
                  <a:srgbClr val="000000"/>
                </a:solidFill>
              </a:rPr>
              <a:t>PJ</a:t>
            </a:r>
            <a:r>
              <a:rPr lang="ja-JP" altLang="en-US" sz="1800" kern="0" dirty="0" smtClean="0">
                <a:solidFill>
                  <a:srgbClr val="000000"/>
                </a:solidFill>
              </a:rPr>
              <a:t>の品質計画を立案する。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① 他のプロジェクトの実績値を踏まえた、品質指標の統計値。</a:t>
            </a:r>
            <a:br>
              <a:rPr lang="ja-JP" altLang="en-US" sz="1800" kern="0" dirty="0">
                <a:solidFill>
                  <a:srgbClr val="000000"/>
                </a:solidFill>
              </a:rPr>
            </a:br>
            <a:r>
              <a:rPr lang="ja-JP" altLang="en-US" sz="1800" kern="0" dirty="0">
                <a:solidFill>
                  <a:srgbClr val="000000"/>
                </a:solidFill>
              </a:rPr>
              <a:t>　② 他のプロジェクトの品質分析・評価の結果で、繰り返し指摘している事項。</a:t>
            </a:r>
            <a:br>
              <a:rPr lang="ja-JP" altLang="en-US" sz="1800" kern="0" dirty="0">
                <a:solidFill>
                  <a:srgbClr val="000000"/>
                </a:solidFill>
              </a:rPr>
            </a:br>
            <a:r>
              <a:rPr lang="ja-JP" altLang="en-US" sz="1800" kern="0" dirty="0">
                <a:solidFill>
                  <a:srgbClr val="000000"/>
                </a:solidFill>
              </a:rPr>
              <a:t>　③ 他のプロジェクトで有効であった品質対策の事例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en-US" altLang="ja-JP" sz="1800" kern="0" dirty="0" smtClean="0">
                <a:solidFill>
                  <a:srgbClr val="000000"/>
                </a:solidFill>
              </a:rPr>
              <a:t>PJ</a:t>
            </a:r>
            <a:r>
              <a:rPr lang="ja-JP" altLang="en-US" sz="1800" kern="0" dirty="0" smtClean="0">
                <a:solidFill>
                  <a:srgbClr val="000000"/>
                </a:solidFill>
              </a:rPr>
              <a:t>の節目で失敗に至った必然性を明らかにし次工程以降でトライすることを共有するには、</a:t>
            </a:r>
            <a:r>
              <a:rPr lang="en-US" altLang="ja-JP" sz="1800" kern="0" dirty="0" smtClean="0">
                <a:solidFill>
                  <a:srgbClr val="000000"/>
                </a:solidFill>
              </a:rPr>
              <a:t/>
            </a:r>
            <a:br>
              <a:rPr lang="en-US" altLang="ja-JP" sz="1800" kern="0" dirty="0" smtClean="0">
                <a:solidFill>
                  <a:srgbClr val="000000"/>
                </a:solidFill>
              </a:rPr>
            </a:br>
            <a:r>
              <a:rPr lang="en-US" altLang="ja-JP" sz="1800" kern="0" dirty="0" smtClean="0">
                <a:solidFill>
                  <a:srgbClr val="000000"/>
                </a:solidFill>
              </a:rPr>
              <a:t>KPT</a:t>
            </a:r>
            <a:r>
              <a:rPr lang="ja-JP" altLang="en-US" sz="1800" kern="0" dirty="0" smtClean="0">
                <a:solidFill>
                  <a:srgbClr val="000000"/>
                </a:solidFill>
              </a:rPr>
              <a:t>を活用する。　① </a:t>
            </a:r>
            <a:r>
              <a:rPr lang="en-US" altLang="ja-JP" sz="1800" kern="0" dirty="0" smtClean="0">
                <a:solidFill>
                  <a:srgbClr val="000000"/>
                </a:solidFill>
              </a:rPr>
              <a:t>K</a:t>
            </a:r>
            <a:r>
              <a:rPr lang="ja-JP" altLang="en-US" sz="1800" kern="0" dirty="0" smtClean="0">
                <a:solidFill>
                  <a:srgbClr val="000000"/>
                </a:solidFill>
              </a:rPr>
              <a:t>（</a:t>
            </a:r>
            <a:r>
              <a:rPr lang="en-US" altLang="ja-JP" sz="1800" kern="0" dirty="0" smtClean="0">
                <a:solidFill>
                  <a:srgbClr val="000000"/>
                </a:solidFill>
              </a:rPr>
              <a:t>Keep</a:t>
            </a:r>
            <a:r>
              <a:rPr lang="ja-JP" altLang="en-US" sz="1800" kern="0" dirty="0" smtClean="0">
                <a:solidFill>
                  <a:srgbClr val="000000"/>
                </a:solidFill>
              </a:rPr>
              <a:t>：良かったこと、継続すること）、　② </a:t>
            </a:r>
            <a:r>
              <a:rPr lang="en-US" altLang="ja-JP" sz="1800" kern="0" dirty="0" smtClean="0">
                <a:solidFill>
                  <a:srgbClr val="000000"/>
                </a:solidFill>
              </a:rPr>
              <a:t>P</a:t>
            </a:r>
            <a:r>
              <a:rPr lang="ja-JP" altLang="en-US" sz="1800" kern="0" dirty="0" smtClean="0">
                <a:solidFill>
                  <a:srgbClr val="000000"/>
                </a:solidFill>
              </a:rPr>
              <a:t>（</a:t>
            </a:r>
            <a:r>
              <a:rPr lang="en-US" altLang="ja-JP" sz="1800" kern="0" dirty="0" smtClean="0">
                <a:solidFill>
                  <a:srgbClr val="000000"/>
                </a:solidFill>
              </a:rPr>
              <a:t>Problem</a:t>
            </a:r>
            <a:br>
              <a:rPr lang="en-US" altLang="ja-JP" sz="1800" kern="0" dirty="0" smtClean="0">
                <a:solidFill>
                  <a:srgbClr val="000000"/>
                </a:solidFill>
              </a:rPr>
            </a:br>
            <a:r>
              <a:rPr lang="ja-JP" altLang="en-US" sz="1800" kern="0" dirty="0" smtClean="0">
                <a:solidFill>
                  <a:srgbClr val="000000"/>
                </a:solidFill>
              </a:rPr>
              <a:t>：問題点、改善点）、　③ </a:t>
            </a:r>
            <a:r>
              <a:rPr lang="en-US" altLang="ja-JP" sz="1800" kern="0" dirty="0" smtClean="0">
                <a:solidFill>
                  <a:srgbClr val="000000"/>
                </a:solidFill>
              </a:rPr>
              <a:t>T</a:t>
            </a:r>
            <a:r>
              <a:rPr lang="ja-JP" altLang="en-US" sz="1800" kern="0" dirty="0" smtClean="0">
                <a:solidFill>
                  <a:srgbClr val="000000"/>
                </a:solidFill>
              </a:rPr>
              <a:t>（</a:t>
            </a:r>
            <a:r>
              <a:rPr lang="en-US" altLang="ja-JP" sz="1800" kern="0" dirty="0" smtClean="0">
                <a:solidFill>
                  <a:srgbClr val="000000"/>
                </a:solidFill>
              </a:rPr>
              <a:t>Try</a:t>
            </a:r>
            <a:r>
              <a:rPr lang="ja-JP" altLang="en-US" sz="1800" kern="0" dirty="0" smtClean="0">
                <a:solidFill>
                  <a:srgbClr val="000000"/>
                </a:solidFill>
              </a:rPr>
              <a:t>：チャレンジすること）</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t>振り返りも技術！ノウハウをためる！振り返りがチームの成熟度を押上げる</a:t>
            </a:r>
            <a:r>
              <a:rPr lang="ja-JP" altLang="en-US" sz="1800" kern="0" dirty="0" smtClean="0"/>
              <a:t>！</a:t>
            </a:r>
            <a:endParaRPr lang="ja-JP" altLang="en-US" sz="1800" kern="0" dirty="0"/>
          </a:p>
        </p:txBody>
      </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26</a:t>
            </a:fld>
            <a:endParaRPr lang="en-US" altLang="ja-JP">
              <a:solidFill>
                <a:srgbClr val="000000"/>
              </a:solidFill>
            </a:endParaRPr>
          </a:p>
        </p:txBody>
      </p:sp>
    </p:spTree>
    <p:extLst>
      <p:ext uri="{BB962C8B-B14F-4D97-AF65-F5344CB8AC3E}">
        <p14:creationId xmlns:p14="http://schemas.microsoft.com/office/powerpoint/2010/main" val="1309493593"/>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飛び越して</a:t>
            </a:r>
            <a:r>
              <a:rPr lang="ja-JP" altLang="en-US" sz="1800" b="1" kern="0" dirty="0"/>
              <a:t>　</a:t>
            </a:r>
            <a:r>
              <a:rPr lang="ja-JP" altLang="en-US" sz="1800" b="1" kern="0" dirty="0" smtClean="0"/>
              <a:t>気付いてみれば</a:t>
            </a:r>
            <a:r>
              <a:rPr lang="ja-JP" altLang="en-US" sz="1800" b="1" kern="0" dirty="0"/>
              <a:t>　</a:t>
            </a:r>
            <a:r>
              <a:rPr lang="ja-JP" altLang="en-US" sz="1800" b="1" kern="0" dirty="0" smtClean="0"/>
              <a:t>元の位置</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017】 </a:t>
            </a:r>
            <a:r>
              <a:rPr lang="ja-JP" altLang="en-US" sz="2400" dirty="0"/>
              <a:t>現場</a:t>
            </a:r>
            <a:r>
              <a:rPr lang="ja-JP" altLang="en-US" sz="2400" dirty="0" smtClean="0"/>
              <a:t>の成熟度は段階的に一歩</a:t>
            </a:r>
            <a:r>
              <a:rPr lang="ja-JP" altLang="en-US" sz="2400" smtClean="0"/>
              <a:t>ずつ進める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プロセスの改善に取り組んでいるが、なかなかうまく定着して</a:t>
            </a:r>
            <a:r>
              <a:rPr lang="ja-JP" altLang="en-US" sz="1800" smtClean="0"/>
              <a:t>くれない。</a:t>
            </a:r>
            <a:endParaRPr lang="en-US" altLang="ja-JP" sz="1800" smtClean="0"/>
          </a:p>
          <a:p>
            <a:pPr marL="540000">
              <a:spcBef>
                <a:spcPts val="0"/>
              </a:spcBef>
              <a:buFont typeface="Arial" panose="020B0604020202020204" pitchFamily="34" charset="0"/>
              <a:buChar char="•"/>
            </a:pPr>
            <a:r>
              <a:rPr lang="ja-JP" altLang="en-US" sz="1800"/>
              <a:t>改善するプロセスを決めてデータを収集したが、分析を開始して初めて「使えないデータ」</a:t>
            </a:r>
            <a:r>
              <a:rPr lang="ja-JP" altLang="en-US" sz="1800" smtClean="0"/>
              <a:t>で</a:t>
            </a:r>
            <a:r>
              <a:rPr lang="en-US" altLang="ja-JP" sz="1800" smtClean="0"/>
              <a:t/>
            </a:r>
            <a:br>
              <a:rPr lang="en-US" altLang="ja-JP" sz="1800" smtClean="0"/>
            </a:br>
            <a:r>
              <a:rPr lang="ja-JP" altLang="en-US" sz="1800" smtClean="0"/>
              <a:t>ある</a:t>
            </a:r>
            <a:r>
              <a:rPr lang="ja-JP" altLang="en-US" sz="1800"/>
              <a:t>ことが判明した</a:t>
            </a:r>
            <a:r>
              <a:rPr lang="ja-JP" altLang="en-US" sz="1800" smtClean="0"/>
              <a:t>。</a:t>
            </a:r>
            <a:endParaRPr lang="ja-JP" altLang="en-US" sz="180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2.3 </a:t>
            </a:r>
            <a:r>
              <a:rPr lang="ja-JP" altLang="en-US" sz="1800" kern="0" dirty="0">
                <a:solidFill>
                  <a:srgbClr val="000000"/>
                </a:solidFill>
              </a:rPr>
              <a:t>ソフトウェアプロセス改善</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プロセス改善が定着し、効果を上げるまでに</a:t>
            </a:r>
            <a:r>
              <a:rPr lang="en-US" altLang="ja-JP" sz="1800" kern="0" dirty="0"/>
              <a:t>10</a:t>
            </a:r>
            <a:r>
              <a:rPr lang="ja-JP" altLang="en-US" sz="1800" kern="0" dirty="0"/>
              <a:t>年程度の年月がかかる。</a:t>
            </a:r>
          </a:p>
          <a:p>
            <a:pPr marL="540000">
              <a:spcBef>
                <a:spcPts val="0"/>
              </a:spcBef>
              <a:buFont typeface="Arial" panose="020B0604020202020204" pitchFamily="34" charset="0"/>
              <a:buChar char="•"/>
            </a:pPr>
            <a:r>
              <a:rPr lang="ja-JP" altLang="en-US" sz="1800" kern="0" dirty="0"/>
              <a:t>最初から</a:t>
            </a:r>
            <a:r>
              <a:rPr lang="en-US" altLang="ja-JP" sz="1800" kern="0" dirty="0"/>
              <a:t>100%</a:t>
            </a:r>
            <a:r>
              <a:rPr lang="ja-JP" altLang="en-US" sz="1800" kern="0" dirty="0"/>
              <a:t>を求めず、ボトムアップで改善を進めることが重要。</a:t>
            </a:r>
          </a:p>
          <a:p>
            <a:pPr marL="540000">
              <a:spcBef>
                <a:spcPts val="0"/>
              </a:spcBef>
              <a:buFont typeface="Arial" panose="020B0604020202020204" pitchFamily="34" charset="0"/>
              <a:buChar char="•"/>
            </a:pPr>
            <a:r>
              <a:rPr lang="ja-JP" altLang="en-US" sz="1800" kern="0" dirty="0"/>
              <a:t>そのためには、まず品証部門が汗をかいて成功事例を示すことも必要。</a:t>
            </a:r>
          </a:p>
          <a:p>
            <a:pPr marL="540000">
              <a:spcBef>
                <a:spcPts val="0"/>
              </a:spcBef>
              <a:buFont typeface="Arial" panose="020B0604020202020204" pitchFamily="34" charset="0"/>
              <a:buChar char="•"/>
            </a:pPr>
            <a:r>
              <a:rPr lang="ja-JP" altLang="en-US" sz="1800" kern="0" dirty="0"/>
              <a:t>リーダは頭で分かっていても、実際に痛い目に合わないと行動に移さない</a:t>
            </a:r>
            <a:r>
              <a:rPr lang="ja-JP" altLang="en-US" sz="1800" kern="0" dirty="0" smtClean="0"/>
              <a:t>。</a:t>
            </a:r>
            <a:r>
              <a:rPr lang="en-US" altLang="ja-JP" sz="1800" kern="0" dirty="0" smtClean="0"/>
              <a:t/>
            </a:r>
            <a:br>
              <a:rPr lang="en-US" altLang="ja-JP" sz="1800" kern="0" dirty="0" smtClean="0"/>
            </a:br>
            <a:r>
              <a:rPr lang="ja-JP" altLang="en-US" sz="1800" kern="0" dirty="0" smtClean="0"/>
              <a:t>改善</a:t>
            </a:r>
            <a:r>
              <a:rPr lang="ja-JP" altLang="en-US" sz="1800" kern="0" dirty="0"/>
              <a:t>の必要性</a:t>
            </a:r>
            <a:r>
              <a:rPr lang="ja-JP" altLang="en-US" sz="1800" kern="0" dirty="0" smtClean="0"/>
              <a:t>を感じる</a:t>
            </a:r>
            <a:r>
              <a:rPr lang="ja-JP" altLang="en-US" sz="1800" kern="0" dirty="0"/>
              <a:t>場面に</a:t>
            </a:r>
            <a:r>
              <a:rPr lang="ja-JP" altLang="en-US" sz="1800" kern="0" dirty="0" smtClean="0"/>
              <a:t>遭遇して</a:t>
            </a:r>
            <a:r>
              <a:rPr lang="ja-JP" altLang="en-US" sz="1800" kern="0" dirty="0"/>
              <a:t>初めて、そのプロセスは改善される。</a:t>
            </a:r>
          </a:p>
          <a:p>
            <a:pPr marL="540000">
              <a:spcBef>
                <a:spcPts val="0"/>
              </a:spcBef>
              <a:buFont typeface="Arial" panose="020B0604020202020204" pitchFamily="34" charset="0"/>
              <a:buChar char="•"/>
            </a:pPr>
            <a:r>
              <a:rPr lang="ja-JP" altLang="en-US" sz="1800" kern="0" dirty="0"/>
              <a:t>オーナーシップを持たない</a:t>
            </a:r>
            <a:r>
              <a:rPr lang="ja-JP" altLang="en-US" sz="1800" kern="0" dirty="0" smtClean="0"/>
              <a:t>メンバーに</a:t>
            </a:r>
            <a:r>
              <a:rPr lang="ja-JP" altLang="en-US" sz="1800" kern="0" dirty="0"/>
              <a:t>は、改善の必要性とリスクを理解させる。</a:t>
            </a:r>
            <a:endParaRPr lang="en-US" altLang="ja-JP" sz="1800" kern="0" dirty="0" smtClean="0"/>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27</a:t>
            </a:fld>
            <a:endParaRPr lang="en-US" altLang="ja-JP">
              <a:solidFill>
                <a:srgbClr val="000000"/>
              </a:solidFill>
            </a:endParaRPr>
          </a:p>
        </p:txBody>
      </p:sp>
    </p:spTree>
    <p:extLst>
      <p:ext uri="{BB962C8B-B14F-4D97-AF65-F5344CB8AC3E}">
        <p14:creationId xmlns:p14="http://schemas.microsoft.com/office/powerpoint/2010/main" val="1906821401"/>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絵</a:t>
            </a:r>
            <a:r>
              <a:rPr lang="ja-JP" altLang="en-US" sz="1800" b="1" kern="0" dirty="0">
                <a:solidFill>
                  <a:srgbClr val="000000"/>
                </a:solidFill>
              </a:rPr>
              <a:t>に描いた　ルール・基準値　価値は</a:t>
            </a:r>
            <a:r>
              <a:rPr lang="ja-JP" altLang="en-US" sz="1800" b="1" kern="0" dirty="0" err="1">
                <a:solidFill>
                  <a:srgbClr val="000000"/>
                </a:solidFill>
              </a:rPr>
              <a:t>無</a:t>
            </a:r>
            <a:r>
              <a:rPr lang="ja-JP" altLang="en-US" sz="1800" b="1" kern="0" dirty="0" err="1" smtClean="0">
                <a:solidFill>
                  <a:srgbClr val="000000"/>
                </a:solidFill>
              </a:rPr>
              <a:t>し</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018】 </a:t>
            </a:r>
            <a:r>
              <a:rPr lang="en-US" altLang="ja-JP" sz="2400" dirty="0" smtClean="0"/>
              <a:t>ISO9001</a:t>
            </a:r>
            <a:r>
              <a:rPr lang="ja-JP" altLang="en-US" sz="2400" dirty="0"/>
              <a:t>は「気づきを得るツール」として使う</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開発プロセスに関する規程を制定しているが</a:t>
            </a:r>
            <a:r>
              <a:rPr lang="ja-JP" altLang="en-US" sz="1800" dirty="0" smtClean="0"/>
              <a:t>、制定以来改訂されていない。</a:t>
            </a:r>
            <a:endParaRPr lang="en-US" altLang="ja-JP" sz="1800" dirty="0" smtClean="0"/>
          </a:p>
          <a:p>
            <a:pPr marL="540000">
              <a:spcBef>
                <a:spcPts val="0"/>
              </a:spcBef>
              <a:buFont typeface="Arial" panose="020B0604020202020204" pitchFamily="34" charset="0"/>
              <a:buChar char="•"/>
            </a:pPr>
            <a:r>
              <a:rPr lang="ja-JP" altLang="en-US" sz="1800" dirty="0"/>
              <a:t>監査のため</a:t>
            </a:r>
            <a:r>
              <a:rPr lang="ja-JP" altLang="en-US" sz="1800" dirty="0" smtClean="0"/>
              <a:t>に相当の時間をかけて準備しているが、時間の無駄ではないか？</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2.3 </a:t>
            </a:r>
            <a:r>
              <a:rPr lang="ja-JP" altLang="en-US" sz="1800" kern="0">
                <a:solidFill>
                  <a:srgbClr val="000000"/>
                </a:solidFill>
              </a:rPr>
              <a:t>ソフトウェアプロセス改善の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ネガティブではなく品質</a:t>
            </a:r>
            <a:r>
              <a:rPr lang="ja-JP" altLang="en-US" sz="1800" kern="0" dirty="0">
                <a:solidFill>
                  <a:srgbClr val="000000"/>
                </a:solidFill>
              </a:rPr>
              <a:t>向上プロセスととらえ、プロセスに息を吹き込む。</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形骸化</a:t>
            </a:r>
            <a:r>
              <a:rPr lang="ja-JP" altLang="en-US" sz="1800" kern="0" dirty="0">
                <a:solidFill>
                  <a:srgbClr val="000000"/>
                </a:solidFill>
              </a:rPr>
              <a:t>しているプロセスは大胆に除外することを検討する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　　</a:t>
            </a:r>
            <a:r>
              <a:rPr lang="en-US" altLang="ja-JP" sz="1800" kern="0" dirty="0" smtClean="0">
                <a:solidFill>
                  <a:srgbClr val="000000"/>
                </a:solidFill>
              </a:rPr>
              <a:t>QCD</a:t>
            </a:r>
            <a:r>
              <a:rPr lang="ja-JP" altLang="en-US" sz="1800" kern="0" dirty="0" smtClean="0">
                <a:solidFill>
                  <a:srgbClr val="000000"/>
                </a:solidFill>
              </a:rPr>
              <a:t>に</a:t>
            </a:r>
            <a:r>
              <a:rPr lang="ja-JP" altLang="en-US" sz="1800" kern="0" dirty="0">
                <a:solidFill>
                  <a:srgbClr val="000000"/>
                </a:solidFill>
              </a:rPr>
              <a:t>対して意味のないプロセスならば不要。</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不適合の指摘はプロセス</a:t>
            </a:r>
            <a:r>
              <a:rPr lang="ja-JP" altLang="en-US" sz="1800" kern="0" dirty="0">
                <a:solidFill>
                  <a:srgbClr val="000000"/>
                </a:solidFill>
              </a:rPr>
              <a:t>の弱点を考える良い機会と考える。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品質</a:t>
            </a:r>
            <a:r>
              <a:rPr lang="ja-JP" altLang="en-US" sz="1800" kern="0" dirty="0">
                <a:solidFill>
                  <a:srgbClr val="000000"/>
                </a:solidFill>
              </a:rPr>
              <a:t>目標未達成の原因、バグ分析、バグ傾向分析など、改善の機会</a:t>
            </a:r>
            <a:r>
              <a:rPr lang="ja-JP" altLang="en-US" sz="1800" kern="0" dirty="0" smtClean="0">
                <a:solidFill>
                  <a:srgbClr val="000000"/>
                </a:solidFill>
              </a:rPr>
              <a:t>を組み入れて</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みる。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④ 自ら</a:t>
            </a:r>
            <a:r>
              <a:rPr lang="ja-JP" altLang="en-US" sz="1800" kern="0" dirty="0">
                <a:solidFill>
                  <a:srgbClr val="000000"/>
                </a:solidFill>
              </a:rPr>
              <a:t>積極的に探し出した改善活動</a:t>
            </a:r>
            <a:r>
              <a:rPr lang="ja-JP" altLang="en-US" sz="1800" kern="0" dirty="0" smtClean="0">
                <a:solidFill>
                  <a:srgbClr val="000000"/>
                </a:solidFill>
              </a:rPr>
              <a:t>こそ</a:t>
            </a:r>
            <a:r>
              <a:rPr lang="en-US" altLang="ja-JP" sz="1800" kern="0" dirty="0" smtClean="0">
                <a:solidFill>
                  <a:srgbClr val="000000"/>
                </a:solidFill>
              </a:rPr>
              <a:t>QMS</a:t>
            </a:r>
            <a:r>
              <a:rPr lang="ja-JP" altLang="en-US" sz="1800" kern="0" dirty="0" smtClean="0">
                <a:solidFill>
                  <a:srgbClr val="000000"/>
                </a:solidFill>
              </a:rPr>
              <a:t>（</a:t>
            </a:r>
            <a:r>
              <a:rPr lang="en-US" altLang="ja-JP" sz="1800" kern="0" dirty="0">
                <a:solidFill>
                  <a:srgbClr val="000000"/>
                </a:solidFill>
              </a:rPr>
              <a:t>Quality Management System</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活動。</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⑤ </a:t>
            </a:r>
            <a:r>
              <a:rPr lang="en-US" altLang="ja-JP" sz="1800" kern="0" dirty="0" smtClean="0">
                <a:solidFill>
                  <a:srgbClr val="000000"/>
                </a:solidFill>
              </a:rPr>
              <a:t>ISO9001</a:t>
            </a:r>
            <a:r>
              <a:rPr lang="ja-JP" altLang="en-US" sz="1800" kern="0" dirty="0" smtClean="0">
                <a:solidFill>
                  <a:srgbClr val="000000"/>
                </a:solidFill>
              </a:rPr>
              <a:t>の</a:t>
            </a:r>
            <a:r>
              <a:rPr lang="ja-JP" altLang="en-US" sz="1800" kern="0" dirty="0">
                <a:solidFill>
                  <a:srgbClr val="000000"/>
                </a:solidFill>
              </a:rPr>
              <a:t>不適合を積極的に受け入れること。指摘を受けると作業</a:t>
            </a:r>
            <a:r>
              <a:rPr lang="ja-JP" altLang="en-US" sz="1800" kern="0" dirty="0" smtClean="0">
                <a:solidFill>
                  <a:srgbClr val="000000"/>
                </a:solidFill>
              </a:rPr>
              <a:t>が増えるので</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執拗</a:t>
            </a:r>
            <a:r>
              <a:rPr lang="ja-JP" altLang="en-US" sz="1800" kern="0" dirty="0">
                <a:solidFill>
                  <a:srgbClr val="000000"/>
                </a:solidFill>
              </a:rPr>
              <a:t>に抵抗するのは本末</a:t>
            </a:r>
            <a:r>
              <a:rPr lang="ja-JP" altLang="en-US" sz="1800" kern="0" dirty="0" smtClean="0">
                <a:solidFill>
                  <a:srgbClr val="000000"/>
                </a:solidFill>
              </a:rPr>
              <a:t>転倒。</a:t>
            </a:r>
            <a:endParaRPr lang="en-US" altLang="ja-JP" sz="1800" kern="0" dirty="0" smtClean="0">
              <a:solidFill>
                <a:srgbClr val="000000"/>
              </a:solidFill>
            </a:endParaRPr>
          </a:p>
        </p:txBody>
      </p:sp>
      <p:grpSp>
        <p:nvGrpSpPr>
          <p:cNvPr id="18" name="グループ化 6"/>
          <p:cNvGrpSpPr>
            <a:grpSpLocks/>
          </p:cNvGrpSpPr>
          <p:nvPr/>
        </p:nvGrpSpPr>
        <p:grpSpPr bwMode="auto">
          <a:xfrm>
            <a:off x="5580063" y="0"/>
            <a:ext cx="3563937" cy="576263"/>
            <a:chOff x="5580112" y="-27384"/>
            <a:chExt cx="3563888" cy="576064"/>
          </a:xfrm>
        </p:grpSpPr>
        <p:grpSp>
          <p:nvGrpSpPr>
            <p:cNvPr id="19" name="グループ化 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28</a:t>
            </a:fld>
            <a:endParaRPr lang="en-US" altLang="ja-JP">
              <a:solidFill>
                <a:srgbClr val="000000"/>
              </a:solidFill>
            </a:endParaRPr>
          </a:p>
        </p:txBody>
      </p:sp>
    </p:spTree>
    <p:extLst>
      <p:ext uri="{BB962C8B-B14F-4D97-AF65-F5344CB8AC3E}">
        <p14:creationId xmlns:p14="http://schemas.microsoft.com/office/powerpoint/2010/main" val="1854681593"/>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利活用　ラブレターには　無理がある</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smtClean="0"/>
              <a:t>肝</a:t>
            </a:r>
            <a:r>
              <a:rPr lang="en-US" altLang="ja-JP" sz="2400" smtClean="0"/>
              <a:t>019】 </a:t>
            </a:r>
            <a:r>
              <a:rPr lang="ja-JP" altLang="en-US" sz="2400" dirty="0" smtClean="0">
                <a:solidFill>
                  <a:schemeClr val="bg1"/>
                </a:solidFill>
              </a:rPr>
              <a:t>開発計画書のコピペを見付けたら、組織トレーニングを見直す</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開発計画書のレビューを行った時に、出てきた計画書が別プロジェクトの</a:t>
            </a:r>
            <a:r>
              <a:rPr lang="ja-JP" altLang="en-US" sz="1800" smtClean="0"/>
              <a:t>ものに酷似して</a:t>
            </a:r>
            <a:r>
              <a:rPr lang="en-US" altLang="ja-JP" sz="1800" smtClean="0"/>
              <a:t/>
            </a:r>
            <a:br>
              <a:rPr lang="en-US" altLang="ja-JP" sz="1800" smtClean="0"/>
            </a:br>
            <a:r>
              <a:rPr lang="ja-JP" altLang="en-US" sz="1800" smtClean="0"/>
              <a:t>いた</a:t>
            </a:r>
            <a:r>
              <a:rPr lang="ja-JP" altLang="en-US" sz="1800" dirty="0" smtClean="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2.3 </a:t>
            </a:r>
            <a:r>
              <a:rPr lang="ja-JP" altLang="en-US" sz="1800" kern="0">
                <a:solidFill>
                  <a:schemeClr val="tx1"/>
                </a:solidFill>
              </a:rPr>
              <a:t>ソフトウェアプロセス改善の</a:t>
            </a:r>
            <a:r>
              <a:rPr lang="ja-JP" altLang="en-US" sz="1800" kern="0" smtClean="0">
                <a:solidFill>
                  <a:schemeClr val="tx1"/>
                </a:solidFill>
              </a:rPr>
              <a:t>マネジメント⑤</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計画書は、</a:t>
            </a:r>
            <a:r>
              <a:rPr lang="en-US" altLang="ja-JP" sz="1800" kern="0" dirty="0" smtClean="0">
                <a:solidFill>
                  <a:srgbClr val="000000"/>
                </a:solidFill>
              </a:rPr>
              <a:t>PM</a:t>
            </a:r>
            <a:r>
              <a:rPr lang="ja-JP" altLang="en-US" sz="1800" kern="0" dirty="0" smtClean="0">
                <a:solidFill>
                  <a:srgbClr val="000000"/>
                </a:solidFill>
              </a:rPr>
              <a:t>（</a:t>
            </a:r>
            <a:r>
              <a:rPr lang="en-US" altLang="ja-JP" sz="1800" kern="0" dirty="0" smtClean="0">
                <a:solidFill>
                  <a:srgbClr val="000000"/>
                </a:solidFill>
              </a:rPr>
              <a:t>Project Manager</a:t>
            </a:r>
            <a:r>
              <a:rPr lang="ja-JP" altLang="en-US" sz="1800" kern="0" dirty="0" smtClean="0">
                <a:solidFill>
                  <a:srgbClr val="000000"/>
                </a:solidFill>
              </a:rPr>
              <a:t>）と</a:t>
            </a:r>
            <a:r>
              <a:rPr lang="en-US" altLang="ja-JP" sz="1800" kern="0" dirty="0" smtClean="0">
                <a:solidFill>
                  <a:srgbClr val="000000"/>
                </a:solidFill>
              </a:rPr>
              <a:t>PL</a:t>
            </a:r>
            <a:r>
              <a:rPr lang="ja-JP" altLang="en-US" sz="1800" kern="0" dirty="0" smtClean="0">
                <a:solidFill>
                  <a:srgbClr val="000000"/>
                </a:solidFill>
              </a:rPr>
              <a:t>（</a:t>
            </a:r>
            <a:r>
              <a:rPr lang="en-US" altLang="ja-JP" sz="1800" kern="0" dirty="0" smtClean="0">
                <a:solidFill>
                  <a:srgbClr val="000000"/>
                </a:solidFill>
              </a:rPr>
              <a:t>Project Leader</a:t>
            </a:r>
            <a:r>
              <a:rPr lang="ja-JP" altLang="en-US" sz="1800" kern="0" dirty="0" smtClean="0">
                <a:solidFill>
                  <a:srgbClr val="000000"/>
                </a:solidFill>
              </a:rPr>
              <a:t>）が作成する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「プロジェクト成功へのシナリオ」である。そのシナリオをコピペで済ませているということは、</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計画書の意味合いを理解していないと考えて良い</a:t>
            </a:r>
            <a:r>
              <a:rPr lang="ja-JP" altLang="en-US" sz="1800" kern="0" dirty="0" smtClean="0"/>
              <a:t>。従って、トレーニングを実施し、認識を改めさせる必要がある。</a:t>
            </a:r>
            <a:endParaRPr lang="en-US" altLang="ja-JP" sz="1800" kern="0" dirty="0" smtClean="0"/>
          </a:p>
          <a:p>
            <a:pPr marL="540000">
              <a:spcBef>
                <a:spcPts val="0"/>
              </a:spcBef>
              <a:buFont typeface="Arial" panose="020B0604020202020204" pitchFamily="34" charset="0"/>
              <a:buChar char="•"/>
            </a:pPr>
            <a:r>
              <a:rPr lang="en-US" altLang="ja-JP" sz="1800" kern="0" dirty="0" smtClean="0">
                <a:solidFill>
                  <a:srgbClr val="000000"/>
                </a:solidFill>
              </a:rPr>
              <a:t>PM</a:t>
            </a:r>
            <a:r>
              <a:rPr lang="ja-JP" altLang="en-US" sz="1800" kern="0" dirty="0" smtClean="0">
                <a:solidFill>
                  <a:srgbClr val="000000"/>
                </a:solidFill>
              </a:rPr>
              <a:t>との「プロジェクト</a:t>
            </a:r>
            <a:r>
              <a:rPr lang="ja-JP" altLang="en-US" sz="1800" kern="0" dirty="0">
                <a:solidFill>
                  <a:srgbClr val="000000"/>
                </a:solidFill>
              </a:rPr>
              <a:t>の要点や</a:t>
            </a:r>
            <a:r>
              <a:rPr lang="ja-JP" altLang="en-US" sz="1800" kern="0" dirty="0" smtClean="0">
                <a:solidFill>
                  <a:srgbClr val="000000"/>
                </a:solidFill>
              </a:rPr>
              <a:t>リスクについてのヒアリング」を通して気付きを与える。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挙げられたリスクに対して顕在化させないためのシナリオは十分か？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②</a:t>
            </a:r>
            <a:r>
              <a:rPr lang="ja-JP" altLang="en-US" sz="1800" kern="0" dirty="0" smtClean="0">
                <a:solidFill>
                  <a:srgbClr val="000000"/>
                </a:solidFill>
              </a:rPr>
              <a:t> 各開発工程ごとの品質確保のシナリオは十分か？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③</a:t>
            </a:r>
            <a:r>
              <a:rPr lang="ja-JP" altLang="en-US" sz="1800" kern="0" dirty="0" smtClean="0">
                <a:solidFill>
                  <a:srgbClr val="000000"/>
                </a:solidFill>
              </a:rPr>
              <a:t> 各</a:t>
            </a:r>
            <a:r>
              <a:rPr lang="en-US" altLang="ja-JP" sz="1800" kern="0" dirty="0" smtClean="0">
                <a:solidFill>
                  <a:srgbClr val="000000"/>
                </a:solidFill>
              </a:rPr>
              <a:t>PJ</a:t>
            </a:r>
            <a:r>
              <a:rPr lang="ja-JP" altLang="en-US" sz="1800" kern="0" dirty="0" smtClean="0">
                <a:solidFill>
                  <a:srgbClr val="000000"/>
                </a:solidFill>
              </a:rPr>
              <a:t>メンバーが役割りを十分に認識しているか？　また、足りない役割りがないか？</a:t>
            </a:r>
            <a:r>
              <a:rPr lang="en-US" altLang="ja-JP" sz="1800" kern="0" dirty="0">
                <a:solidFill>
                  <a:srgbClr val="000000"/>
                </a:solidFill>
              </a:rPr>
              <a:t/>
            </a:r>
            <a:br>
              <a:rPr lang="en-US" altLang="ja-JP" sz="1800" kern="0" dirty="0">
                <a:solidFill>
                  <a:srgbClr val="000000"/>
                </a:solidFill>
              </a:rPr>
            </a:br>
            <a:r>
              <a:rPr lang="ja-JP" altLang="en-US" sz="1800" kern="0" dirty="0">
                <a:solidFill>
                  <a:srgbClr val="000000"/>
                </a:solidFill>
              </a:rPr>
              <a:t>　</a:t>
            </a:r>
            <a:r>
              <a:rPr lang="ja-JP" altLang="en-US" sz="1800" kern="0" dirty="0" smtClean="0">
                <a:solidFill>
                  <a:srgbClr val="000000"/>
                </a:solidFill>
              </a:rPr>
              <a:t>④ 顧客に依頼しなければならない役割りが合意されているか？</a:t>
            </a:r>
            <a:endParaRPr lang="en-US" altLang="ja-JP" sz="1800" kern="0" dirty="0" smtClean="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29</a:t>
            </a:fld>
            <a:endParaRPr lang="en-US" altLang="ja-JP">
              <a:solidFill>
                <a:srgbClr val="000000"/>
              </a:solidFill>
            </a:endParaRPr>
          </a:p>
        </p:txBody>
      </p:sp>
    </p:spTree>
    <p:extLst>
      <p:ext uri="{BB962C8B-B14F-4D97-AF65-F5344CB8AC3E}">
        <p14:creationId xmlns:p14="http://schemas.microsoft.com/office/powerpoint/2010/main" val="1503354733"/>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516002588"/>
              </p:ext>
            </p:extLst>
          </p:nvPr>
        </p:nvGraphicFramePr>
        <p:xfrm>
          <a:off x="179519" y="540000"/>
          <a:ext cx="8784979" cy="6048652"/>
        </p:xfrm>
        <a:graphic>
          <a:graphicData uri="http://schemas.openxmlformats.org/drawingml/2006/table">
            <a:tbl>
              <a:tblPr/>
              <a:tblGrid>
                <a:gridCol w="239699"/>
                <a:gridCol w="239699"/>
                <a:gridCol w="239699"/>
                <a:gridCol w="1177524"/>
                <a:gridCol w="1177524"/>
                <a:gridCol w="239699"/>
                <a:gridCol w="239699"/>
                <a:gridCol w="239699"/>
                <a:gridCol w="239699"/>
                <a:gridCol w="239699"/>
                <a:gridCol w="239699"/>
                <a:gridCol w="239699"/>
                <a:gridCol w="239699"/>
                <a:gridCol w="239699"/>
                <a:gridCol w="1177524"/>
                <a:gridCol w="1177524"/>
                <a:gridCol w="239699"/>
                <a:gridCol w="239699"/>
                <a:gridCol w="239699"/>
                <a:gridCol w="239699"/>
                <a:gridCol w="239699"/>
              </a:tblGrid>
              <a:tr h="213608">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w="6350" cap="flat" cmpd="sng" algn="ctr">
                      <a:solidFill>
                        <a:srgbClr val="FFFFFF"/>
                      </a:solidFill>
                      <a:prstDash val="solid"/>
                      <a:round/>
                      <a:headEnd type="none" w="med" len="med"/>
                      <a:tailEnd type="none" w="med" len="med"/>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r>
              <a:tr h="247422">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6350" cap="flat" cmpd="sng" algn="ctr">
                      <a:solidFill>
                        <a:srgbClr val="FFFFFF"/>
                      </a:solidFill>
                      <a:prstDash val="solid"/>
                      <a:round/>
                      <a:headEnd type="none" w="med" len="med"/>
                      <a:tailEnd type="none" w="med" len="med"/>
                    </a:lnR>
                    <a:lnT>
                      <a:noFill/>
                    </a:lnT>
                    <a:lnB>
                      <a:noFill/>
                    </a:lnB>
                  </a:tcPr>
                </a:tc>
                <a:tc rowSpan="2" gridSpan="6">
                  <a:txBody>
                    <a:bodyPr/>
                    <a:lstStyle/>
                    <a:p>
                      <a:pPr algn="ctr" fontAlgn="ctr"/>
                      <a:r>
                        <a:rPr lang="en-US" altLang="ja-JP" sz="900" b="1" i="0" u="none" strike="noStrike" dirty="0" err="1">
                          <a:solidFill>
                            <a:srgbClr val="FFFFFF"/>
                          </a:solidFill>
                          <a:effectLst/>
                          <a:latin typeface="ＭＳ ゴシック"/>
                        </a:rPr>
                        <a:t>SQuBOK</a:t>
                      </a:r>
                      <a:r>
                        <a:rPr lang="en-US" altLang="ja-JP" sz="900" b="1" i="0" u="none" strike="noStrike" dirty="0">
                          <a:solidFill>
                            <a:srgbClr val="FFFFFF"/>
                          </a:solidFill>
                          <a:effectLst/>
                          <a:latin typeface="ＭＳ ゴシック"/>
                        </a:rPr>
                        <a:t> </a:t>
                      </a:r>
                      <a:r>
                        <a:rPr lang="ja-JP" altLang="en-US" sz="900" b="1" i="0" u="none" strike="noStrike" dirty="0">
                          <a:solidFill>
                            <a:srgbClr val="FFFFFF"/>
                          </a:solidFill>
                          <a:effectLst/>
                          <a:latin typeface="ＭＳ ゴシック"/>
                        </a:rPr>
                        <a:t>体系　</a:t>
                      </a:r>
                      <a:br>
                        <a:rPr lang="ja-JP" altLang="en-US" sz="900" b="1" i="0" u="none" strike="noStrike" dirty="0">
                          <a:solidFill>
                            <a:srgbClr val="FFFFFF"/>
                          </a:solidFill>
                          <a:effectLst/>
                          <a:latin typeface="ＭＳ ゴシック"/>
                        </a:rPr>
                      </a:br>
                      <a:r>
                        <a:rPr lang="ja-JP" altLang="en-US" sz="900" b="1" i="0" u="none" strike="noStrike" dirty="0">
                          <a:solidFill>
                            <a:srgbClr val="FFFFFF"/>
                          </a:solidFill>
                          <a:effectLst/>
                          <a:latin typeface="ＭＳ ゴシック"/>
                        </a:rPr>
                        <a:t>２．ソフトウェア品質マネジメント　目次</a:t>
                      </a:r>
                    </a:p>
                  </a:txBody>
                  <a:tcPr marL="8432" marR="8432" marT="84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6365C"/>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ctr" fontAlgn="ctr"/>
                      <a:r>
                        <a:rPr lang="ja-JP" altLang="en-US" sz="900" b="1" i="0" u="none" strike="noStrike">
                          <a:solidFill>
                            <a:srgbClr val="FFFFFF"/>
                          </a:solidFill>
                          <a:effectLst/>
                          <a:latin typeface="ＭＳ ゴシック"/>
                        </a:rPr>
                        <a:t>肝の</a:t>
                      </a:r>
                      <a:br>
                        <a:rPr lang="ja-JP" altLang="en-US" sz="900" b="1" i="0" u="none" strike="noStrike">
                          <a:solidFill>
                            <a:srgbClr val="FFFFFF"/>
                          </a:solidFill>
                          <a:effectLst/>
                          <a:latin typeface="ＭＳ ゴシック"/>
                        </a:rPr>
                      </a:br>
                      <a:r>
                        <a:rPr lang="ja-JP" altLang="en-US" sz="900" b="1" i="0" u="none" strike="noStrike">
                          <a:solidFill>
                            <a:srgbClr val="FFFFFF"/>
                          </a:solidFill>
                          <a:effectLst/>
                          <a:latin typeface="ＭＳ ゴシック"/>
                        </a:rPr>
                        <a:t>個数</a:t>
                      </a:r>
                    </a:p>
                  </a:txBody>
                  <a:tcPr marL="8432" marR="8432" marT="84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6365C"/>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6350" cap="flat" cmpd="sng" algn="ctr">
                      <a:solidFill>
                        <a:srgbClr val="FFFFFF"/>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6350" cap="flat" cmpd="sng" algn="ctr">
                      <a:solidFill>
                        <a:srgbClr val="FFFFFF"/>
                      </a:solidFill>
                      <a:prstDash val="solid"/>
                      <a:round/>
                      <a:headEnd type="none" w="med" len="med"/>
                      <a:tailEnd type="none" w="med" len="med"/>
                    </a:lnR>
                    <a:lnT>
                      <a:noFill/>
                    </a:lnT>
                    <a:lnB>
                      <a:noFill/>
                    </a:lnB>
                  </a:tcPr>
                </a:tc>
                <a:tc rowSpan="2" gridSpan="6">
                  <a:txBody>
                    <a:bodyPr/>
                    <a:lstStyle/>
                    <a:p>
                      <a:pPr algn="ctr" fontAlgn="ctr"/>
                      <a:r>
                        <a:rPr lang="en-US" altLang="ja-JP" sz="900" b="1" i="0" u="none" strike="noStrike">
                          <a:solidFill>
                            <a:srgbClr val="FFFFFF"/>
                          </a:solidFill>
                          <a:effectLst/>
                          <a:latin typeface="ＭＳ ゴシック"/>
                        </a:rPr>
                        <a:t>SQuBOK </a:t>
                      </a:r>
                      <a:r>
                        <a:rPr lang="ja-JP" altLang="en-US" sz="900" b="1" i="0" u="none" strike="noStrike">
                          <a:solidFill>
                            <a:srgbClr val="FFFFFF"/>
                          </a:solidFill>
                          <a:effectLst/>
                          <a:latin typeface="ＭＳ ゴシック"/>
                        </a:rPr>
                        <a:t>体系　</a:t>
                      </a:r>
                      <a:br>
                        <a:rPr lang="ja-JP" altLang="en-US" sz="900" b="1" i="0" u="none" strike="noStrike">
                          <a:solidFill>
                            <a:srgbClr val="FFFFFF"/>
                          </a:solidFill>
                          <a:effectLst/>
                          <a:latin typeface="ＭＳ ゴシック"/>
                        </a:rPr>
                      </a:br>
                      <a:r>
                        <a:rPr lang="ja-JP" altLang="en-US" sz="900" b="1" i="0" u="none" strike="noStrike">
                          <a:solidFill>
                            <a:srgbClr val="FFFFFF"/>
                          </a:solidFill>
                          <a:effectLst/>
                          <a:latin typeface="ＭＳ ゴシック"/>
                        </a:rPr>
                        <a:t>２．ソフトウェア品質マネジメント　目次</a:t>
                      </a:r>
                    </a:p>
                  </a:txBody>
                  <a:tcPr marL="8432" marR="8432" marT="84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16365C"/>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ctr" fontAlgn="ctr"/>
                      <a:r>
                        <a:rPr lang="ja-JP" altLang="en-US" sz="900" b="1" i="0" u="none" strike="noStrike">
                          <a:solidFill>
                            <a:srgbClr val="FFFFFF"/>
                          </a:solidFill>
                          <a:effectLst/>
                          <a:latin typeface="ＭＳ ゴシック"/>
                        </a:rPr>
                        <a:t>肝の</a:t>
                      </a:r>
                      <a:br>
                        <a:rPr lang="ja-JP" altLang="en-US" sz="900" b="1" i="0" u="none" strike="noStrike">
                          <a:solidFill>
                            <a:srgbClr val="FFFFFF"/>
                          </a:solidFill>
                          <a:effectLst/>
                          <a:latin typeface="ＭＳ ゴシック"/>
                        </a:rPr>
                      </a:br>
                      <a:r>
                        <a:rPr lang="ja-JP" altLang="en-US" sz="900" b="1" i="0" u="none" strike="noStrike">
                          <a:solidFill>
                            <a:srgbClr val="FFFFFF"/>
                          </a:solidFill>
                          <a:effectLst/>
                          <a:latin typeface="ＭＳ ゴシック"/>
                        </a:rPr>
                        <a:t>個数</a:t>
                      </a:r>
                    </a:p>
                  </a:txBody>
                  <a:tcPr marL="8432" marR="8432" marT="84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6365C"/>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6350" cap="flat" cmpd="sng" algn="ctr">
                      <a:solidFill>
                        <a:srgbClr val="FFFFFF"/>
                      </a:solidFill>
                      <a:prstDash val="solid"/>
                      <a:round/>
                      <a:headEnd type="none" w="med" len="med"/>
                      <a:tailEnd type="none" w="med" len="med"/>
                    </a:lnL>
                    <a:lnR>
                      <a:noFill/>
                    </a:lnR>
                    <a:lnT>
                      <a:noFill/>
                    </a:lnT>
                    <a:lnB>
                      <a:noFill/>
                    </a:lnB>
                  </a:tcPr>
                </a:tc>
              </a:tr>
              <a:tr h="247422">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6350" cap="flat" cmpd="sng" algn="ctr">
                      <a:solidFill>
                        <a:srgbClr val="FFFFFF"/>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6350" cap="flat" cmpd="sng" algn="ctr">
                      <a:solidFill>
                        <a:srgbClr val="FFFFFF"/>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6350" cap="flat" cmpd="sng" algn="ctr">
                      <a:solidFill>
                        <a:srgbClr val="FFFFFF"/>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6350" cap="flat" cmpd="sng" algn="ctr">
                      <a:solidFill>
                        <a:srgbClr val="FFFFFF"/>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ソフトウェア品質マネジメントシステムの構築と運用</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８</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2.13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品質計画のマネジメント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2.2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ライフサイクルプロセスのマネジメント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2.14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要求分析のマネジメント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８</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2.3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ソフトウェアプロセス改善のマネジメント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2.15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設計のマネジメント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2.4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検査のマネジメント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chemeClr val="tx1"/>
                          </a:solidFill>
                          <a:effectLst/>
                          <a:latin typeface="ＭＳ ゴシック" panose="020B0609070205080204" pitchFamily="49" charset="-128"/>
                          <a:ea typeface="ＭＳ ゴシック" panose="020B0609070205080204" pitchFamily="49" charset="-128"/>
                        </a:rPr>
                        <a:t>２</a:t>
                      </a:r>
                      <a:r>
                        <a:rPr lang="ja-JP" altLang="en-US" sz="1600" b="1" i="0" u="none" strike="noStrike" dirty="0">
                          <a:solidFill>
                            <a:schemeClr val="tx1"/>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2.16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実装のマネジメント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2.5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監査のマネジメント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７</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2.17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レビュ－のマネジメント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2.6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教育・育成のマネジメント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2.18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テストのマネジメント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2.7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法的権利・法的責任のマネジメント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2.19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品質分析・評価のマネジメント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１１</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2.8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意思決定のマネジメント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2.20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リリ－ス可否判定</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2.9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調達のマネジメント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2.21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運用のマネジメント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７</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2.10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リスクマネジメント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2.22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保守のマネジメント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2.11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構成管理</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chemeClr val="tx1"/>
                          </a:solidFill>
                          <a:effectLst/>
                          <a:latin typeface="ＭＳ ゴシック" panose="020B0609070205080204" pitchFamily="49" charset="-128"/>
                          <a:ea typeface="ＭＳ ゴシック" panose="020B0609070205080204" pitchFamily="49" charset="-128"/>
                        </a:rPr>
                        <a:t>３</a:t>
                      </a:r>
                      <a:r>
                        <a:rPr lang="ja-JP" altLang="en-US" sz="1600" b="1" i="0" u="none" strike="noStrike" dirty="0">
                          <a:solidFill>
                            <a:srgbClr val="FF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その他</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０</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l" fontAlgn="ctr"/>
                      <a:r>
                        <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rPr>
                        <a:t>2.12 </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プロジェクトマネジメント</a:t>
                      </a:r>
                    </a:p>
                  </a:txBody>
                  <a:tcPr marL="10800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600" b="1" i="0" u="none" strike="noStrike" dirty="0" smtClean="0">
                          <a:solidFill>
                            <a:srgbClr val="000000"/>
                          </a:solidFill>
                          <a:effectLst/>
                          <a:latin typeface="ＭＳ ゴシック" panose="020B0609070205080204" pitchFamily="49" charset="-128"/>
                          <a:ea typeface="ＭＳ ゴシック" panose="020B0609070205080204" pitchFamily="49" charset="-128"/>
                        </a:rPr>
                        <a:t>１０</a:t>
                      </a:r>
                      <a:r>
                        <a:rPr lang="ja-JP" altLang="en-US" sz="1600" b="1"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rowSpan="2" gridSpan="6">
                  <a:txBody>
                    <a:bodyPr/>
                    <a:lstStyle/>
                    <a:p>
                      <a:pPr algn="ctr" fontAlgn="ctr"/>
                      <a:r>
                        <a:rPr lang="ja-JP" altLang="en-US" sz="1200" b="1" i="0" u="none" strike="noStrike" dirty="0" smtClean="0">
                          <a:solidFill>
                            <a:srgbClr val="FF0000"/>
                          </a:solidFill>
                          <a:effectLst/>
                          <a:latin typeface="ＭＳ ゴシック" panose="020B0609070205080204" pitchFamily="49" charset="-128"/>
                          <a:ea typeface="ＭＳ ゴシック" panose="020B0609070205080204" pitchFamily="49" charset="-128"/>
                        </a:rPr>
                        <a:t>総　　計</a:t>
                      </a:r>
                      <a:endParaRPr lang="ja-JP" altLang="en-US" sz="1200" b="1"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8432" marR="8432" marT="8432"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AEEF3"/>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gridSpan="2">
                  <a:txBody>
                    <a:bodyPr/>
                    <a:lstStyle/>
                    <a:p>
                      <a:pPr algn="r" fontAlgn="ctr"/>
                      <a:r>
                        <a:rPr lang="ja-JP" altLang="en-US" sz="1200" b="1" i="0" u="none" strike="noStrike" dirty="0" smtClean="0">
                          <a:solidFill>
                            <a:srgbClr val="FF0000"/>
                          </a:solidFill>
                          <a:effectLst/>
                          <a:latin typeface="ＭＳ ゴシック" panose="020B0609070205080204" pitchFamily="49" charset="-128"/>
                          <a:ea typeface="ＭＳ ゴシック" panose="020B0609070205080204" pitchFamily="49" charset="-128"/>
                        </a:rPr>
                        <a:t>１０８</a:t>
                      </a:r>
                      <a:r>
                        <a:rPr lang="ja-JP" altLang="en-US" sz="1200" b="1" i="0" u="none" strike="noStrike" dirty="0">
                          <a:solidFill>
                            <a:srgbClr val="FF0000"/>
                          </a:solidFill>
                          <a:effectLst/>
                          <a:latin typeface="ＭＳ ゴシック" panose="020B0609070205080204" pitchFamily="49" charset="-128"/>
                          <a:ea typeface="ＭＳ ゴシック" panose="020B0609070205080204" pitchFamily="49" charset="-128"/>
                        </a:rPr>
                        <a:t>　</a:t>
                      </a:r>
                    </a:p>
                  </a:txBody>
                  <a:tcPr marL="0" marR="0" marT="0" marB="0" anchor="ctr">
                    <a:lnL w="12700" cap="flat" cmpd="sng" algn="ctr">
                      <a:solidFill>
                        <a:srgbClr val="92CDDC"/>
                      </a:solidFill>
                      <a:prstDash val="solid"/>
                      <a:round/>
                      <a:headEnd type="none" w="med" len="med"/>
                      <a:tailEnd type="none" w="med" len="med"/>
                    </a:lnL>
                    <a:lnR w="12700" cap="flat" cmpd="sng" algn="ctr">
                      <a:solidFill>
                        <a:srgbClr val="92CDDC"/>
                      </a:solidFill>
                      <a:prstDash val="solid"/>
                      <a:round/>
                      <a:headEnd type="none" w="med" len="med"/>
                      <a:tailEnd type="none" w="med" len="med"/>
                    </a:lnR>
                    <a:lnT w="12700" cap="flat" cmpd="sng" algn="ctr">
                      <a:solidFill>
                        <a:srgbClr val="92CDDC"/>
                      </a:solidFill>
                      <a:prstDash val="solid"/>
                      <a:round/>
                      <a:headEnd type="none" w="med" len="med"/>
                      <a:tailEnd type="none" w="med" len="med"/>
                    </a:lnT>
                    <a:lnB w="12700" cap="flat" cmpd="sng" algn="ctr">
                      <a:solidFill>
                        <a:srgbClr val="92CDDC"/>
                      </a:solidFill>
                      <a:prstDash val="solid"/>
                      <a:round/>
                      <a:headEnd type="none" w="med" len="med"/>
                      <a:tailEnd type="none" w="med" len="med"/>
                    </a:lnB>
                    <a:solidFill>
                      <a:srgbClr val="DCE6F1"/>
                    </a:solidFill>
                  </a:tcPr>
                </a:tc>
                <a:tc rowSpan="2" h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dirty="0"/>
                    </a:p>
                  </a:txBody>
                  <a:tcPr/>
                </a:tc>
                <a:tc hMerge="1" vMerge="1">
                  <a:txBody>
                    <a:bodyPr/>
                    <a:lstStyle/>
                    <a:p>
                      <a:endParaRPr kumimoji="1" lang="ja-JP" altLang="en-US"/>
                    </a:p>
                  </a:txBody>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w="12700" cap="flat" cmpd="sng" algn="ctr">
                      <a:solidFill>
                        <a:srgbClr val="92CDDC"/>
                      </a:solidFill>
                      <a:prstDash val="solid"/>
                      <a:round/>
                      <a:headEnd type="none" w="med" len="med"/>
                      <a:tailEnd type="none" w="med" len="med"/>
                    </a:lnR>
                    <a:lnT>
                      <a:noFill/>
                    </a:lnT>
                    <a:lnB>
                      <a:noFill/>
                    </a:lnB>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w="12700" cap="flat" cmpd="sng" algn="ctr">
                      <a:solidFill>
                        <a:srgbClr val="92CDDC"/>
                      </a:solidFill>
                      <a:prstDash val="solid"/>
                      <a:round/>
                      <a:headEnd type="none" w="med" len="med"/>
                      <a:tailEnd type="none" w="med" len="med"/>
                    </a:lnL>
                    <a:lnR>
                      <a:noFill/>
                    </a:lnR>
                    <a:lnT>
                      <a:noFill/>
                    </a:lnT>
                    <a:lnB>
                      <a:noFill/>
                    </a:lnB>
                  </a:tcPr>
                </a:tc>
              </a:tr>
              <a:tr h="213608">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a:noFill/>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a:solidFill>
                          <a:srgbClr val="000000"/>
                        </a:solidFill>
                        <a:effectLst/>
                        <a:latin typeface="ＭＳ ゴシック"/>
                      </a:endParaRPr>
                    </a:p>
                  </a:txBody>
                  <a:tcPr marL="8432" marR="8432" marT="8432" marB="0" anchor="ctr">
                    <a:lnL>
                      <a:noFill/>
                    </a:lnL>
                    <a:lnR>
                      <a:noFill/>
                    </a:lnR>
                    <a:lnT w="12700" cap="flat" cmpd="sng" algn="ctr">
                      <a:solidFill>
                        <a:srgbClr val="92CDDC"/>
                      </a:solidFill>
                      <a:prstDash val="solid"/>
                      <a:round/>
                      <a:headEnd type="none" w="med" len="med"/>
                      <a:tailEnd type="none" w="med" len="med"/>
                    </a:lnT>
                    <a:lnB>
                      <a:noFill/>
                    </a:lnB>
                  </a:tcPr>
                </a:tc>
                <a:tc>
                  <a:txBody>
                    <a:bodyPr/>
                    <a:lstStyle/>
                    <a:p>
                      <a:pPr algn="l" fontAlgn="ctr"/>
                      <a:endParaRPr lang="ja-JP" altLang="en-US" sz="900" b="0" i="0" u="none" strike="noStrike" dirty="0">
                        <a:solidFill>
                          <a:srgbClr val="000000"/>
                        </a:solidFill>
                        <a:effectLst/>
                        <a:latin typeface="ＭＳ ゴシック"/>
                      </a:endParaRPr>
                    </a:p>
                  </a:txBody>
                  <a:tcPr marL="8432" marR="8432" marT="8432" marB="0" anchor="ctr">
                    <a:lnL>
                      <a:noFill/>
                    </a:lnL>
                    <a:lnR>
                      <a:noFill/>
                    </a:lnR>
                    <a:lnT>
                      <a:noFill/>
                    </a:lnT>
                    <a:lnB>
                      <a:noFill/>
                    </a:lnB>
                  </a:tcPr>
                </a:tc>
              </a:tr>
            </a:tbl>
          </a:graphicData>
        </a:graphic>
      </p:graphicFrame>
      <p:sp>
        <p:nvSpPr>
          <p:cNvPr id="6" name="Rectangle 3"/>
          <p:cNvSpPr txBox="1">
            <a:spLocks noChangeArrowheads="1"/>
          </p:cNvSpPr>
          <p:nvPr/>
        </p:nvSpPr>
        <p:spPr bwMode="auto">
          <a:xfrm>
            <a:off x="0" y="0"/>
            <a:ext cx="9144000" cy="648000"/>
          </a:xfrm>
          <a:prstGeom prst="rect">
            <a:avLst/>
          </a:prstGeom>
          <a:blipFill>
            <a:blip r:embed="rId3"/>
            <a:tile tx="0" ty="0" sx="100000" sy="100000" flip="none" algn="tl"/>
          </a:blipFill>
          <a:ln w="3175">
            <a:noFill/>
            <a:miter lim="800000"/>
            <a:headEnd/>
            <a:tailEnd/>
          </a:ln>
          <a:scene3d>
            <a:camera prst="orthographicFront"/>
            <a:lightRig rig="threePt" dir="t"/>
          </a:scene3d>
          <a:sp3d prstMaterial="softEdge">
            <a:bevelT prst="relaxedInset"/>
            <a:bevelB prst="relaxedInset"/>
          </a:sp3d>
        </p:spPr>
        <p:txBody>
          <a:bodyPr vert="horz" wrap="square" lIns="0" tIns="45720" rIns="0" bIns="45720" numCol="1" anchor="ctr" anchorCtr="0" compatLnSpc="1">
            <a:prstTxWarp prst="textNoShape">
              <a:avLst/>
            </a:prstTxWarp>
            <a:sp3d extrusionH="57150">
              <a:bevelT w="38100" h="38100"/>
              <a:bevelB w="38100" h="38100"/>
            </a:sp3d>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gn="ctr">
              <a:spcBef>
                <a:spcPts val="0"/>
              </a:spcBef>
              <a:buFontTx/>
              <a:buNone/>
            </a:pPr>
            <a:r>
              <a:rPr lang="en-US" altLang="ja-JP" b="1" i="1" kern="0" dirty="0" err="1" smtClean="0">
                <a:ln>
                  <a:solidFill>
                    <a:schemeClr val="tx1"/>
                  </a:solidFill>
                </a:ln>
                <a:solidFill>
                  <a:schemeClr val="tx1">
                    <a:lumMod val="75000"/>
                    <a:lumOff val="25000"/>
                  </a:schemeClr>
                </a:solidFill>
                <a:effectLst>
                  <a:outerShdw blurRad="50800" dist="76200" algn="l" rotWithShape="0">
                    <a:schemeClr val="bg2">
                      <a:alpha val="35000"/>
                    </a:schemeClr>
                  </a:outerShdw>
                </a:effectLst>
              </a:rPr>
              <a:t>SQuBOK</a:t>
            </a:r>
            <a:r>
              <a:rPr lang="ja-JP" altLang="en-US" b="1" i="1" kern="0" dirty="0">
                <a:ln>
                  <a:solidFill>
                    <a:schemeClr val="tx1"/>
                  </a:solidFill>
                </a:ln>
                <a:solidFill>
                  <a:schemeClr val="tx1">
                    <a:lumMod val="75000"/>
                    <a:lumOff val="25000"/>
                  </a:schemeClr>
                </a:solidFill>
                <a:effectLst>
                  <a:outerShdw blurRad="50800" dist="76200" algn="l" rotWithShape="0">
                    <a:schemeClr val="bg2">
                      <a:alpha val="35000"/>
                    </a:schemeClr>
                  </a:outerShdw>
                </a:effectLst>
              </a:rPr>
              <a:t>体系</a:t>
            </a:r>
            <a:r>
              <a:rPr lang="ja-JP" altLang="en-US" b="1" i="1" kern="0" dirty="0" smtClean="0">
                <a:ln>
                  <a:solidFill>
                    <a:schemeClr val="tx1"/>
                  </a:solidFill>
                </a:ln>
                <a:solidFill>
                  <a:schemeClr val="tx1">
                    <a:lumMod val="75000"/>
                    <a:lumOff val="25000"/>
                  </a:schemeClr>
                </a:solidFill>
                <a:effectLst>
                  <a:outerShdw blurRad="50800" dist="76200" algn="l" rotWithShape="0">
                    <a:schemeClr val="bg2">
                      <a:alpha val="35000"/>
                    </a:schemeClr>
                  </a:outerShdw>
                </a:effectLst>
              </a:rPr>
              <a:t>別ソフトウェア品質保証の肝の分布</a:t>
            </a:r>
            <a:endParaRPr lang="ja-JP" altLang="en-US" b="1" i="1" kern="0" dirty="0">
              <a:ln>
                <a:solidFill>
                  <a:schemeClr val="tx1"/>
                </a:solidFill>
              </a:ln>
              <a:solidFill>
                <a:schemeClr val="tx1">
                  <a:lumMod val="75000"/>
                  <a:lumOff val="25000"/>
                </a:schemeClr>
              </a:solidFill>
              <a:effectLst>
                <a:outerShdw blurRad="50800" dist="76200" algn="l" rotWithShape="0">
                  <a:schemeClr val="bg2">
                    <a:alpha val="35000"/>
                  </a:schemeClr>
                </a:outerShdw>
              </a:effectLst>
            </a:endParaRPr>
          </a:p>
        </p:txBody>
      </p:sp>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3</a:t>
            </a:fld>
            <a:endParaRPr lang="en-US" altLang="ja-JP" dirty="0">
              <a:solidFill>
                <a:srgbClr val="000000"/>
              </a:solidFill>
            </a:endParaRPr>
          </a:p>
        </p:txBody>
      </p:sp>
    </p:spTree>
    <p:extLst>
      <p:ext uri="{BB962C8B-B14F-4D97-AF65-F5344CB8AC3E}">
        <p14:creationId xmlns:p14="http://schemas.microsoft.com/office/powerpoint/2010/main" val="387322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失敗</a:t>
            </a:r>
            <a:r>
              <a:rPr lang="ja-JP" altLang="en-US" sz="1800" b="1" kern="0" dirty="0">
                <a:solidFill>
                  <a:srgbClr val="000000"/>
                </a:solidFill>
              </a:rPr>
              <a:t>の　もとをたどって　</a:t>
            </a:r>
            <a:r>
              <a:rPr lang="ja-JP" altLang="en-US" sz="1800" b="1" kern="0" dirty="0" smtClean="0"/>
              <a:t>予防策</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020】 </a:t>
            </a:r>
            <a:r>
              <a:rPr lang="ja-JP" altLang="en-US" sz="2400" dirty="0" smtClean="0"/>
              <a:t>過去</a:t>
            </a:r>
            <a:r>
              <a:rPr lang="ja-JP" altLang="en-US" sz="2400" dirty="0"/>
              <a:t>のプロジェクトの失敗を見積もりに反映する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金額及び工期の見積もりの失敗を毎回繰り返している。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chemeClr val="tx1"/>
                </a:solidFill>
              </a:rPr>
              <a:t>2.3 </a:t>
            </a:r>
            <a:r>
              <a:rPr lang="ja-JP" altLang="en-US" sz="1800" kern="0" dirty="0">
                <a:solidFill>
                  <a:schemeClr val="tx1"/>
                </a:solidFill>
              </a:rPr>
              <a:t>ソフトウェアプロセス改善の</a:t>
            </a:r>
            <a:r>
              <a:rPr lang="ja-JP" altLang="en-US" sz="1800" kern="0" dirty="0" smtClean="0">
                <a:solidFill>
                  <a:schemeClr val="tx1"/>
                </a:solidFill>
              </a:rPr>
              <a:t>マネジメント⑥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smtClean="0">
                <a:solidFill>
                  <a:srgbClr val="000000"/>
                </a:solidFill>
              </a:rPr>
              <a:t>QCD</a:t>
            </a:r>
            <a:r>
              <a:rPr lang="ja-JP" altLang="en-US" sz="1800" kern="0" dirty="0" smtClean="0">
                <a:solidFill>
                  <a:srgbClr val="000000"/>
                </a:solidFill>
              </a:rPr>
              <a:t>で</a:t>
            </a:r>
            <a:r>
              <a:rPr lang="ja-JP" altLang="en-US" sz="1800" kern="0" dirty="0">
                <a:solidFill>
                  <a:srgbClr val="000000"/>
                </a:solidFill>
              </a:rPr>
              <a:t>失敗した</a:t>
            </a:r>
            <a:r>
              <a:rPr lang="ja-JP" altLang="en-US" sz="1800" kern="0" dirty="0"/>
              <a:t>プロジェクトの原因を分析して見積もり時に反映するとよい。</a:t>
            </a:r>
            <a:r>
              <a:rPr lang="en-US" altLang="ja-JP" sz="1800" kern="0" dirty="0" smtClean="0"/>
              <a:t/>
            </a:r>
            <a:br>
              <a:rPr lang="en-US" altLang="ja-JP" sz="1800" kern="0" dirty="0" smtClean="0"/>
            </a:br>
            <a:r>
              <a:rPr lang="ja-JP" altLang="en-US" sz="1800" kern="0" dirty="0" smtClean="0"/>
              <a:t>　① システム</a:t>
            </a:r>
            <a:r>
              <a:rPr lang="ja-JP" altLang="en-US" sz="1800" kern="0" dirty="0"/>
              <a:t>の特性や、お客様の</a:t>
            </a:r>
            <a:r>
              <a:rPr lang="ja-JP" altLang="en-US" sz="1800" kern="0" dirty="0" smtClean="0"/>
              <a:t>体質。</a:t>
            </a:r>
            <a:r>
              <a:rPr lang="en-US" altLang="ja-JP" sz="1800" kern="0" dirty="0" smtClean="0"/>
              <a:t/>
            </a:r>
            <a:br>
              <a:rPr lang="en-US" altLang="ja-JP" sz="1800" kern="0" dirty="0" smtClean="0"/>
            </a:br>
            <a:r>
              <a:rPr lang="ja-JP" altLang="en-US" sz="1800" kern="0" dirty="0" smtClean="0"/>
              <a:t>　　　銀行系企業ではレビューが３段階であり</a:t>
            </a:r>
            <a:r>
              <a:rPr lang="ja-JP" altLang="en-US" sz="1800" kern="0" dirty="0"/>
              <a:t>、</a:t>
            </a:r>
            <a:r>
              <a:rPr lang="ja-JP" altLang="en-US" sz="1800" kern="0" dirty="0" smtClean="0"/>
              <a:t>この分の工数は入れておく等。</a:t>
            </a:r>
            <a:r>
              <a:rPr lang="en-US" altLang="ja-JP" sz="1800" kern="0" dirty="0"/>
              <a:t/>
            </a:r>
            <a:br>
              <a:rPr lang="en-US" altLang="ja-JP" sz="1800" kern="0" dirty="0"/>
            </a:br>
            <a:r>
              <a:rPr lang="ja-JP" altLang="en-US" sz="1800" kern="0" dirty="0"/>
              <a:t>　② </a:t>
            </a:r>
            <a:r>
              <a:rPr lang="ja-JP" altLang="en-US" sz="1800" kern="0" dirty="0" smtClean="0"/>
              <a:t>初めてやる顧客の仕事。</a:t>
            </a:r>
            <a:r>
              <a:rPr lang="en-US" altLang="ja-JP" sz="1800" kern="0" dirty="0"/>
              <a:t/>
            </a:r>
            <a:br>
              <a:rPr lang="en-US" altLang="ja-JP" sz="1800" kern="0" dirty="0"/>
            </a:br>
            <a:r>
              <a:rPr lang="ja-JP" altLang="en-US" sz="1800" kern="0" dirty="0"/>
              <a:t>　</a:t>
            </a:r>
            <a:r>
              <a:rPr lang="ja-JP" altLang="en-US" sz="1800" kern="0" dirty="0" smtClean="0"/>
              <a:t>③ 初めて使う技術。</a:t>
            </a:r>
            <a:r>
              <a:rPr lang="en-US" altLang="ja-JP" sz="1800" kern="0" dirty="0"/>
              <a:t/>
            </a:r>
            <a:br>
              <a:rPr lang="en-US" altLang="ja-JP" sz="1800" kern="0" dirty="0"/>
            </a:br>
            <a:r>
              <a:rPr lang="ja-JP" altLang="en-US" sz="1800" kern="0" dirty="0" smtClean="0"/>
              <a:t>　④ プロマネ</a:t>
            </a:r>
            <a:r>
              <a:rPr lang="ja-JP" altLang="en-US" sz="1800" kern="0" dirty="0"/>
              <a:t>の資質や、メンバーのスキル</a:t>
            </a:r>
            <a:r>
              <a:rPr lang="ja-JP" altLang="en-US" sz="1800" kern="0" dirty="0" smtClean="0"/>
              <a:t>。</a:t>
            </a:r>
            <a:r>
              <a:rPr lang="en-US" altLang="ja-JP" sz="1800" kern="0" dirty="0" smtClean="0"/>
              <a:t/>
            </a:r>
            <a:br>
              <a:rPr lang="en-US" altLang="ja-JP" sz="1800" kern="0" dirty="0" smtClean="0"/>
            </a:br>
            <a:r>
              <a:rPr lang="ja-JP" altLang="en-US" sz="1800" kern="0" dirty="0"/>
              <a:t>これらからリスクを想定して、見積もりに反映</a:t>
            </a:r>
            <a:r>
              <a:rPr lang="ja-JP" altLang="en-US" sz="1800" kern="0" dirty="0" smtClean="0"/>
              <a:t>する。</a:t>
            </a:r>
            <a:endParaRPr lang="en-US" altLang="ja-JP" sz="1800" kern="0" dirty="0" smtClean="0"/>
          </a:p>
          <a:p>
            <a:pPr marL="540000">
              <a:spcBef>
                <a:spcPts val="0"/>
              </a:spcBef>
              <a:buFont typeface="Arial" panose="020B0604020202020204" pitchFamily="34" charset="0"/>
              <a:buChar char="•"/>
            </a:pPr>
            <a:r>
              <a:rPr lang="ja-JP" altLang="en-US" sz="1800" kern="0" dirty="0"/>
              <a:t>計画策定時の見積もり値と、開発終了</a:t>
            </a:r>
            <a:r>
              <a:rPr lang="ja-JP" altLang="en-US" sz="1800" kern="0" dirty="0">
                <a:solidFill>
                  <a:srgbClr val="000000"/>
                </a:solidFill>
              </a:rPr>
              <a:t>時の実績との差を分析して、見積り</a:t>
            </a:r>
            <a:r>
              <a:rPr lang="ja-JP" altLang="en-US" sz="1800" kern="0" dirty="0" smtClean="0">
                <a:solidFill>
                  <a:srgbClr val="000000"/>
                </a:solidFill>
              </a:rPr>
              <a:t>の精度を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向上</a:t>
            </a:r>
            <a:r>
              <a:rPr lang="ja-JP" altLang="en-US" sz="1800" kern="0" dirty="0">
                <a:solidFill>
                  <a:srgbClr val="000000"/>
                </a:solidFill>
              </a:rPr>
              <a:t>させる。</a:t>
            </a:r>
          </a:p>
          <a:p>
            <a:pPr marL="540000">
              <a:spcBef>
                <a:spcPts val="0"/>
              </a:spcBef>
              <a:buFont typeface="Arial" panose="020B0604020202020204" pitchFamily="34" charset="0"/>
              <a:buChar char="•"/>
            </a:pPr>
            <a:r>
              <a:rPr lang="ja-JP" altLang="en-US" sz="1800" kern="0" dirty="0">
                <a:solidFill>
                  <a:srgbClr val="000000"/>
                </a:solidFill>
              </a:rPr>
              <a:t>工程終了毎</a:t>
            </a:r>
            <a:r>
              <a:rPr lang="ja-JP" altLang="en-US" sz="1800" kern="0" dirty="0" smtClean="0">
                <a:solidFill>
                  <a:srgbClr val="000000"/>
                </a:solidFill>
              </a:rPr>
              <a:t>に見積もり</a:t>
            </a:r>
            <a:r>
              <a:rPr lang="ja-JP" altLang="en-US" sz="1800" kern="0" dirty="0">
                <a:solidFill>
                  <a:srgbClr val="000000"/>
                </a:solidFill>
              </a:rPr>
              <a:t>と実績の差を確認しておくと、見積もりの弱点が見えてくる。</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30</a:t>
            </a:fld>
            <a:endParaRPr lang="en-US" altLang="ja-JP">
              <a:solidFill>
                <a:srgbClr val="000000"/>
              </a:solidFill>
            </a:endParaRPr>
          </a:p>
        </p:txBody>
      </p:sp>
    </p:spTree>
    <p:extLst>
      <p:ext uri="{BB962C8B-B14F-4D97-AF65-F5344CB8AC3E}">
        <p14:creationId xmlns:p14="http://schemas.microsoft.com/office/powerpoint/2010/main" val="325251206"/>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勇気だし　ダメ出ししたら　総スカン</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021】 </a:t>
            </a:r>
            <a:r>
              <a:rPr lang="ja-JP" altLang="en-US" sz="2400" dirty="0" smtClean="0">
                <a:solidFill>
                  <a:schemeClr val="bg1"/>
                </a:solidFill>
              </a:rPr>
              <a:t>工程</a:t>
            </a:r>
            <a:r>
              <a:rPr lang="ja-JP" altLang="en-US" sz="2400" dirty="0" smtClean="0"/>
              <a:t>検査</a:t>
            </a:r>
            <a:r>
              <a:rPr lang="ja-JP" altLang="en-US" sz="2400" dirty="0"/>
              <a:t>で品質の実態を現場に示す</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レビューで指摘をしても、顕在化した障害ではないので開発部門に受け入れてもらえない。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2.4 </a:t>
            </a:r>
            <a:r>
              <a:rPr lang="ja-JP" altLang="en-US" sz="1800" kern="0" dirty="0" smtClean="0">
                <a:solidFill>
                  <a:srgbClr val="000000"/>
                </a:solidFill>
              </a:rPr>
              <a:t>検査のマネジメント①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レビュー記録票や故障票の分析</a:t>
            </a:r>
            <a:r>
              <a:rPr lang="ja-JP" altLang="en-US" sz="1800" kern="0" dirty="0" smtClean="0">
                <a:solidFill>
                  <a:srgbClr val="000000"/>
                </a:solidFill>
              </a:rPr>
              <a:t>で品質</a:t>
            </a:r>
            <a:r>
              <a:rPr lang="ja-JP" altLang="en-US" sz="1800" kern="0" dirty="0">
                <a:solidFill>
                  <a:srgbClr val="000000"/>
                </a:solidFill>
              </a:rPr>
              <a:t>の課題を指摘して</a:t>
            </a:r>
            <a:r>
              <a:rPr lang="ja-JP" altLang="en-US" sz="1800" kern="0" dirty="0" smtClean="0">
                <a:solidFill>
                  <a:srgbClr val="000000"/>
                </a:solidFill>
              </a:rPr>
              <a:t>も状況</a:t>
            </a:r>
            <a:r>
              <a:rPr lang="ja-JP" altLang="en-US" sz="1800" kern="0" dirty="0">
                <a:solidFill>
                  <a:srgbClr val="000000"/>
                </a:solidFill>
              </a:rPr>
              <a:t>証拠なので</a:t>
            </a:r>
            <a:r>
              <a:rPr lang="ja-JP" altLang="en-US" sz="1800" kern="0" dirty="0" smtClean="0">
                <a:solidFill>
                  <a:srgbClr val="000000"/>
                </a:solidFill>
              </a:rPr>
              <a:t>、品質の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良否</a:t>
            </a:r>
            <a:r>
              <a:rPr lang="ja-JP" altLang="en-US" sz="1800" kern="0" dirty="0">
                <a:solidFill>
                  <a:srgbClr val="000000"/>
                </a:solidFill>
              </a:rPr>
              <a:t>に</a:t>
            </a:r>
            <a:r>
              <a:rPr lang="ja-JP" altLang="en-US" sz="1800" kern="0" dirty="0" smtClean="0">
                <a:solidFill>
                  <a:srgbClr val="000000"/>
                </a:solidFill>
              </a:rPr>
              <a:t>ついて説得力</a:t>
            </a:r>
            <a:r>
              <a:rPr lang="ja-JP" altLang="en-US" sz="1800" kern="0" dirty="0">
                <a:solidFill>
                  <a:srgbClr val="000000"/>
                </a:solidFill>
              </a:rPr>
              <a:t>に欠ける場合が</a:t>
            </a:r>
            <a:r>
              <a:rPr lang="ja-JP" altLang="en-US" sz="1800" kern="0" dirty="0" smtClean="0">
                <a:solidFill>
                  <a:srgbClr val="000000"/>
                </a:solidFill>
              </a:rPr>
              <a:t>ある。出荷</a:t>
            </a:r>
            <a:r>
              <a:rPr lang="ja-JP" altLang="en-US" sz="1800" kern="0" dirty="0">
                <a:solidFill>
                  <a:srgbClr val="000000"/>
                </a:solidFill>
              </a:rPr>
              <a:t>検査</a:t>
            </a:r>
            <a:r>
              <a:rPr lang="ja-JP" altLang="en-US" sz="1800" kern="0" dirty="0" smtClean="0">
                <a:solidFill>
                  <a:srgbClr val="000000"/>
                </a:solidFill>
              </a:rPr>
              <a:t>でバグ</a:t>
            </a:r>
            <a:r>
              <a:rPr lang="ja-JP" altLang="en-US" sz="1800" kern="0" dirty="0">
                <a:solidFill>
                  <a:srgbClr val="000000"/>
                </a:solidFill>
              </a:rPr>
              <a:t>や仕様書</a:t>
            </a:r>
            <a:r>
              <a:rPr lang="ja-JP" altLang="en-US" sz="1800" kern="0" dirty="0" smtClean="0">
                <a:solidFill>
                  <a:srgbClr val="000000"/>
                </a:solidFill>
              </a:rPr>
              <a:t>の誤り</a:t>
            </a:r>
            <a:r>
              <a:rPr lang="ja-JP" altLang="en-US" sz="1800" kern="0" dirty="0">
                <a:solidFill>
                  <a:srgbClr val="000000"/>
                </a:solidFill>
              </a:rPr>
              <a:t>を見つけてこそ</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開発者</a:t>
            </a:r>
            <a:r>
              <a:rPr lang="ja-JP" altLang="en-US" sz="1800" kern="0" dirty="0">
                <a:solidFill>
                  <a:srgbClr val="000000"/>
                </a:solidFill>
              </a:rPr>
              <a:t>に対する影響力が大きい。</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① 上流</a:t>
            </a:r>
            <a:r>
              <a:rPr lang="ja-JP" altLang="en-US" sz="1800" kern="0" dirty="0">
                <a:solidFill>
                  <a:srgbClr val="000000"/>
                </a:solidFill>
              </a:rPr>
              <a:t>工程のレビュー指摘に</a:t>
            </a:r>
            <a:r>
              <a:rPr lang="ja-JP" altLang="en-US" sz="1800" kern="0" dirty="0" smtClean="0">
                <a:solidFill>
                  <a:srgbClr val="000000"/>
                </a:solidFill>
              </a:rPr>
              <a:t>対し、</a:t>
            </a:r>
            <a:r>
              <a:rPr lang="ja-JP" altLang="en-US" sz="1800" kern="0" dirty="0">
                <a:solidFill>
                  <a:srgbClr val="000000"/>
                </a:solidFill>
              </a:rPr>
              <a:t>開発部門は「レビューでの指摘</a:t>
            </a:r>
            <a:r>
              <a:rPr lang="ja-JP" altLang="en-US" sz="1800" kern="0" dirty="0" smtClean="0">
                <a:solidFill>
                  <a:srgbClr val="000000"/>
                </a:solidFill>
              </a:rPr>
              <a:t>は障害</a:t>
            </a:r>
            <a:r>
              <a:rPr lang="ja-JP" altLang="en-US" sz="1800" kern="0" dirty="0">
                <a:solidFill>
                  <a:srgbClr val="000000"/>
                </a:solidFill>
              </a:rPr>
              <a:t>で</a:t>
            </a:r>
            <a:r>
              <a:rPr lang="ja-JP" altLang="en-US" sz="1800" kern="0" dirty="0" smtClean="0">
                <a:solidFill>
                  <a:srgbClr val="000000"/>
                </a:solidFill>
              </a:rPr>
              <a:t>はない</a:t>
            </a:r>
            <a:r>
              <a:rPr lang="ja-JP" altLang="en-US" sz="1800" kern="0" dirty="0">
                <a:solidFill>
                  <a:srgbClr val="000000"/>
                </a:solidFill>
              </a:rPr>
              <a:t>」</a:t>
            </a:r>
            <a:r>
              <a:rPr lang="ja-JP" altLang="en-US" sz="1800" kern="0" dirty="0" smtClean="0">
                <a:solidFill>
                  <a:srgbClr val="000000"/>
                </a:solidFill>
              </a:rPr>
              <a:t>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いう</a:t>
            </a:r>
            <a:r>
              <a:rPr lang="ja-JP" altLang="en-US" sz="1800" kern="0" dirty="0">
                <a:solidFill>
                  <a:srgbClr val="000000"/>
                </a:solidFill>
              </a:rPr>
              <a:t>認識が強いので、上流での指摘に対して危機感が薄い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smtClean="0"/>
              <a:t>放置するとどのような事態に陥るかの認識を共有させることが有効である。</a:t>
            </a:r>
            <a:r>
              <a:rPr lang="en-US" altLang="ja-JP" sz="1800" kern="0" dirty="0" smtClean="0"/>
              <a:t/>
            </a:r>
            <a:br>
              <a:rPr lang="en-US" altLang="ja-JP" sz="1800" kern="0" dirty="0" smtClean="0"/>
            </a:br>
            <a:r>
              <a:rPr lang="ja-JP" altLang="en-US" sz="1800" kern="0" dirty="0" smtClean="0"/>
              <a:t>　② よって、工程検査で</a:t>
            </a:r>
            <a:r>
              <a:rPr lang="ja-JP" altLang="en-US" sz="1800" kern="0" dirty="0"/>
              <a:t>「要求」や「仕様」の不適合を開発部門</a:t>
            </a:r>
            <a:r>
              <a:rPr lang="ja-JP" altLang="en-US" sz="1800" kern="0" dirty="0" smtClean="0"/>
              <a:t>に具体的に示すこと</a:t>
            </a:r>
            <a:r>
              <a:rPr lang="ja-JP" altLang="en-US" sz="1800" kern="0" dirty="0"/>
              <a:t>で</a:t>
            </a:r>
            <a:r>
              <a:rPr lang="ja-JP" altLang="en-US" sz="1800" kern="0" dirty="0" smtClean="0"/>
              <a:t>、</a:t>
            </a:r>
            <a:r>
              <a:rPr lang="en-US" altLang="ja-JP" sz="1800" kern="0" dirty="0" smtClean="0"/>
              <a:t/>
            </a:r>
            <a:br>
              <a:rPr lang="en-US" altLang="ja-JP" sz="1800" kern="0" dirty="0" smtClean="0"/>
            </a:br>
            <a:r>
              <a:rPr lang="ja-JP" altLang="en-US" sz="1800" kern="0" dirty="0" smtClean="0"/>
              <a:t>　　　どれほど手</a:t>
            </a:r>
            <a:r>
              <a:rPr lang="ja-JP" altLang="en-US" sz="1800" kern="0" dirty="0"/>
              <a:t>戻りが多いかを認識してもらうことが有効</a:t>
            </a:r>
            <a:r>
              <a:rPr lang="ja-JP" altLang="en-US" sz="1800" kern="0" dirty="0" smtClean="0"/>
              <a:t>。</a:t>
            </a:r>
            <a:r>
              <a:rPr lang="en-US" altLang="ja-JP" sz="1800" kern="0" dirty="0" smtClean="0"/>
              <a:t/>
            </a:r>
            <a:br>
              <a:rPr lang="en-US" altLang="ja-JP" sz="1800" kern="0" dirty="0" smtClean="0"/>
            </a:br>
            <a:r>
              <a:rPr lang="ja-JP" altLang="en-US" sz="1800" kern="0" dirty="0" smtClean="0"/>
              <a:t>　③ レビュー</a:t>
            </a:r>
            <a:r>
              <a:rPr lang="ja-JP" altLang="en-US" sz="1800" kern="0" dirty="0"/>
              <a:t>の意識</a:t>
            </a:r>
            <a:r>
              <a:rPr lang="ja-JP" altLang="en-US" sz="1800" kern="0" dirty="0" smtClean="0"/>
              <a:t>が薄くて</a:t>
            </a:r>
            <a:r>
              <a:rPr lang="ja-JP" altLang="en-US" sz="1800" kern="0" dirty="0"/>
              <a:t>も</a:t>
            </a:r>
            <a:r>
              <a:rPr lang="ja-JP" altLang="en-US" sz="1800" kern="0" dirty="0" smtClean="0"/>
              <a:t>、検査で</a:t>
            </a:r>
            <a:r>
              <a:rPr lang="ja-JP" altLang="en-US" sz="1800" kern="0" dirty="0"/>
              <a:t>検出された不適合に対して</a:t>
            </a:r>
            <a:r>
              <a:rPr lang="ja-JP" altLang="en-US" sz="1800" kern="0" dirty="0" smtClean="0"/>
              <a:t>は非常に関心</a:t>
            </a:r>
            <a:r>
              <a:rPr lang="ja-JP" altLang="en-US" sz="1800" kern="0" dirty="0"/>
              <a:t>を示す。</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31</a:t>
            </a:fld>
            <a:endParaRPr lang="en-US" altLang="ja-JP">
              <a:solidFill>
                <a:srgbClr val="000000"/>
              </a:solidFill>
            </a:endParaRPr>
          </a:p>
        </p:txBody>
      </p:sp>
    </p:spTree>
    <p:extLst>
      <p:ext uri="{BB962C8B-B14F-4D97-AF65-F5344CB8AC3E}">
        <p14:creationId xmlns:p14="http://schemas.microsoft.com/office/powerpoint/2010/main" val="472184019"/>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周到に　準備を進め　抜本策</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022】 </a:t>
            </a:r>
            <a:r>
              <a:rPr lang="ja-JP" altLang="en-US" sz="2400" dirty="0" smtClean="0"/>
              <a:t>工程</a:t>
            </a:r>
            <a:r>
              <a:rPr lang="ja-JP" altLang="en-US" sz="2400" dirty="0"/>
              <a:t>完了</a:t>
            </a:r>
            <a:r>
              <a:rPr lang="ja-JP" altLang="en-US" sz="2400" dirty="0" smtClean="0"/>
              <a:t>判定は早めの準備で短期間に実施</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工程作業終了後</a:t>
            </a:r>
            <a:r>
              <a:rPr lang="ja-JP" altLang="en-US" sz="1800" dirty="0"/>
              <a:t>の品質分析に時間がかかる</a:t>
            </a:r>
            <a:r>
              <a:rPr lang="ja-JP" altLang="en-US" sz="1800" dirty="0" smtClean="0"/>
              <a:t>と、工程完了判定が遅れてしまい、担当者は</a:t>
            </a:r>
            <a:r>
              <a:rPr lang="en-US" altLang="ja-JP" sz="1800" dirty="0" smtClean="0"/>
              <a:t/>
            </a:r>
            <a:br>
              <a:rPr lang="en-US" altLang="ja-JP" sz="1800" dirty="0" smtClean="0"/>
            </a:br>
            <a:r>
              <a:rPr lang="ja-JP" altLang="en-US" sz="1800" dirty="0" smtClean="0"/>
              <a:t>次</a:t>
            </a:r>
            <a:r>
              <a:rPr lang="ja-JP" altLang="en-US" sz="1800" dirty="0"/>
              <a:t>工程の</a:t>
            </a:r>
            <a:r>
              <a:rPr lang="ja-JP" altLang="en-US" sz="1800" dirty="0" smtClean="0"/>
              <a:t>作業を開始して</a:t>
            </a:r>
            <a:r>
              <a:rPr lang="ja-JP" altLang="en-US" sz="1800" dirty="0"/>
              <a:t>しまう</a:t>
            </a:r>
            <a:r>
              <a:rPr lang="ja-JP" altLang="en-US" sz="1800" dirty="0" smtClean="0"/>
              <a:t>。</a:t>
            </a:r>
            <a:r>
              <a:rPr lang="en-US" altLang="ja-JP" sz="1800" dirty="0" smtClean="0"/>
              <a:t/>
            </a:r>
            <a:br>
              <a:rPr lang="en-US" altLang="ja-JP" sz="1800" dirty="0" smtClean="0"/>
            </a:br>
            <a:r>
              <a:rPr lang="ja-JP" altLang="en-US" sz="1800" dirty="0" smtClean="0"/>
              <a:t>結果的に、なし</a:t>
            </a:r>
            <a:r>
              <a:rPr lang="ja-JP" altLang="en-US" sz="1800" dirty="0"/>
              <a:t>崩し</a:t>
            </a:r>
            <a:r>
              <a:rPr lang="ja-JP" altLang="en-US" sz="1800" dirty="0" smtClean="0"/>
              <a:t>に次工程が開始された場合、工程完了判定結果から導かれた</a:t>
            </a:r>
            <a:r>
              <a:rPr lang="en-US" altLang="ja-JP" sz="1800" dirty="0" smtClean="0"/>
              <a:t/>
            </a:r>
            <a:br>
              <a:rPr lang="en-US" altLang="ja-JP" sz="1800" dirty="0" smtClean="0"/>
            </a:br>
            <a:r>
              <a:rPr lang="ja-JP" altLang="en-US" sz="1800" dirty="0" smtClean="0"/>
              <a:t>是正策を講じても、次</a:t>
            </a:r>
            <a:r>
              <a:rPr lang="ja-JP" altLang="en-US" sz="1800" dirty="0"/>
              <a:t>工程</a:t>
            </a:r>
            <a:r>
              <a:rPr lang="ja-JP" altLang="en-US" sz="1800" dirty="0" smtClean="0"/>
              <a:t>作業が進んでいるため、効果的な対策が実施</a:t>
            </a:r>
            <a:r>
              <a:rPr lang="ja-JP" altLang="en-US" sz="1800" dirty="0"/>
              <a:t>できない。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2.4 </a:t>
            </a:r>
            <a:r>
              <a:rPr lang="ja-JP" altLang="en-US" sz="1800" kern="0" dirty="0" smtClean="0">
                <a:solidFill>
                  <a:srgbClr val="000000"/>
                </a:solidFill>
              </a:rPr>
              <a:t>検査のマネジメント②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工程完了判定に向けた品質分析は、工程の終盤から</a:t>
            </a:r>
            <a:r>
              <a:rPr lang="ja-JP" altLang="en-US" sz="1800" kern="0" dirty="0" smtClean="0"/>
              <a:t>着手し、必要な是正策はあらかじめ</a:t>
            </a:r>
            <a:r>
              <a:rPr lang="en-US" altLang="ja-JP" sz="1800" kern="0" dirty="0" smtClean="0"/>
              <a:t/>
            </a:r>
            <a:br>
              <a:rPr lang="en-US" altLang="ja-JP" sz="1800" kern="0" dirty="0" smtClean="0"/>
            </a:br>
            <a:r>
              <a:rPr lang="ja-JP" altLang="en-US" sz="1800" kern="0" dirty="0" smtClean="0"/>
              <a:t>担当に指示</a:t>
            </a:r>
            <a:r>
              <a:rPr lang="ja-JP" altLang="en-US" sz="1800" kern="0" dirty="0"/>
              <a:t>することで</a:t>
            </a:r>
            <a:r>
              <a:rPr lang="ja-JP" altLang="en-US" sz="1800" kern="0" dirty="0" smtClean="0"/>
              <a:t>、工程完了判定を短期間で完了するように進める。</a:t>
            </a:r>
            <a:endParaRPr lang="en-US" altLang="ja-JP" sz="1800" kern="0" dirty="0" smtClean="0"/>
          </a:p>
          <a:p>
            <a:pPr marL="540000">
              <a:spcBef>
                <a:spcPts val="0"/>
              </a:spcBef>
              <a:buFont typeface="Arial" panose="020B0604020202020204" pitchFamily="34" charset="0"/>
              <a:buChar char="•"/>
            </a:pPr>
            <a:r>
              <a:rPr lang="ja-JP" altLang="en-US" sz="1800" kern="0" dirty="0"/>
              <a:t>工程完了</a:t>
            </a:r>
            <a:r>
              <a:rPr lang="ja-JP" altLang="en-US" sz="1800" kern="0" dirty="0" smtClean="0"/>
              <a:t>判定は公式な会議を設定し、</a:t>
            </a:r>
            <a:r>
              <a:rPr lang="en-US" altLang="ja-JP" sz="1800" kern="0" dirty="0" smtClean="0"/>
              <a:t>PM</a:t>
            </a:r>
            <a:r>
              <a:rPr lang="ja-JP" altLang="en-US" sz="1800" kern="0" dirty="0" smtClean="0"/>
              <a:t>単独の判断だけで行わない。</a:t>
            </a:r>
            <a:r>
              <a:rPr lang="en-US" altLang="ja-JP" sz="1800" kern="0" dirty="0" smtClean="0"/>
              <a:t/>
            </a:r>
            <a:br>
              <a:rPr lang="en-US" altLang="ja-JP" sz="1800" kern="0" dirty="0" smtClean="0"/>
            </a:br>
            <a:r>
              <a:rPr lang="ja-JP" altLang="en-US" sz="1800" kern="0" dirty="0" smtClean="0"/>
              <a:t>（責任感の強い</a:t>
            </a:r>
            <a:r>
              <a:rPr lang="en-US" altLang="ja-JP" sz="1800" kern="0" dirty="0" smtClean="0"/>
              <a:t>PM</a:t>
            </a:r>
            <a:r>
              <a:rPr lang="ja-JP" altLang="en-US" sz="1800" kern="0" dirty="0" err="1" smtClean="0"/>
              <a:t>ほど</a:t>
            </a:r>
            <a:r>
              <a:rPr lang="ja-JP" altLang="en-US" sz="1800" kern="0" dirty="0" smtClean="0"/>
              <a:t>自分で何とかしようとしてしまい、裏目に出てしまうこともある）</a:t>
            </a:r>
            <a:endParaRPr lang="en-US" altLang="ja-JP" sz="1800" kern="0" dirty="0" smtClean="0"/>
          </a:p>
          <a:p>
            <a:pPr marL="540000">
              <a:spcBef>
                <a:spcPts val="0"/>
              </a:spcBef>
              <a:buFont typeface="Arial" panose="020B0604020202020204" pitchFamily="34" charset="0"/>
              <a:buChar char="•"/>
            </a:pPr>
            <a:r>
              <a:rPr lang="ja-JP" altLang="en-US" sz="1800" kern="0" dirty="0" smtClean="0"/>
              <a:t>必要に応じて、工程完了判定の事前会議を設定し、課題を事前に提示し意見交換して</a:t>
            </a:r>
            <a:r>
              <a:rPr lang="en-US" altLang="ja-JP" sz="1800" kern="0" dirty="0" smtClean="0"/>
              <a:t/>
            </a:r>
            <a:br>
              <a:rPr lang="en-US" altLang="ja-JP" sz="1800" kern="0" dirty="0" smtClean="0"/>
            </a:br>
            <a:r>
              <a:rPr lang="ja-JP" altLang="en-US" sz="1800" kern="0" dirty="0" smtClean="0"/>
              <a:t>おく。</a:t>
            </a:r>
            <a:endParaRPr lang="en-US" altLang="ja-JP" sz="1800" kern="0" dirty="0" smtClean="0"/>
          </a:p>
          <a:p>
            <a:pPr marL="540000">
              <a:spcBef>
                <a:spcPts val="0"/>
              </a:spcBef>
              <a:buFont typeface="Arial" panose="020B0604020202020204" pitchFamily="34" charset="0"/>
              <a:buChar char="•"/>
            </a:pPr>
            <a:r>
              <a:rPr lang="ja-JP" altLang="en-US" sz="1800" kern="0" dirty="0" smtClean="0"/>
              <a:t>工程完了判定前に次工程作業が進んでいたとしても、判定結果によっては、作業を</a:t>
            </a:r>
            <a:r>
              <a:rPr lang="en-US" altLang="ja-JP" sz="1800" kern="0" dirty="0" smtClean="0"/>
              <a:t/>
            </a:r>
            <a:br>
              <a:rPr lang="en-US" altLang="ja-JP" sz="1800" kern="0" dirty="0" smtClean="0"/>
            </a:br>
            <a:r>
              <a:rPr lang="ja-JP" altLang="en-US" sz="1800" kern="0" dirty="0" smtClean="0"/>
              <a:t>止めてでも是正策を指示できる権限を事前合意しておく。</a:t>
            </a:r>
            <a:endParaRPr lang="ja-JP" altLang="en-US" sz="1800" kern="0" dirty="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32</a:t>
            </a:fld>
            <a:endParaRPr lang="en-US" altLang="ja-JP">
              <a:solidFill>
                <a:srgbClr val="000000"/>
              </a:solidFill>
            </a:endParaRPr>
          </a:p>
        </p:txBody>
      </p:sp>
    </p:spTree>
    <p:extLst>
      <p:ext uri="{BB962C8B-B14F-4D97-AF65-F5344CB8AC3E}">
        <p14:creationId xmlns:p14="http://schemas.microsoft.com/office/powerpoint/2010/main" val="3664998758"/>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ありえない</a:t>
            </a:r>
            <a:r>
              <a:rPr lang="ja-JP" altLang="en-US" sz="1800" b="1" kern="0" dirty="0">
                <a:solidFill>
                  <a:srgbClr val="000000"/>
                </a:solidFill>
              </a:rPr>
              <a:t>　上から目線の　</a:t>
            </a:r>
            <a:r>
              <a:rPr lang="ja-JP" altLang="en-US" sz="1800" b="1" kern="0" dirty="0" smtClean="0">
                <a:solidFill>
                  <a:srgbClr val="000000"/>
                </a:solidFill>
              </a:rPr>
              <a:t>アドバイス</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023】 </a:t>
            </a:r>
            <a:r>
              <a:rPr lang="ja-JP" altLang="en-US" sz="2400" dirty="0" smtClean="0"/>
              <a:t>監査</a:t>
            </a:r>
            <a:r>
              <a:rPr lang="ja-JP" altLang="en-US" sz="2400" dirty="0"/>
              <a:t>を技術伝承の場にする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「監査」は、監査員</a:t>
            </a:r>
            <a:r>
              <a:rPr lang="ja-JP" altLang="en-US" sz="1800" dirty="0" smtClean="0"/>
              <a:t>も監査</a:t>
            </a:r>
            <a:r>
              <a:rPr lang="ja-JP" altLang="en-US" sz="1800" dirty="0"/>
              <a:t>される側のイメージも、上から目線になりがちである</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a:t>監査部門が現場と対立する関係にあり、監査の実施自体が煙たがられる</a:t>
            </a:r>
            <a:r>
              <a:rPr lang="ja-JP" altLang="en-US" sz="1800" dirty="0" smtClean="0"/>
              <a:t>。</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2.5 </a:t>
            </a:r>
            <a:r>
              <a:rPr lang="ja-JP" altLang="en-US" sz="1800" kern="0" dirty="0">
                <a:solidFill>
                  <a:srgbClr val="000000"/>
                </a:solidFill>
              </a:rPr>
              <a:t>監査のマネジメント①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表面的な不適合を指摘するのではなく、本質的な部分の改善を一緒に考え、気付き</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与える</a:t>
            </a:r>
            <a:r>
              <a:rPr lang="ja-JP" altLang="en-US" sz="1800" kern="0" dirty="0">
                <a:solidFill>
                  <a:srgbClr val="000000"/>
                </a:solidFill>
              </a:rPr>
              <a:t>。（監査は複数プロジェクトの監査で得た現場の知恵を活用</a:t>
            </a:r>
            <a:r>
              <a:rPr lang="en-US" altLang="ja-JP" sz="1800" kern="0" dirty="0">
                <a:solidFill>
                  <a:srgbClr val="000000"/>
                </a:solidFill>
              </a:rPr>
              <a:t>/</a:t>
            </a:r>
            <a:r>
              <a:rPr lang="ja-JP" altLang="en-US" sz="1800" kern="0" dirty="0">
                <a:solidFill>
                  <a:srgbClr val="000000"/>
                </a:solidFill>
              </a:rPr>
              <a:t>展開する場と考える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監査体制は以下のように考えてみるのも良い。</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嫌われ</a:t>
            </a:r>
            <a:r>
              <a:rPr lang="ja-JP" altLang="en-US" sz="1800" kern="0" dirty="0">
                <a:solidFill>
                  <a:srgbClr val="000000"/>
                </a:solidFill>
              </a:rPr>
              <a:t>役の監査員</a:t>
            </a:r>
            <a:r>
              <a:rPr lang="ja-JP" altLang="en-US" sz="1800" kern="0" dirty="0" smtClean="0">
                <a:solidFill>
                  <a:srgbClr val="000000"/>
                </a:solidFill>
              </a:rPr>
              <a:t>、監査</a:t>
            </a:r>
            <a:r>
              <a:rPr lang="ja-JP" altLang="en-US" sz="1800" kern="0" dirty="0">
                <a:solidFill>
                  <a:srgbClr val="000000"/>
                </a:solidFill>
              </a:rPr>
              <a:t>される側の助け舟を出す監査員で構成</a:t>
            </a:r>
            <a:r>
              <a:rPr lang="ja-JP" altLang="en-US" sz="1800" kern="0" dirty="0" smtClean="0">
                <a:solidFill>
                  <a:srgbClr val="000000"/>
                </a:solidFill>
              </a:rPr>
              <a:t>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嫌われ</a:t>
            </a:r>
            <a:r>
              <a:rPr lang="ja-JP" altLang="en-US" sz="1800" kern="0" dirty="0">
                <a:solidFill>
                  <a:srgbClr val="000000"/>
                </a:solidFill>
              </a:rPr>
              <a:t>役の監査員は、あえて「嫌われ」役として振る舞う。監査される側</a:t>
            </a:r>
            <a:r>
              <a:rPr lang="ja-JP" altLang="en-US" sz="1800" kern="0" dirty="0" smtClean="0">
                <a:solidFill>
                  <a:srgbClr val="000000"/>
                </a:solidFill>
              </a:rPr>
              <a:t>の助け舟を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出す</a:t>
            </a:r>
            <a:r>
              <a:rPr lang="ja-JP" altLang="en-US" sz="1800" kern="0" dirty="0">
                <a:solidFill>
                  <a:srgbClr val="000000"/>
                </a:solidFill>
              </a:rPr>
              <a:t>監査員は、嫌われ役の指摘を緩和することでネガティブな場</a:t>
            </a:r>
            <a:r>
              <a:rPr lang="ja-JP" altLang="en-US" sz="1800" kern="0" dirty="0" smtClean="0">
                <a:solidFill>
                  <a:srgbClr val="000000"/>
                </a:solidFill>
              </a:rPr>
              <a:t>の雰囲気を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ポジティブ</a:t>
            </a:r>
            <a:r>
              <a:rPr lang="ja-JP" altLang="en-US" sz="1800" kern="0" dirty="0">
                <a:solidFill>
                  <a:srgbClr val="000000"/>
                </a:solidFill>
              </a:rPr>
              <a:t>に変える</a:t>
            </a:r>
            <a:r>
              <a:rPr lang="ja-JP" altLang="en-US" sz="1800" kern="0" dirty="0" smtClean="0">
                <a:solidFill>
                  <a:srgbClr val="000000"/>
                </a:solidFill>
              </a:rPr>
              <a:t>役割りをする。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ただし</a:t>
            </a:r>
            <a:r>
              <a:rPr lang="ja-JP" altLang="en-US" sz="1800" kern="0" dirty="0">
                <a:solidFill>
                  <a:srgbClr val="000000"/>
                </a:solidFill>
              </a:rPr>
              <a:t>、嫌われ役は本人の適性もあることも配慮する。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監査される側と監査する側が長い年月をかけて、</a:t>
            </a:r>
            <a:r>
              <a:rPr lang="ja-JP" altLang="en-US" sz="1800" kern="0" dirty="0"/>
              <a:t>仕事を続けていく同士で</a:t>
            </a:r>
            <a:r>
              <a:rPr lang="ja-JP" altLang="en-US" sz="1800" kern="0" dirty="0" smtClean="0"/>
              <a:t>あるから、</a:t>
            </a:r>
            <a:r>
              <a:rPr lang="en-US" altLang="ja-JP" sz="1800" kern="0" dirty="0" smtClean="0"/>
              <a:t/>
            </a:r>
            <a:br>
              <a:rPr lang="en-US" altLang="ja-JP" sz="1800" kern="0" dirty="0" smtClean="0"/>
            </a:br>
            <a:r>
              <a:rPr lang="ja-JP" altLang="en-US" sz="1800" kern="0" dirty="0" smtClean="0"/>
              <a:t>お互い</a:t>
            </a:r>
            <a:r>
              <a:rPr lang="ja-JP" altLang="en-US" sz="1800" kern="0" dirty="0"/>
              <a:t>に緊張感を維持</a:t>
            </a:r>
            <a:r>
              <a:rPr lang="ja-JP" altLang="en-US" sz="1800" kern="0" dirty="0" smtClean="0"/>
              <a:t>しつつ良い</a:t>
            </a:r>
            <a:r>
              <a:rPr lang="ja-JP" altLang="en-US" sz="1800" kern="0" dirty="0"/>
              <a:t>関係を</a:t>
            </a:r>
            <a:r>
              <a:rPr lang="ja-JP" altLang="en-US" sz="1800" kern="0" dirty="0" smtClean="0"/>
              <a:t>築いていくことを考える。</a:t>
            </a:r>
            <a:endParaRPr lang="en-US" altLang="ja-JP" sz="1800" kern="0" dirty="0" smtClean="0"/>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33</a:t>
            </a:fld>
            <a:endParaRPr lang="en-US" altLang="ja-JP">
              <a:solidFill>
                <a:srgbClr val="000000"/>
              </a:solidFill>
            </a:endParaRPr>
          </a:p>
        </p:txBody>
      </p:sp>
    </p:spTree>
    <p:extLst>
      <p:ext uri="{BB962C8B-B14F-4D97-AF65-F5344CB8AC3E}">
        <p14:creationId xmlns:p14="http://schemas.microsoft.com/office/powerpoint/2010/main" val="1941872263"/>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つらくても　顧客の声に　宝あり</a:t>
            </a:r>
            <a:endParaRPr lang="en-US" altLang="ja-JP" sz="1800" b="1" kern="0" dirty="0" smtClean="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024】 </a:t>
            </a:r>
            <a:r>
              <a:rPr lang="ja-JP" altLang="en-US" sz="2400" dirty="0"/>
              <a:t>品証部門の成果は、出荷後に判断される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プロジェクト側は、システムを期日通りにサービスインすれば目的を達成したと考えてしまう。</a:t>
            </a:r>
          </a:p>
          <a:p>
            <a:pPr marL="540000">
              <a:spcBef>
                <a:spcPts val="0"/>
              </a:spcBef>
              <a:buFont typeface="Arial" panose="020B0604020202020204" pitchFamily="34" charset="0"/>
              <a:buChar char="•"/>
            </a:pPr>
            <a:r>
              <a:rPr lang="ja-JP" altLang="en-US" sz="1800" dirty="0"/>
              <a:t>監査側は、顧客を見ようとせず、形式的なことの実施で仕事をしたと考えてしまう。</a:t>
            </a:r>
          </a:p>
          <a:p>
            <a:pPr marL="540000">
              <a:spcBef>
                <a:spcPts val="0"/>
              </a:spcBef>
              <a:buFont typeface="Arial" panose="020B0604020202020204" pitchFamily="34" charset="0"/>
              <a:buChar char="•"/>
            </a:pPr>
            <a:r>
              <a:rPr lang="ja-JP" altLang="en-US" sz="1800" dirty="0"/>
              <a:t>客先常駐</a:t>
            </a:r>
            <a:r>
              <a:rPr lang="ja-JP" altLang="en-US" sz="1800" dirty="0" smtClean="0"/>
              <a:t>時には</a:t>
            </a:r>
            <a:r>
              <a:rPr lang="ja-JP" altLang="en-US" sz="1800" dirty="0"/>
              <a:t>、発生した問題が現場で片付けば報告を上げない傾向にあり、問題</a:t>
            </a:r>
            <a:r>
              <a:rPr lang="ja-JP" altLang="en-US" sz="1800" dirty="0" smtClean="0"/>
              <a:t>が</a:t>
            </a:r>
            <a:r>
              <a:rPr lang="en-US" altLang="ja-JP" sz="1800" dirty="0" smtClean="0"/>
              <a:t/>
            </a:r>
            <a:br>
              <a:rPr lang="en-US" altLang="ja-JP" sz="1800" dirty="0" smtClean="0"/>
            </a:br>
            <a:r>
              <a:rPr lang="ja-JP" altLang="en-US" sz="1800" dirty="0" smtClean="0"/>
              <a:t>品証</a:t>
            </a:r>
            <a:r>
              <a:rPr lang="ja-JP" altLang="en-US" sz="1800" dirty="0"/>
              <a:t>部門に伝わらない。</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2.5 </a:t>
            </a:r>
            <a:r>
              <a:rPr lang="ja-JP" altLang="en-US" sz="1800" kern="0">
                <a:solidFill>
                  <a:schemeClr val="tx1"/>
                </a:solidFill>
              </a:rPr>
              <a:t>監査の</a:t>
            </a:r>
            <a:r>
              <a:rPr lang="ja-JP" altLang="en-US" sz="1800" kern="0" smtClean="0">
                <a:solidFill>
                  <a:schemeClr val="tx1"/>
                </a:solidFill>
              </a:rPr>
              <a:t>マネジメント②</a:t>
            </a:r>
            <a:endParaRPr lang="en-US" altLang="ja-JP" sz="1800" kern="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システム構築の目的は利用者への</a:t>
            </a:r>
            <a:r>
              <a:rPr lang="ja-JP" altLang="en-US" sz="1800" kern="0" dirty="0"/>
              <a:t>価値提供であるのだから、サービスインは価値提供</a:t>
            </a:r>
            <a:r>
              <a:rPr lang="ja-JP" altLang="en-US" sz="1800" kern="0" dirty="0" smtClean="0"/>
              <a:t>の</a:t>
            </a:r>
            <a:r>
              <a:rPr lang="en-US" altLang="ja-JP" sz="1800" kern="0" dirty="0" smtClean="0"/>
              <a:t/>
            </a:r>
            <a:br>
              <a:rPr lang="en-US" altLang="ja-JP" sz="1800" kern="0" dirty="0" smtClean="0"/>
            </a:br>
            <a:r>
              <a:rPr lang="ja-JP" altLang="en-US" sz="1800" kern="0" dirty="0" smtClean="0"/>
              <a:t>始まり</a:t>
            </a:r>
            <a:r>
              <a:rPr lang="ja-JP" altLang="en-US" sz="1800" kern="0" dirty="0"/>
              <a:t>である</a:t>
            </a:r>
            <a:r>
              <a:rPr lang="ja-JP" altLang="en-US" sz="1800" kern="0" dirty="0" smtClean="0"/>
              <a:t>。拠って、提供</a:t>
            </a:r>
            <a:r>
              <a:rPr lang="ja-JP" altLang="en-US" sz="1800" kern="0" dirty="0"/>
              <a:t>したサービスの妥当性確認のタスクをプロセスに組み入れることを検討する。</a:t>
            </a:r>
          </a:p>
          <a:p>
            <a:pPr marL="540000">
              <a:spcBef>
                <a:spcPts val="0"/>
              </a:spcBef>
              <a:buFont typeface="Arial" panose="020B0604020202020204" pitchFamily="34" charset="0"/>
              <a:buChar char="•"/>
            </a:pPr>
            <a:r>
              <a:rPr lang="ja-JP" altLang="en-US" sz="1800" kern="0" dirty="0"/>
              <a:t>品証部門の活動の成果は、客先での問題発生状況で判断しないといけない。</a:t>
            </a:r>
          </a:p>
          <a:p>
            <a:pPr marL="540000">
              <a:spcBef>
                <a:spcPts val="0"/>
              </a:spcBef>
              <a:buFont typeface="Arial" panose="020B0604020202020204" pitchFamily="34" charset="0"/>
              <a:buChar char="•"/>
            </a:pPr>
            <a:r>
              <a:rPr lang="ja-JP" altLang="en-US" sz="1800" kern="0" dirty="0"/>
              <a:t>出荷後に発生した問題は、品証部門自身の活動を振り返る貴重な情報である</a:t>
            </a:r>
            <a:r>
              <a:rPr lang="ja-JP" altLang="en-US" sz="1800" kern="0" dirty="0" smtClean="0"/>
              <a:t>。</a:t>
            </a:r>
            <a:r>
              <a:rPr lang="en-US" altLang="ja-JP" sz="1800" kern="0" dirty="0" smtClean="0"/>
              <a:t/>
            </a:r>
            <a:br>
              <a:rPr lang="en-US" altLang="ja-JP" sz="1800" kern="0" dirty="0" smtClean="0"/>
            </a:br>
            <a:r>
              <a:rPr lang="ja-JP" altLang="en-US" sz="1800" kern="0" dirty="0" smtClean="0"/>
              <a:t>品証</a:t>
            </a:r>
            <a:r>
              <a:rPr lang="ja-JP" altLang="en-US" sz="1800" kern="0" dirty="0"/>
              <a:t>部門も痛い目をみないと改善しない</a:t>
            </a:r>
            <a:r>
              <a:rPr lang="ja-JP" altLang="en-US" sz="1800" kern="0" dirty="0" smtClean="0"/>
              <a:t>。拠って、品質</a:t>
            </a:r>
            <a:r>
              <a:rPr lang="ja-JP" altLang="en-US" sz="1800" kern="0" dirty="0"/>
              <a:t>トラブルの</a:t>
            </a:r>
            <a:r>
              <a:rPr lang="ja-JP" altLang="en-US" sz="1800" kern="0" dirty="0" smtClean="0"/>
              <a:t>謝罪は</a:t>
            </a:r>
            <a:r>
              <a:rPr lang="ja-JP" altLang="en-US" sz="1800" kern="0" dirty="0"/>
              <a:t>検査</a:t>
            </a:r>
            <a:r>
              <a:rPr lang="ja-JP" altLang="en-US" sz="1800" kern="0" dirty="0" smtClean="0"/>
              <a:t>担当者の役割りとするのが良い。</a:t>
            </a:r>
            <a:endParaRPr lang="ja-JP" altLang="en-US" sz="1800" kern="0" dirty="0"/>
          </a:p>
          <a:p>
            <a:pPr marL="540000">
              <a:spcBef>
                <a:spcPts val="0"/>
              </a:spcBef>
              <a:buFont typeface="Arial" panose="020B0604020202020204" pitchFamily="34" charset="0"/>
              <a:buChar char="•"/>
            </a:pPr>
            <a:r>
              <a:rPr lang="ja-JP" altLang="en-US" sz="1800" kern="0" dirty="0" smtClean="0"/>
              <a:t>出荷後</a:t>
            </a:r>
            <a:r>
              <a:rPr lang="ja-JP" altLang="en-US" sz="1800" kern="0" dirty="0"/>
              <a:t>に発生した問題を収集する仕組みを作るより、企業文化の醸成が必要で</a:t>
            </a:r>
            <a:r>
              <a:rPr lang="ja-JP" altLang="en-US" sz="1800" kern="0" dirty="0" smtClean="0"/>
              <a:t>ある。</a:t>
            </a:r>
            <a:r>
              <a:rPr lang="en-US" altLang="ja-JP" sz="1800" kern="0" dirty="0" smtClean="0"/>
              <a:t/>
            </a:r>
            <a:br>
              <a:rPr lang="en-US" altLang="ja-JP" sz="1800" kern="0" dirty="0" smtClean="0"/>
            </a:br>
            <a:r>
              <a:rPr lang="ja-JP" altLang="en-US" sz="1800" kern="0" dirty="0" smtClean="0"/>
              <a:t>　① </a:t>
            </a:r>
            <a:r>
              <a:rPr lang="ja-JP" altLang="en-US" sz="1800" kern="0" dirty="0"/>
              <a:t>「報告したくない！」と思う状況は、</a:t>
            </a:r>
            <a:r>
              <a:rPr lang="en-US" altLang="ja-JP" sz="1800" kern="0" dirty="0"/>
              <a:t>『</a:t>
            </a:r>
            <a:r>
              <a:rPr lang="ja-JP" altLang="en-US" sz="1800" kern="0" dirty="0"/>
              <a:t>報告事項</a:t>
            </a:r>
            <a:r>
              <a:rPr lang="en-US" altLang="ja-JP" sz="1800" kern="0" dirty="0" smtClean="0"/>
              <a:t>』</a:t>
            </a:r>
            <a:br>
              <a:rPr lang="en-US" altLang="ja-JP" sz="1800" kern="0" dirty="0" smtClean="0"/>
            </a:br>
            <a:r>
              <a:rPr lang="ja-JP" altLang="en-US" sz="1800" kern="0" dirty="0" smtClean="0"/>
              <a:t>　</a:t>
            </a:r>
            <a:r>
              <a:rPr lang="ja-JP" altLang="en-US" sz="1800" kern="0" dirty="0"/>
              <a:t>②問題は改善の種と考え、</a:t>
            </a:r>
            <a:r>
              <a:rPr lang="en-US" altLang="ja-JP" sz="1800" kern="0" dirty="0"/>
              <a:t>『</a:t>
            </a:r>
            <a:r>
              <a:rPr lang="ja-JP" altLang="en-US" sz="1800" kern="0" dirty="0"/>
              <a:t>責めない・叱らない</a:t>
            </a:r>
            <a:r>
              <a:rPr lang="en-US" altLang="ja-JP" sz="1800" kern="0" dirty="0" smtClean="0"/>
              <a:t>』</a:t>
            </a:r>
            <a:r>
              <a:rPr lang="ja-JP" altLang="en-US" sz="1800" kern="0" dirty="0"/>
              <a:t>　　という企業</a:t>
            </a:r>
            <a:r>
              <a:rPr lang="ja-JP" altLang="en-US" sz="1800" kern="0" dirty="0">
                <a:solidFill>
                  <a:srgbClr val="000000"/>
                </a:solidFill>
              </a:rPr>
              <a:t>風土を作る。</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34</a:t>
            </a:fld>
            <a:endParaRPr lang="en-US" altLang="ja-JP">
              <a:solidFill>
                <a:srgbClr val="000000"/>
              </a:solidFill>
            </a:endParaRPr>
          </a:p>
        </p:txBody>
      </p:sp>
    </p:spTree>
    <p:extLst>
      <p:ext uri="{BB962C8B-B14F-4D97-AF65-F5344CB8AC3E}">
        <p14:creationId xmlns:p14="http://schemas.microsoft.com/office/powerpoint/2010/main" val="157600103"/>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指摘には　ひそむリスクも　</a:t>
            </a:r>
            <a:r>
              <a:rPr lang="ja-JP" altLang="en-US" sz="1800" b="1" kern="0" dirty="0" smtClean="0"/>
              <a:t>言い添えて</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025】 </a:t>
            </a:r>
            <a:r>
              <a:rPr lang="ja-JP" altLang="en-US" sz="2400" dirty="0" smtClean="0"/>
              <a:t>監査</a:t>
            </a:r>
            <a:r>
              <a:rPr lang="ja-JP" altLang="en-US" sz="2400" dirty="0"/>
              <a:t>結果の是正内容はリスクと共に伝える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開発部門は、監査を形式的なことと考え、その場を乗り切れば良いと思っている。</a:t>
            </a:r>
          </a:p>
          <a:p>
            <a:pPr marL="540000">
              <a:spcBef>
                <a:spcPts val="0"/>
              </a:spcBef>
              <a:buFont typeface="Arial" panose="020B0604020202020204" pitchFamily="34" charset="0"/>
              <a:buChar char="•"/>
            </a:pPr>
            <a:r>
              <a:rPr lang="ja-JP" altLang="en-US" sz="1800" dirty="0"/>
              <a:t>改善策の提示（是正指示）に対して、賛同はするが、改善しようとしない。</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2.5 </a:t>
            </a:r>
            <a:r>
              <a:rPr lang="ja-JP" altLang="en-US" sz="1800" kern="0">
                <a:solidFill>
                  <a:schemeClr val="tx1"/>
                </a:solidFill>
              </a:rPr>
              <a:t>監査の</a:t>
            </a:r>
            <a:r>
              <a:rPr lang="ja-JP" altLang="en-US" sz="1800" kern="0" smtClean="0">
                <a:solidFill>
                  <a:schemeClr val="tx1"/>
                </a:solidFill>
              </a:rPr>
              <a:t>マネジメント③</a:t>
            </a:r>
            <a:endParaRPr lang="en-US" altLang="ja-JP" sz="1800" kern="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改善しないことが、どのような状況を引き起こすトリガーとなり、どのような結果が想定</a:t>
            </a:r>
            <a:r>
              <a:rPr lang="ja-JP" altLang="en-US" sz="1800" kern="0" dirty="0" smtClean="0">
                <a:solidFill>
                  <a:srgbClr val="000000"/>
                </a:solidFill>
              </a:rPr>
              <a:t>される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かを</a:t>
            </a:r>
            <a:r>
              <a:rPr lang="ja-JP" altLang="en-US" sz="1800" kern="0" dirty="0">
                <a:solidFill>
                  <a:srgbClr val="000000"/>
                </a:solidFill>
              </a:rPr>
              <a:t>、過去の事例を交えて説明する。</a:t>
            </a:r>
          </a:p>
          <a:p>
            <a:pPr marL="540000">
              <a:spcBef>
                <a:spcPts val="0"/>
              </a:spcBef>
              <a:buFont typeface="Arial" panose="020B0604020202020204" pitchFamily="34" charset="0"/>
              <a:buChar char="•"/>
            </a:pPr>
            <a:r>
              <a:rPr lang="ja-JP" altLang="en-US" sz="1800" kern="0" dirty="0">
                <a:solidFill>
                  <a:srgbClr val="000000"/>
                </a:solidFill>
              </a:rPr>
              <a:t>プロジェクト側が、「その工程の品質を確保した」ことの説明（証明）ができない場合は</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次</a:t>
            </a:r>
            <a:r>
              <a:rPr lang="ja-JP" altLang="en-US" sz="1800" kern="0" dirty="0">
                <a:solidFill>
                  <a:srgbClr val="000000"/>
                </a:solidFill>
              </a:rPr>
              <a:t>工程で起こりうる「リスクとそのことによる追加工数、追加費用」を具体的に説明する。</a:t>
            </a:r>
          </a:p>
          <a:p>
            <a:pPr marL="540000">
              <a:spcBef>
                <a:spcPts val="0"/>
              </a:spcBef>
              <a:buFont typeface="Arial" panose="020B0604020202020204" pitchFamily="34" charset="0"/>
              <a:buChar char="•"/>
            </a:pPr>
            <a:r>
              <a:rPr lang="ja-JP" altLang="en-US" sz="1800" kern="0" dirty="0">
                <a:solidFill>
                  <a:srgbClr val="000000"/>
                </a:solidFill>
              </a:rPr>
              <a:t>マズイ点が見えたとき、「個人の失敗がプロジェクトのやり方に起因していないか？」と</a:t>
            </a:r>
            <a:r>
              <a:rPr lang="ja-JP" altLang="en-US" sz="1800" kern="0" dirty="0" smtClean="0">
                <a:solidFill>
                  <a:srgbClr val="000000"/>
                </a:solidFill>
              </a:rPr>
              <a:t>いう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観点</a:t>
            </a:r>
            <a:r>
              <a:rPr lang="ja-JP" altLang="en-US" sz="1800" kern="0" dirty="0">
                <a:solidFill>
                  <a:srgbClr val="000000"/>
                </a:solidFill>
              </a:rPr>
              <a:t>でプロジェクトを監査し、問題を</a:t>
            </a:r>
            <a:r>
              <a:rPr lang="ja-JP" altLang="en-US" sz="1800" kern="0" dirty="0" smtClean="0">
                <a:solidFill>
                  <a:srgbClr val="000000"/>
                </a:solidFill>
              </a:rPr>
              <a:t>捉えて未然</a:t>
            </a:r>
            <a:r>
              <a:rPr lang="ja-JP" altLang="en-US" sz="1800" kern="0" dirty="0">
                <a:solidFill>
                  <a:srgbClr val="000000"/>
                </a:solidFill>
              </a:rPr>
              <a:t>防止策を提示</a:t>
            </a:r>
            <a:r>
              <a:rPr lang="ja-JP" altLang="en-US" sz="1800" kern="0" dirty="0"/>
              <a:t>する</a:t>
            </a:r>
            <a:r>
              <a:rPr lang="ja-JP" altLang="en-US" sz="1800" kern="0" dirty="0" smtClean="0"/>
              <a:t>。</a:t>
            </a:r>
            <a:r>
              <a:rPr lang="en-US" altLang="ja-JP" sz="1800" kern="0" dirty="0" smtClean="0"/>
              <a:t/>
            </a:r>
            <a:br>
              <a:rPr lang="en-US" altLang="ja-JP" sz="1800" kern="0" dirty="0" smtClean="0"/>
            </a:br>
            <a:r>
              <a:rPr lang="ja-JP" altLang="en-US" sz="1800" kern="0" dirty="0" smtClean="0"/>
              <a:t>また</a:t>
            </a:r>
            <a:r>
              <a:rPr lang="ja-JP" altLang="en-US" sz="1800" kern="0" dirty="0"/>
              <a:t>、是正策が総コストの削減に繋がることも説明</a:t>
            </a:r>
            <a:r>
              <a:rPr lang="ja-JP" altLang="en-US" sz="1800" kern="0" dirty="0" smtClean="0"/>
              <a:t>する。</a:t>
            </a:r>
            <a:endParaRPr lang="en-US" altLang="ja-JP" sz="1800" kern="0" dirty="0" smtClean="0"/>
          </a:p>
          <a:p>
            <a:pPr marL="540000">
              <a:spcBef>
                <a:spcPts val="0"/>
              </a:spcBef>
              <a:buFont typeface="Arial" panose="020B0604020202020204" pitchFamily="34" charset="0"/>
              <a:buChar char="•"/>
            </a:pPr>
            <a:r>
              <a:rPr lang="ja-JP" altLang="en-US" sz="1800" kern="0" dirty="0" smtClean="0"/>
              <a:t>失敗</a:t>
            </a:r>
            <a:r>
              <a:rPr lang="ja-JP" altLang="en-US" sz="1800" kern="0" dirty="0"/>
              <a:t>の直接原因は必ず個人であるが、根本</a:t>
            </a:r>
            <a:r>
              <a:rPr lang="ja-JP" altLang="en-US" sz="1800" kern="0" dirty="0" smtClean="0"/>
              <a:t>原因はプロジェクトや組織にあると考える！</a:t>
            </a:r>
            <a:endParaRPr lang="ja-JP" altLang="en-US" sz="1800" kern="0" dirty="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35</a:t>
            </a:fld>
            <a:endParaRPr lang="en-US" altLang="ja-JP">
              <a:solidFill>
                <a:srgbClr val="000000"/>
              </a:solidFill>
            </a:endParaRPr>
          </a:p>
        </p:txBody>
      </p:sp>
    </p:spTree>
    <p:extLst>
      <p:ext uri="{BB962C8B-B14F-4D97-AF65-F5344CB8AC3E}">
        <p14:creationId xmlns:p14="http://schemas.microsoft.com/office/powerpoint/2010/main" val="114642867"/>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経験と　人望備えた　監査人</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026】 </a:t>
            </a:r>
            <a:r>
              <a:rPr lang="ja-JP" altLang="en-US" sz="2400" dirty="0" smtClean="0">
                <a:solidFill>
                  <a:schemeClr val="bg1"/>
                </a:solidFill>
              </a:rPr>
              <a:t>監査実施や</a:t>
            </a:r>
            <a:r>
              <a:rPr lang="en-US" altLang="ja-JP" sz="2400" dirty="0"/>
              <a:t>PMO</a:t>
            </a:r>
            <a:r>
              <a:rPr lang="ja-JP" altLang="en-US" sz="2400" dirty="0"/>
              <a:t>活動に</a:t>
            </a:r>
            <a:r>
              <a:rPr lang="ja-JP" altLang="en-US" sz="2400" dirty="0" smtClean="0"/>
              <a:t>は修羅場経験と人望が必要</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プロジェクトにおいて</a:t>
            </a:r>
            <a:r>
              <a:rPr lang="en-US" altLang="ja-JP" sz="1800" dirty="0" smtClean="0"/>
              <a:t>PMO</a:t>
            </a:r>
            <a:r>
              <a:rPr lang="ja-JP" altLang="en-US" sz="1800" dirty="0" smtClean="0"/>
              <a:t>（</a:t>
            </a:r>
            <a:r>
              <a:rPr lang="en-US" altLang="ja-JP" sz="1800" dirty="0" smtClean="0">
                <a:solidFill>
                  <a:srgbClr val="000000"/>
                </a:solidFill>
              </a:rPr>
              <a:t>Project </a:t>
            </a:r>
            <a:r>
              <a:rPr lang="en-US" altLang="ja-JP" sz="1800" dirty="0">
                <a:solidFill>
                  <a:srgbClr val="000000"/>
                </a:solidFill>
              </a:rPr>
              <a:t>Management </a:t>
            </a:r>
            <a:r>
              <a:rPr lang="en-US" altLang="ja-JP" sz="1800" dirty="0" smtClean="0">
                <a:solidFill>
                  <a:srgbClr val="000000"/>
                </a:solidFill>
              </a:rPr>
              <a:t>Office</a:t>
            </a:r>
            <a:r>
              <a:rPr lang="ja-JP" altLang="en-US" sz="1800" dirty="0" smtClean="0"/>
              <a:t>）／</a:t>
            </a:r>
            <a:r>
              <a:rPr lang="en-US" altLang="ja-JP" sz="1800" dirty="0" smtClean="0"/>
              <a:t>QMO</a:t>
            </a:r>
            <a:r>
              <a:rPr lang="ja-JP" altLang="en-US" sz="1800" dirty="0" smtClean="0"/>
              <a:t>（</a:t>
            </a:r>
            <a:r>
              <a:rPr lang="en-US" altLang="ja-JP" sz="1800" dirty="0"/>
              <a:t>Quality </a:t>
            </a:r>
            <a:r>
              <a:rPr lang="en-US" altLang="ja-JP" sz="1800" dirty="0" smtClean="0"/>
              <a:t/>
            </a:r>
            <a:br>
              <a:rPr lang="en-US" altLang="ja-JP" sz="1800" dirty="0" smtClean="0"/>
            </a:br>
            <a:r>
              <a:rPr lang="en-US" altLang="ja-JP" sz="1800" dirty="0" smtClean="0"/>
              <a:t>Management Office</a:t>
            </a:r>
            <a:r>
              <a:rPr lang="ja-JP" altLang="en-US" sz="1800" dirty="0" smtClean="0"/>
              <a:t>）をうまく機能させるためには、どのような人財をアサインすれば</a:t>
            </a:r>
            <a:r>
              <a:rPr lang="en-US" altLang="ja-JP" sz="1800" dirty="0" smtClean="0"/>
              <a:t/>
            </a:r>
            <a:br>
              <a:rPr lang="en-US" altLang="ja-JP" sz="1800" dirty="0" smtClean="0"/>
            </a:br>
            <a:r>
              <a:rPr lang="ja-JP" altLang="en-US" sz="1800" dirty="0" smtClean="0"/>
              <a:t>よいのか？ 必要な習得要件は？ 習熟要件は？</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2.5 </a:t>
            </a:r>
            <a:r>
              <a:rPr lang="ja-JP" altLang="en-US" sz="1800" kern="0">
                <a:solidFill>
                  <a:schemeClr val="tx1"/>
                </a:solidFill>
              </a:rPr>
              <a:t>監査の</a:t>
            </a:r>
            <a:r>
              <a:rPr lang="ja-JP" altLang="en-US" sz="1800" kern="0" smtClean="0">
                <a:solidFill>
                  <a:schemeClr val="tx1"/>
                </a:solidFill>
              </a:rPr>
              <a:t>マネジメント④</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必要な</a:t>
            </a:r>
            <a:r>
              <a:rPr lang="ja-JP" altLang="en-US" sz="1800" kern="0" dirty="0" smtClean="0">
                <a:solidFill>
                  <a:srgbClr val="000000"/>
                </a:solidFill>
              </a:rPr>
              <a:t>スキルとしては以下のものが考えられる。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論理</a:t>
            </a:r>
            <a:r>
              <a:rPr lang="ja-JP" altLang="en-US" sz="1800" kern="0" dirty="0">
                <a:solidFill>
                  <a:srgbClr val="000000"/>
                </a:solidFill>
              </a:rPr>
              <a:t>思考、本質把握、全体を俯瞰できる、体系化</a:t>
            </a:r>
            <a:r>
              <a:rPr lang="en-US" altLang="ja-JP" sz="1800" kern="0" dirty="0">
                <a:solidFill>
                  <a:srgbClr val="000000"/>
                </a:solidFill>
              </a:rPr>
              <a:t>/</a:t>
            </a:r>
            <a:r>
              <a:rPr lang="ja-JP" altLang="en-US" sz="1800" kern="0" dirty="0">
                <a:solidFill>
                  <a:srgbClr val="000000"/>
                </a:solidFill>
              </a:rPr>
              <a:t>抽象化できる、問題</a:t>
            </a:r>
            <a:r>
              <a:rPr lang="ja-JP" altLang="en-US" sz="1800" kern="0" dirty="0" smtClean="0">
                <a:solidFill>
                  <a:srgbClr val="000000"/>
                </a:solidFill>
              </a:rPr>
              <a:t>の重要度を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客観的</a:t>
            </a:r>
            <a:r>
              <a:rPr lang="ja-JP" altLang="en-US" sz="1800" kern="0" dirty="0">
                <a:solidFill>
                  <a:srgbClr val="000000"/>
                </a:solidFill>
              </a:rPr>
              <a:t>に</a:t>
            </a:r>
            <a:r>
              <a:rPr lang="ja-JP" altLang="en-US" sz="1800" kern="0" dirty="0" smtClean="0">
                <a:solidFill>
                  <a:srgbClr val="000000"/>
                </a:solidFill>
              </a:rPr>
              <a:t>位置づけられる。→</a:t>
            </a:r>
            <a:r>
              <a:rPr lang="ja-JP" altLang="en-US" sz="1800" kern="0" dirty="0">
                <a:solidFill>
                  <a:srgbClr val="000000"/>
                </a:solidFill>
              </a:rPr>
              <a:t>おかしいな、変だ</a:t>
            </a:r>
            <a:r>
              <a:rPr lang="ja-JP" altLang="en-US" sz="1800" kern="0" dirty="0" smtClean="0">
                <a:solidFill>
                  <a:srgbClr val="000000"/>
                </a:solidFill>
              </a:rPr>
              <a:t>なとわかる。</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a:t>
            </a:r>
            <a:r>
              <a:rPr lang="ja-JP" altLang="en-US" sz="1800" kern="0" dirty="0" smtClean="0">
                <a:solidFill>
                  <a:srgbClr val="000000"/>
                </a:solidFill>
              </a:rPr>
              <a:t>② プロジェクトリスク</a:t>
            </a:r>
            <a:r>
              <a:rPr lang="ja-JP" altLang="en-US" sz="1800" kern="0" dirty="0">
                <a:solidFill>
                  <a:srgbClr val="000000"/>
                </a:solidFill>
              </a:rPr>
              <a:t>の具現化とそれらのリスクアセスメントが</a:t>
            </a:r>
            <a:r>
              <a:rPr lang="ja-JP" altLang="en-US" sz="1800" kern="0" dirty="0" smtClean="0">
                <a:solidFill>
                  <a:srgbClr val="000000"/>
                </a:solidFill>
              </a:rPr>
              <a:t>できる。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個々</a:t>
            </a:r>
            <a:r>
              <a:rPr lang="ja-JP" altLang="en-US" sz="1800" kern="0" dirty="0">
                <a:solidFill>
                  <a:srgbClr val="000000"/>
                </a:solidFill>
              </a:rPr>
              <a:t>の問題を解決するだけでなく、再発防止を組織の問題として</a:t>
            </a:r>
            <a:r>
              <a:rPr lang="ja-JP" altLang="en-US" sz="1800" kern="0" dirty="0" smtClean="0">
                <a:solidFill>
                  <a:srgbClr val="000000"/>
                </a:solidFill>
              </a:rPr>
              <a:t>仕組み化できる。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コアコンピタンス</a:t>
            </a:r>
            <a:r>
              <a:rPr lang="ja-JP" altLang="en-US" sz="1800" kern="0" dirty="0">
                <a:solidFill>
                  <a:srgbClr val="000000"/>
                </a:solidFill>
              </a:rPr>
              <a:t>としては以下のものが考えられる</a:t>
            </a:r>
            <a:r>
              <a:rPr lang="ja-JP" altLang="en-US" sz="1800" kern="0" dirty="0" smtClean="0">
                <a:solidFill>
                  <a:srgbClr val="000000"/>
                </a:solidFill>
              </a:rPr>
              <a:t>。</a:t>
            </a:r>
            <a:r>
              <a:rPr lang="en-US" altLang="ja-JP" sz="1800" kern="0" dirty="0">
                <a:solidFill>
                  <a:srgbClr val="000000"/>
                </a:solidFill>
              </a:rPr>
              <a:t/>
            </a:r>
            <a:br>
              <a:rPr lang="en-US" altLang="ja-JP" sz="1800" kern="0" dirty="0">
                <a:solidFill>
                  <a:srgbClr val="000000"/>
                </a:solidFill>
              </a:rPr>
            </a:br>
            <a:r>
              <a:rPr lang="ja-JP" altLang="en-US" sz="1800" kern="0" dirty="0" smtClean="0">
                <a:solidFill>
                  <a:srgbClr val="000000"/>
                </a:solidFill>
              </a:rPr>
              <a:t>　① 組織</a:t>
            </a:r>
            <a:r>
              <a:rPr lang="ja-JP" altLang="en-US" sz="1800" kern="0" dirty="0">
                <a:solidFill>
                  <a:srgbClr val="000000"/>
                </a:solidFill>
              </a:rPr>
              <a:t>横断的</a:t>
            </a:r>
            <a:r>
              <a:rPr lang="ja-JP" altLang="en-US" sz="1800" kern="0" dirty="0" smtClean="0">
                <a:solidFill>
                  <a:srgbClr val="000000"/>
                </a:solidFill>
              </a:rPr>
              <a:t>に様々な成功・失敗事例、課題</a:t>
            </a:r>
            <a:r>
              <a:rPr lang="ja-JP" altLang="en-US" sz="1800" kern="0" dirty="0">
                <a:solidFill>
                  <a:srgbClr val="000000"/>
                </a:solidFill>
              </a:rPr>
              <a:t>と解決策を経験して</a:t>
            </a:r>
            <a:r>
              <a:rPr lang="ja-JP" altLang="en-US" sz="1800" kern="0" dirty="0" smtClean="0">
                <a:solidFill>
                  <a:srgbClr val="000000"/>
                </a:solidFill>
              </a:rPr>
              <a:t>いる。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開発</a:t>
            </a:r>
            <a:r>
              <a:rPr lang="ja-JP" altLang="en-US" sz="1800" kern="0" dirty="0">
                <a:solidFill>
                  <a:srgbClr val="000000"/>
                </a:solidFill>
              </a:rPr>
              <a:t>技術の改善例もたくさん見て知っている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人物像として</a:t>
            </a:r>
            <a:r>
              <a:rPr lang="ja-JP" altLang="en-US" sz="1800" kern="0" dirty="0" smtClean="0">
                <a:solidFill>
                  <a:srgbClr val="000000"/>
                </a:solidFill>
              </a:rPr>
              <a:t>は、①</a:t>
            </a:r>
            <a:r>
              <a:rPr lang="ja-JP" altLang="en-US" sz="1800" kern="0" dirty="0">
                <a:solidFill>
                  <a:srgbClr val="000000"/>
                </a:solidFill>
              </a:rPr>
              <a:t>この人の言うことならば信用</a:t>
            </a:r>
            <a:r>
              <a:rPr lang="ja-JP" altLang="en-US" sz="1800" kern="0" dirty="0" smtClean="0">
                <a:solidFill>
                  <a:srgbClr val="000000"/>
                </a:solidFill>
              </a:rPr>
              <a:t>できる</a:t>
            </a:r>
            <a:r>
              <a:rPr lang="ja-JP" altLang="en-US" sz="1800" kern="0" dirty="0">
                <a:solidFill>
                  <a:srgbClr val="000000"/>
                </a:solidFill>
              </a:rPr>
              <a:t>　</a:t>
            </a:r>
            <a:r>
              <a:rPr lang="ja-JP" altLang="en-US" sz="1800" kern="0" dirty="0" smtClean="0">
                <a:solidFill>
                  <a:srgbClr val="000000"/>
                </a:solidFill>
              </a:rPr>
              <a:t>②</a:t>
            </a:r>
            <a:r>
              <a:rPr lang="ja-JP" altLang="en-US" sz="1800" kern="0" dirty="0">
                <a:solidFill>
                  <a:srgbClr val="000000"/>
                </a:solidFill>
              </a:rPr>
              <a:t>この人の言うことならばやって</a:t>
            </a:r>
            <a:r>
              <a:rPr lang="ja-JP" altLang="en-US" sz="1800" kern="0" dirty="0" smtClean="0">
                <a:solidFill>
                  <a:srgbClr val="000000"/>
                </a:solidFill>
              </a:rPr>
              <a:t>みよう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というような</a:t>
            </a:r>
            <a:r>
              <a:rPr lang="ja-JP" altLang="en-US" sz="1800" kern="0" dirty="0">
                <a:solidFill>
                  <a:srgbClr val="000000"/>
                </a:solidFill>
              </a:rPr>
              <a:t>人が望ましい。</a:t>
            </a:r>
          </a:p>
          <a:p>
            <a:pPr marL="540000">
              <a:spcBef>
                <a:spcPts val="0"/>
              </a:spcBef>
              <a:buFont typeface="Arial" panose="020B0604020202020204" pitchFamily="34" charset="0"/>
              <a:buChar char="•"/>
            </a:pPr>
            <a:endParaRPr lang="en-US" altLang="ja-JP" sz="1800" kern="0" dirty="0" smtClean="0">
              <a:solidFill>
                <a:srgbClr val="000000"/>
              </a:solidFill>
            </a:endParaRP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36</a:t>
            </a:fld>
            <a:endParaRPr lang="en-US" altLang="ja-JP">
              <a:solidFill>
                <a:srgbClr val="000000"/>
              </a:solidFill>
            </a:endParaRPr>
          </a:p>
        </p:txBody>
      </p:sp>
    </p:spTree>
    <p:extLst>
      <p:ext uri="{BB962C8B-B14F-4D97-AF65-F5344CB8AC3E}">
        <p14:creationId xmlns:p14="http://schemas.microsoft.com/office/powerpoint/2010/main" val="3116941175"/>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体力</a:t>
            </a:r>
            <a:r>
              <a:rPr lang="ja-JP" altLang="en-US" sz="1800" b="1" kern="0" dirty="0">
                <a:solidFill>
                  <a:srgbClr val="000000"/>
                </a:solidFill>
              </a:rPr>
              <a:t>で　工程回復　皆</a:t>
            </a:r>
            <a:r>
              <a:rPr lang="ja-JP" altLang="en-US" sz="1800" b="1" kern="0" dirty="0" smtClean="0">
                <a:solidFill>
                  <a:srgbClr val="000000"/>
                </a:solidFill>
              </a:rPr>
              <a:t>ダウン</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027】 </a:t>
            </a:r>
            <a:r>
              <a:rPr lang="ja-JP" altLang="en-US" sz="2400" dirty="0" smtClean="0">
                <a:solidFill>
                  <a:schemeClr val="bg1"/>
                </a:solidFill>
              </a:rPr>
              <a:t>まずい</a:t>
            </a:r>
            <a:r>
              <a:rPr lang="ja-JP" altLang="en-US" sz="2400" dirty="0">
                <a:solidFill>
                  <a:schemeClr val="bg1"/>
                </a:solidFill>
              </a:rPr>
              <a:t>進捗報告</a:t>
            </a:r>
            <a:r>
              <a:rPr lang="ja-JP" altLang="en-US" sz="2400" dirty="0" smtClean="0">
                <a:solidFill>
                  <a:schemeClr val="bg1"/>
                </a:solidFill>
              </a:rPr>
              <a:t>は課題抽出のネタにする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プロジェクトの進捗報告が毎月同じような内容となっている。</a:t>
            </a:r>
            <a:endParaRPr lang="en-US" altLang="ja-JP" sz="1800" dirty="0" smtClean="0"/>
          </a:p>
          <a:p>
            <a:pPr marL="540000">
              <a:spcBef>
                <a:spcPts val="0"/>
              </a:spcBef>
              <a:buFont typeface="Arial" panose="020B0604020202020204" pitchFamily="34" charset="0"/>
              <a:buChar char="•"/>
            </a:pPr>
            <a:r>
              <a:rPr lang="ja-JP" altLang="en-US" sz="1800" dirty="0"/>
              <a:t>プロジェクト</a:t>
            </a:r>
            <a:r>
              <a:rPr lang="ja-JP" altLang="en-US" sz="1800" dirty="0" smtClean="0"/>
              <a:t>の管理項目が</a:t>
            </a:r>
            <a:r>
              <a:rPr lang="en-US" altLang="ja-JP" sz="1800" dirty="0" smtClean="0"/>
              <a:t>3</a:t>
            </a:r>
            <a:r>
              <a:rPr lang="ja-JP" altLang="en-US" sz="1800" dirty="0" smtClean="0"/>
              <a:t>か月以上の管理単位となっている。</a:t>
            </a:r>
            <a:r>
              <a:rPr lang="en-US" altLang="ja-JP" sz="1800" dirty="0" smtClean="0"/>
              <a:t/>
            </a:r>
            <a:br>
              <a:rPr lang="en-US" altLang="ja-JP" sz="1800" dirty="0" smtClean="0"/>
            </a:br>
            <a:r>
              <a:rPr lang="ja-JP" altLang="en-US" sz="1800" dirty="0" smtClean="0"/>
              <a:t>（実装：</a:t>
            </a:r>
            <a:r>
              <a:rPr lang="en-US" altLang="ja-JP" sz="1800" dirty="0" smtClean="0"/>
              <a:t>08/01~11/30</a:t>
            </a:r>
            <a:r>
              <a:rPr lang="ja-JP" altLang="en-US" sz="1800" dirty="0" err="1" smtClean="0"/>
              <a:t>、</a:t>
            </a:r>
            <a:r>
              <a:rPr lang="ja-JP" altLang="en-US" sz="1800" dirty="0" smtClean="0"/>
              <a:t>テスト：</a:t>
            </a:r>
            <a:r>
              <a:rPr lang="en-US" altLang="ja-JP" sz="1800" dirty="0" smtClean="0"/>
              <a:t>12/01~03/31</a:t>
            </a:r>
            <a:r>
              <a:rPr lang="ja-JP" altLang="en-US" sz="1800" dirty="0" smtClean="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2.5 </a:t>
            </a:r>
            <a:r>
              <a:rPr lang="ja-JP" altLang="en-US" sz="1800" kern="0">
                <a:solidFill>
                  <a:schemeClr val="tx1"/>
                </a:solidFill>
              </a:rPr>
              <a:t>監査の</a:t>
            </a:r>
            <a:r>
              <a:rPr lang="ja-JP" altLang="en-US" sz="1800" kern="0" smtClean="0">
                <a:solidFill>
                  <a:schemeClr val="tx1"/>
                </a:solidFill>
              </a:rPr>
              <a:t>マネジメント⑤</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dirty="0" smtClean="0">
                <a:solidFill>
                  <a:srgbClr val="000000"/>
                </a:solidFill>
              </a:rPr>
              <a:t>WBS</a:t>
            </a:r>
            <a:r>
              <a:rPr lang="ja-JP" altLang="en-US" sz="1800" kern="0" dirty="0" smtClean="0">
                <a:solidFill>
                  <a:srgbClr val="000000"/>
                </a:solidFill>
              </a:rPr>
              <a:t>（</a:t>
            </a:r>
            <a:r>
              <a:rPr lang="en-US" altLang="ja-JP" sz="1800" kern="0" dirty="0" smtClean="0">
                <a:solidFill>
                  <a:srgbClr val="000000"/>
                </a:solidFill>
              </a:rPr>
              <a:t>Work Breakdown Structure</a:t>
            </a:r>
            <a:r>
              <a:rPr lang="ja-JP" altLang="en-US" sz="1800" kern="0" dirty="0" smtClean="0">
                <a:solidFill>
                  <a:srgbClr val="000000"/>
                </a:solidFill>
              </a:rPr>
              <a:t>）から導く「課題管理項目」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a:t>
            </a:r>
            <a:r>
              <a:rPr lang="en-US" altLang="ja-JP" sz="1800" kern="0" dirty="0" smtClean="0">
                <a:solidFill>
                  <a:srgbClr val="000000"/>
                </a:solidFill>
              </a:rPr>
              <a:t>WBS</a:t>
            </a:r>
            <a:r>
              <a:rPr lang="ja-JP" altLang="en-US" sz="1800" kern="0" dirty="0" smtClean="0">
                <a:solidFill>
                  <a:srgbClr val="000000"/>
                </a:solidFill>
              </a:rPr>
              <a:t>の最小単位が長すぎて、適切な進捗</a:t>
            </a:r>
            <a:r>
              <a:rPr lang="ja-JP" altLang="en-US" sz="1800" kern="0" dirty="0">
                <a:solidFill>
                  <a:srgbClr val="000000"/>
                </a:solidFill>
              </a:rPr>
              <a:t>管理</a:t>
            </a:r>
            <a:r>
              <a:rPr lang="ja-JP" altLang="en-US" sz="1800" kern="0" dirty="0" smtClean="0">
                <a:solidFill>
                  <a:srgbClr val="000000"/>
                </a:solidFill>
              </a:rPr>
              <a:t>ができない。</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進捗の基準がなく、報告が個人の主観になっている。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a:t>
            </a:r>
            <a:r>
              <a:rPr lang="en-US" altLang="ja-JP" sz="1800" kern="0" dirty="0" smtClean="0">
                <a:solidFill>
                  <a:srgbClr val="000000"/>
                </a:solidFill>
              </a:rPr>
              <a:t>WBS</a:t>
            </a:r>
            <a:r>
              <a:rPr lang="ja-JP" altLang="en-US" sz="1800" kern="0" dirty="0" smtClean="0">
                <a:solidFill>
                  <a:srgbClr val="000000"/>
                </a:solidFill>
              </a:rPr>
              <a:t>の管理単位（ワークパッケージ）で予定工数が記載されていないので、</a:t>
            </a:r>
            <a:r>
              <a:rPr lang="en-US" altLang="ja-JP" sz="1800" kern="0" dirty="0">
                <a:solidFill>
                  <a:srgbClr val="000000"/>
                </a:solidFill>
              </a:rPr>
              <a:t/>
            </a:r>
            <a:br>
              <a:rPr lang="en-US" altLang="ja-JP" sz="1800" kern="0" dirty="0">
                <a:solidFill>
                  <a:srgbClr val="000000"/>
                </a:solidFill>
              </a:rPr>
            </a:br>
            <a:r>
              <a:rPr lang="ja-JP" altLang="en-US" sz="1800" kern="0" dirty="0" smtClean="0">
                <a:solidFill>
                  <a:srgbClr val="000000"/>
                </a:solidFill>
              </a:rPr>
              <a:t>　　　</a:t>
            </a:r>
            <a:r>
              <a:rPr lang="en-US" altLang="ja-JP" sz="1800" kern="0" dirty="0" smtClean="0">
                <a:solidFill>
                  <a:srgbClr val="000000"/>
                </a:solidFill>
              </a:rPr>
              <a:t>WBS</a:t>
            </a:r>
            <a:r>
              <a:rPr lang="ja-JP" altLang="en-US" sz="1800" kern="0" dirty="0" smtClean="0">
                <a:solidFill>
                  <a:srgbClr val="000000"/>
                </a:solidFill>
              </a:rPr>
              <a:t>自体の妥当性が分からない。</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報告内容から</a:t>
            </a:r>
            <a:r>
              <a:rPr lang="ja-JP" altLang="en-US" sz="1800" kern="0" dirty="0">
                <a:solidFill>
                  <a:srgbClr val="000000"/>
                </a:solidFill>
              </a:rPr>
              <a:t>導く「課題管理項目</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遅れの報告時に対策を提示してこないので、進捗会議の時間が長引く。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予定が頻繁</a:t>
            </a:r>
            <a:r>
              <a:rPr lang="ja-JP" altLang="en-US" sz="1800" kern="0" dirty="0">
                <a:solidFill>
                  <a:srgbClr val="000000"/>
                </a:solidFill>
              </a:rPr>
              <a:t>に</a:t>
            </a:r>
            <a:r>
              <a:rPr lang="ja-JP" altLang="en-US" sz="1800" kern="0" dirty="0" smtClean="0">
                <a:solidFill>
                  <a:srgbClr val="000000"/>
                </a:solidFill>
              </a:rPr>
              <a:t>書き直されるので、当初予定に対する遅れが分からない。</a:t>
            </a:r>
            <a:endParaRPr lang="en-US" altLang="ja-JP" sz="1800" kern="0" dirty="0" smtClean="0">
              <a:solidFill>
                <a:srgbClr val="000000"/>
              </a:solidFill>
            </a:endParaRP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37</a:t>
            </a:fld>
            <a:endParaRPr lang="en-US" altLang="ja-JP">
              <a:solidFill>
                <a:srgbClr val="000000"/>
              </a:solidFill>
            </a:endParaRPr>
          </a:p>
        </p:txBody>
      </p:sp>
    </p:spTree>
    <p:extLst>
      <p:ext uri="{BB962C8B-B14F-4D97-AF65-F5344CB8AC3E}">
        <p14:creationId xmlns:p14="http://schemas.microsoft.com/office/powerpoint/2010/main" val="4108625835"/>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やる</a:t>
            </a:r>
            <a:r>
              <a:rPr lang="ja-JP" altLang="en-US" sz="1800" b="1" kern="0" dirty="0">
                <a:solidFill>
                  <a:srgbClr val="000000"/>
                </a:solidFill>
              </a:rPr>
              <a:t>気だけ　分析</a:t>
            </a:r>
            <a:r>
              <a:rPr lang="ja-JP" altLang="en-US" sz="1800" b="1" kern="0" dirty="0"/>
              <a:t>無しで　</a:t>
            </a:r>
            <a:r>
              <a:rPr lang="ja-JP" altLang="en-US" sz="1800" b="1" kern="0" dirty="0" smtClean="0"/>
              <a:t>根拠なし</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028】 </a:t>
            </a:r>
            <a:r>
              <a:rPr lang="ja-JP" altLang="en-US" sz="2400" dirty="0" smtClean="0"/>
              <a:t>「問題なし」報告は「何の問題がないのか」を聞き返す</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進捗報告をいつ確認しても「問題ありません」という返事が返ってきていたが、ある日突然</a:t>
            </a:r>
            <a:r>
              <a:rPr lang="en-US" altLang="ja-JP" sz="1800" dirty="0" smtClean="0"/>
              <a:t/>
            </a:r>
            <a:br>
              <a:rPr lang="en-US" altLang="ja-JP" sz="1800" dirty="0" smtClean="0"/>
            </a:br>
            <a:r>
              <a:rPr lang="ja-JP" altLang="en-US" sz="1800" dirty="0" smtClean="0"/>
              <a:t>回復不能の状態になっていることが明らかになった。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chemeClr val="tx1"/>
                </a:solidFill>
              </a:rPr>
              <a:t>2.5 </a:t>
            </a:r>
            <a:r>
              <a:rPr lang="ja-JP" altLang="en-US" sz="1800" kern="0">
                <a:solidFill>
                  <a:schemeClr val="tx1"/>
                </a:solidFill>
              </a:rPr>
              <a:t>監査の</a:t>
            </a:r>
            <a:r>
              <a:rPr lang="ja-JP" altLang="en-US" sz="1800" kern="0" smtClean="0">
                <a:solidFill>
                  <a:schemeClr val="tx1"/>
                </a:solidFill>
              </a:rPr>
              <a:t>マネジメント⑥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「問題</a:t>
            </a:r>
            <a:r>
              <a:rPr lang="ja-JP" altLang="en-US" sz="1800" kern="0" dirty="0">
                <a:solidFill>
                  <a:srgbClr val="000000"/>
                </a:solidFill>
              </a:rPr>
              <a:t>なし」と</a:t>
            </a:r>
            <a:r>
              <a:rPr lang="ja-JP" altLang="en-US" sz="1800" kern="0" dirty="0" smtClean="0">
                <a:solidFill>
                  <a:srgbClr val="000000"/>
                </a:solidFill>
              </a:rPr>
              <a:t>いう報告には、</a:t>
            </a:r>
            <a:r>
              <a:rPr lang="en-US" altLang="ja-JP" sz="1800" kern="0" dirty="0" smtClean="0">
                <a:solidFill>
                  <a:srgbClr val="000000"/>
                </a:solidFill>
              </a:rPr>
              <a:t>PMBOK</a:t>
            </a:r>
            <a:r>
              <a:rPr lang="ja-JP" altLang="en-US" sz="1800" kern="0" dirty="0" smtClean="0">
                <a:solidFill>
                  <a:srgbClr val="000000"/>
                </a:solidFill>
              </a:rPr>
              <a:t>（</a:t>
            </a:r>
            <a:r>
              <a:rPr lang="en-US" altLang="ja-JP" sz="1800" kern="0" dirty="0">
                <a:solidFill>
                  <a:srgbClr val="000000"/>
                </a:solidFill>
              </a:rPr>
              <a:t>A Guide to the Project </a:t>
            </a:r>
            <a:r>
              <a:rPr lang="en-US" altLang="ja-JP" sz="1800" kern="0" dirty="0" smtClean="0">
                <a:solidFill>
                  <a:srgbClr val="000000"/>
                </a:solidFill>
              </a:rPr>
              <a:t>Management</a:t>
            </a:r>
            <a:br>
              <a:rPr lang="en-US" altLang="ja-JP" sz="1800" kern="0" dirty="0" smtClean="0">
                <a:solidFill>
                  <a:srgbClr val="000000"/>
                </a:solidFill>
              </a:rPr>
            </a:br>
            <a:r>
              <a:rPr lang="en-US" altLang="ja-JP" sz="1800" kern="0" dirty="0" smtClean="0">
                <a:solidFill>
                  <a:srgbClr val="000000"/>
                </a:solidFill>
              </a:rPr>
              <a:t> </a:t>
            </a:r>
            <a:r>
              <a:rPr lang="en-US" altLang="ja-JP" sz="1800" kern="0" dirty="0">
                <a:solidFill>
                  <a:srgbClr val="000000"/>
                </a:solidFill>
              </a:rPr>
              <a:t>Body of Knowledge</a:t>
            </a:r>
            <a:r>
              <a:rPr lang="ja-JP" altLang="en-US" sz="1800" kern="0" dirty="0" smtClean="0">
                <a:solidFill>
                  <a:srgbClr val="000000"/>
                </a:solidFill>
              </a:rPr>
              <a:t>）の切り口で聞き返す。</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①統合、②スコープ、③タイム、④コスト、⑤品質、⑥人的資源、⑦コミュニケーション、</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⑧リスク、⑨調達、⑩ステークホルダー</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a:t>
            </a:r>
            <a:r>
              <a:rPr lang="ja-JP" altLang="en-US" sz="1800" kern="0" dirty="0">
                <a:solidFill>
                  <a:srgbClr val="000000"/>
                </a:solidFill>
              </a:rPr>
              <a:t>問題なし」</a:t>
            </a:r>
            <a:r>
              <a:rPr lang="ja-JP" altLang="en-US" sz="1800" kern="0" dirty="0" smtClean="0">
                <a:solidFill>
                  <a:srgbClr val="000000"/>
                </a:solidFill>
              </a:rPr>
              <a:t>とは、「</a:t>
            </a:r>
            <a:r>
              <a:rPr lang="ja-JP" altLang="en-US" sz="1800" kern="0" dirty="0">
                <a:solidFill>
                  <a:srgbClr val="000000"/>
                </a:solidFill>
              </a:rPr>
              <a:t>問題ありの報告を聞いていない</a:t>
            </a:r>
            <a:r>
              <a:rPr lang="ja-JP" altLang="en-US" sz="1800" kern="0" dirty="0" smtClean="0">
                <a:solidFill>
                  <a:srgbClr val="000000"/>
                </a:solidFill>
              </a:rPr>
              <a:t>」ということではない。</a:t>
            </a:r>
            <a:endParaRPr lang="en-US" altLang="ja-JP" sz="1800" kern="0" dirty="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a:t>
            </a:r>
            <a:r>
              <a:rPr lang="ja-JP" altLang="en-US" sz="1800" kern="0" dirty="0">
                <a:solidFill>
                  <a:srgbClr val="000000"/>
                </a:solidFill>
              </a:rPr>
              <a:t>予定よりも少ないが簡単なため</a:t>
            </a:r>
            <a:r>
              <a:rPr lang="ja-JP" altLang="en-US" sz="1800" kern="0" dirty="0" smtClean="0">
                <a:solidFill>
                  <a:srgbClr val="000000"/>
                </a:solidFill>
              </a:rPr>
              <a:t>問題なし</a:t>
            </a:r>
            <a:r>
              <a:rPr lang="ja-JP" altLang="en-US" sz="1800" kern="0" dirty="0">
                <a:solidFill>
                  <a:srgbClr val="000000"/>
                </a:solidFill>
              </a:rPr>
              <a:t>」という</a:t>
            </a:r>
            <a:r>
              <a:rPr lang="ja-JP" altLang="en-US" sz="1800" kern="0" dirty="0"/>
              <a:t>結果論の報告は根拠が希薄</a:t>
            </a:r>
            <a:r>
              <a:rPr lang="ja-JP" altLang="en-US" sz="1800" kern="0" dirty="0" smtClean="0"/>
              <a:t>。</a:t>
            </a:r>
            <a:r>
              <a:rPr lang="en-US" altLang="ja-JP" sz="1800" kern="0" dirty="0" smtClean="0"/>
              <a:t/>
            </a:r>
            <a:br>
              <a:rPr lang="en-US" altLang="ja-JP" sz="1800" kern="0" dirty="0" smtClean="0"/>
            </a:br>
            <a:r>
              <a:rPr lang="ja-JP" altLang="en-US" sz="1800" kern="0" dirty="0" smtClean="0"/>
              <a:t>　① 「</a:t>
            </a:r>
            <a:r>
              <a:rPr lang="ja-JP" altLang="en-US" sz="1800" kern="0" dirty="0"/>
              <a:t>簡単なため」というのは計画時から分かっていること。言いわけに</a:t>
            </a:r>
            <a:r>
              <a:rPr lang="ja-JP" altLang="en-US" sz="1800" kern="0" dirty="0" smtClean="0"/>
              <a:t>すぎない。</a:t>
            </a:r>
            <a:r>
              <a:rPr lang="en-US" altLang="ja-JP" sz="1800" kern="0" dirty="0" smtClean="0"/>
              <a:t/>
            </a:r>
            <a:br>
              <a:rPr lang="en-US" altLang="ja-JP" sz="1800" kern="0" dirty="0" smtClean="0"/>
            </a:br>
            <a:r>
              <a:rPr lang="ja-JP" altLang="en-US" sz="1800" kern="0" dirty="0" smtClean="0"/>
              <a:t>　② 計画</a:t>
            </a:r>
            <a:r>
              <a:rPr lang="ja-JP" altLang="en-US" sz="1800" kern="0" dirty="0"/>
              <a:t>時の想定はどうだったのか？実績は想定どおりか？想定外か</a:t>
            </a:r>
            <a:r>
              <a:rPr lang="ja-JP" altLang="en-US" sz="1800" kern="0" dirty="0" smtClean="0"/>
              <a:t>？</a:t>
            </a:r>
            <a:r>
              <a:rPr lang="en-US" altLang="ja-JP" sz="1800" kern="0" dirty="0" smtClean="0"/>
              <a:t/>
            </a:r>
            <a:br>
              <a:rPr lang="en-US" altLang="ja-JP" sz="1800" kern="0" dirty="0" smtClean="0"/>
            </a:br>
            <a:r>
              <a:rPr lang="ja-JP" altLang="en-US" sz="1800" kern="0" dirty="0" smtClean="0"/>
              <a:t>　③ 計画</a:t>
            </a:r>
            <a:r>
              <a:rPr lang="ja-JP" altLang="en-US" sz="1800" kern="0" dirty="0"/>
              <a:t>時の品質ベースラインを正として客観的かつ冷静</a:t>
            </a:r>
            <a:r>
              <a:rPr lang="ja-JP" altLang="en-US" sz="1800" kern="0" dirty="0" smtClean="0"/>
              <a:t>に分析</a:t>
            </a:r>
            <a:r>
              <a:rPr lang="ja-JP" altLang="en-US" sz="1800" kern="0" dirty="0"/>
              <a:t>している</a:t>
            </a:r>
            <a:r>
              <a:rPr lang="ja-JP" altLang="en-US" sz="1800" kern="0" dirty="0" smtClean="0"/>
              <a:t>か？</a:t>
            </a:r>
            <a:r>
              <a:rPr lang="en-US" altLang="ja-JP" sz="1800" kern="0" dirty="0" smtClean="0"/>
              <a:t/>
            </a:r>
            <a:br>
              <a:rPr lang="en-US" altLang="ja-JP" sz="1800" kern="0" dirty="0" smtClean="0"/>
            </a:br>
            <a:r>
              <a:rPr lang="ja-JP" altLang="en-US" sz="1800" kern="0" dirty="0" smtClean="0"/>
              <a:t>　④ 計画</a:t>
            </a:r>
            <a:r>
              <a:rPr lang="ja-JP" altLang="en-US" sz="1800" kern="0" dirty="0"/>
              <a:t>（予想）が間違って</a:t>
            </a:r>
            <a:r>
              <a:rPr lang="ja-JP" altLang="en-US" sz="1800" kern="0" dirty="0" smtClean="0"/>
              <a:t>いるのであれば、計画変更を</a:t>
            </a:r>
            <a:r>
              <a:rPr lang="ja-JP" altLang="en-US" sz="1800" kern="0" dirty="0" smtClean="0">
                <a:solidFill>
                  <a:srgbClr val="000000"/>
                </a:solidFill>
              </a:rPr>
              <a:t>して</a:t>
            </a:r>
            <a:r>
              <a:rPr lang="ja-JP" altLang="en-US" sz="1800" kern="0" dirty="0">
                <a:solidFill>
                  <a:srgbClr val="000000"/>
                </a:solidFill>
              </a:rPr>
              <a:t>いる</a:t>
            </a:r>
            <a:r>
              <a:rPr lang="ja-JP" altLang="en-US" sz="1800" kern="0" dirty="0" smtClean="0">
                <a:solidFill>
                  <a:srgbClr val="000000"/>
                </a:solidFill>
              </a:rPr>
              <a:t>か？</a:t>
            </a:r>
            <a:endParaRPr lang="ja-JP" altLang="en-US" sz="1800" kern="0" dirty="0">
              <a:solidFill>
                <a:srgbClr val="000000"/>
              </a:solidFill>
            </a:endParaRPr>
          </a:p>
        </p:txBody>
      </p:sp>
      <p:grpSp>
        <p:nvGrpSpPr>
          <p:cNvPr id="23" name="グループ化 20"/>
          <p:cNvGrpSpPr>
            <a:grpSpLocks/>
          </p:cNvGrpSpPr>
          <p:nvPr/>
        </p:nvGrpSpPr>
        <p:grpSpPr bwMode="auto">
          <a:xfrm>
            <a:off x="5580063" y="0"/>
            <a:ext cx="3563937" cy="576263"/>
            <a:chOff x="5580112" y="-27384"/>
            <a:chExt cx="3563888" cy="576064"/>
          </a:xfrm>
        </p:grpSpPr>
        <p:grpSp>
          <p:nvGrpSpPr>
            <p:cNvPr id="24" name="グループ化 21"/>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22"/>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38</a:t>
            </a:fld>
            <a:endParaRPr lang="en-US" altLang="ja-JP">
              <a:solidFill>
                <a:srgbClr val="000000"/>
              </a:solidFill>
            </a:endParaRPr>
          </a:p>
        </p:txBody>
      </p:sp>
    </p:spTree>
    <p:extLst>
      <p:ext uri="{BB962C8B-B14F-4D97-AF65-F5344CB8AC3E}">
        <p14:creationId xmlns:p14="http://schemas.microsoft.com/office/powerpoint/2010/main" val="3366890578"/>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さあ監査　段取りなしで　空回り</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029】 </a:t>
            </a:r>
            <a:r>
              <a:rPr lang="ja-JP" altLang="en-US" sz="2400" dirty="0" smtClean="0"/>
              <a:t>監査</a:t>
            </a:r>
            <a:r>
              <a:rPr lang="ja-JP" altLang="en-US" sz="2400" dirty="0" smtClean="0">
                <a:solidFill>
                  <a:schemeClr val="bg1"/>
                </a:solidFill>
              </a:rPr>
              <a:t>の実施は</a:t>
            </a:r>
            <a:r>
              <a:rPr lang="ja-JP" altLang="en-US" sz="2400" dirty="0" smtClean="0"/>
              <a:t>段取り</a:t>
            </a:r>
            <a:r>
              <a:rPr lang="ja-JP" altLang="en-US" sz="2400" dirty="0"/>
              <a:t>八分</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smtClean="0"/>
              <a:t>被監査部署が非協力的だったり、その場しのぎのエビデンスを提示されたりで、有効な</a:t>
            </a:r>
            <a:r>
              <a:rPr lang="en-US" altLang="ja-JP" sz="1800" smtClean="0"/>
              <a:t/>
            </a:r>
            <a:br>
              <a:rPr lang="en-US" altLang="ja-JP" sz="1800" smtClean="0"/>
            </a:br>
            <a:r>
              <a:rPr lang="ja-JP" altLang="en-US" sz="1800" smtClean="0"/>
              <a:t>監査が行えない。</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chemeClr val="tx1"/>
                </a:solidFill>
              </a:rPr>
              <a:t>2.5 </a:t>
            </a:r>
            <a:r>
              <a:rPr lang="ja-JP" altLang="en-US" sz="1800" kern="0" dirty="0">
                <a:solidFill>
                  <a:schemeClr val="tx1"/>
                </a:solidFill>
              </a:rPr>
              <a:t>監査</a:t>
            </a:r>
            <a:r>
              <a:rPr lang="ja-JP" altLang="en-US" sz="1800" kern="0">
                <a:solidFill>
                  <a:schemeClr val="tx1"/>
                </a:solidFill>
              </a:rPr>
              <a:t>の</a:t>
            </a:r>
            <a:r>
              <a:rPr lang="ja-JP" altLang="en-US" sz="1800" kern="0" smtClean="0">
                <a:solidFill>
                  <a:schemeClr val="tx1"/>
                </a:solidFill>
              </a:rPr>
              <a:t>マネジメント⑦</a:t>
            </a:r>
            <a:endParaRPr lang="en-US" altLang="ja-JP" sz="1800" kern="0" smtClean="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被監査部署について下調べしたうえで、監査チームで計画を立ててから監査に望む。</a:t>
            </a:r>
            <a:r>
              <a:rPr lang="en-US" altLang="ja-JP" sz="1800" kern="0" dirty="0" smtClean="0"/>
              <a:t/>
            </a:r>
            <a:br>
              <a:rPr lang="en-US" altLang="ja-JP" sz="1800" kern="0" dirty="0" smtClean="0"/>
            </a:br>
            <a:r>
              <a:rPr lang="ja-JP" altLang="en-US" sz="1800" kern="0" dirty="0" smtClean="0"/>
              <a:t>部門やプロジェクトにより個性があるので、監査のやり方は一律でなく、メリハリをつけると</a:t>
            </a:r>
            <a:r>
              <a:rPr lang="en-US" altLang="ja-JP" sz="1800" kern="0" dirty="0" smtClean="0"/>
              <a:t/>
            </a:r>
            <a:br>
              <a:rPr lang="en-US" altLang="ja-JP" sz="1800" kern="0" dirty="0" smtClean="0"/>
            </a:br>
            <a:r>
              <a:rPr lang="ja-JP" altLang="en-US" sz="1800" kern="0" dirty="0" smtClean="0"/>
              <a:t>効果が上がる。</a:t>
            </a:r>
            <a:r>
              <a:rPr lang="en-US" altLang="ja-JP" sz="1800" kern="0" dirty="0" smtClean="0"/>
              <a:t/>
            </a:r>
            <a:br>
              <a:rPr lang="en-US" altLang="ja-JP" sz="1800" kern="0" dirty="0" smtClean="0"/>
            </a:br>
            <a:r>
              <a:rPr lang="ja-JP" altLang="en-US" sz="1800" kern="0" dirty="0" smtClean="0">
                <a:solidFill>
                  <a:srgbClr val="000000"/>
                </a:solidFill>
              </a:rPr>
              <a:t>　① プロマネに不安があれば、プロセス監査を中心に行う。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プロジェクトメンバーの技術力に不安があれば、プロダクト監査を中心に行う。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③ プロジェクトが多忙を理由に、監査の時期を毎回先延ばしするプロジェクトへは、</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予め上位</a:t>
            </a:r>
            <a:r>
              <a:rPr lang="ja-JP" altLang="en-US" sz="1800" kern="0" dirty="0" smtClean="0">
                <a:solidFill>
                  <a:srgbClr val="000000"/>
                </a:solidFill>
              </a:rPr>
              <a:t>の管理者にエスカレ－ションして、然るべき</a:t>
            </a:r>
            <a:r>
              <a:rPr lang="ja-JP" altLang="en-US" sz="1800" kern="0" dirty="0" smtClean="0"/>
              <a:t>時期に実施できるようにする。</a:t>
            </a:r>
            <a:endParaRPr lang="en-US" altLang="ja-JP" sz="1800" kern="0" dirty="0" smtClean="0"/>
          </a:p>
          <a:p>
            <a:pPr marL="540000">
              <a:spcBef>
                <a:spcPts val="0"/>
              </a:spcBef>
              <a:buFont typeface="Arial" panose="020B0604020202020204" pitchFamily="34" charset="0"/>
              <a:buChar char="•"/>
            </a:pPr>
            <a:r>
              <a:rPr lang="ja-JP" altLang="en-US" sz="1800" kern="0" dirty="0" smtClean="0"/>
              <a:t>監査日程、監査観点、監査対象成果物は、検査計画書として文書化し、プロジェクト開始時点で</a:t>
            </a:r>
            <a:r>
              <a:rPr lang="en-US" altLang="ja-JP" sz="1800" kern="0" dirty="0" smtClean="0"/>
              <a:t>PM</a:t>
            </a:r>
            <a:r>
              <a:rPr lang="ja-JP" altLang="en-US" sz="1800" kern="0" dirty="0" smtClean="0"/>
              <a:t>／</a:t>
            </a:r>
            <a:r>
              <a:rPr lang="en-US" altLang="ja-JP" sz="1800" kern="0" dirty="0" smtClean="0"/>
              <a:t>PL</a:t>
            </a:r>
            <a:r>
              <a:rPr lang="ja-JP" altLang="en-US" sz="1800" kern="0" dirty="0" smtClean="0"/>
              <a:t>と認識を合わせると良い。</a:t>
            </a:r>
            <a:endParaRPr lang="en-US" altLang="ja-JP" sz="1800" kern="0" dirty="0"/>
          </a:p>
        </p:txBody>
      </p:sp>
      <p:grpSp>
        <p:nvGrpSpPr>
          <p:cNvPr id="18" name="グループ化 6"/>
          <p:cNvGrpSpPr>
            <a:grpSpLocks/>
          </p:cNvGrpSpPr>
          <p:nvPr/>
        </p:nvGrpSpPr>
        <p:grpSpPr bwMode="auto">
          <a:xfrm>
            <a:off x="5580063" y="0"/>
            <a:ext cx="3563937" cy="576263"/>
            <a:chOff x="5580112" y="-27384"/>
            <a:chExt cx="3563888" cy="576064"/>
          </a:xfrm>
        </p:grpSpPr>
        <p:grpSp>
          <p:nvGrpSpPr>
            <p:cNvPr id="19" name="グループ化 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39</a:t>
            </a:fld>
            <a:endParaRPr lang="en-US" altLang="ja-JP">
              <a:solidFill>
                <a:srgbClr val="000000"/>
              </a:solidFill>
            </a:endParaRPr>
          </a:p>
        </p:txBody>
      </p:sp>
    </p:spTree>
    <p:extLst>
      <p:ext uri="{BB962C8B-B14F-4D97-AF65-F5344CB8AC3E}">
        <p14:creationId xmlns:p14="http://schemas.microsoft.com/office/powerpoint/2010/main" val="1644108959"/>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99" name="テキスト ボックス 11"/>
          <p:cNvSpPr txBox="1">
            <a:spLocks noChangeArrowheads="1"/>
          </p:cNvSpPr>
          <p:nvPr/>
        </p:nvSpPr>
        <p:spPr bwMode="auto">
          <a:xfrm>
            <a:off x="0" y="2"/>
            <a:ext cx="626941" cy="349200"/>
          </a:xfrm>
          <a:prstGeom prst="rect">
            <a:avLst/>
          </a:prstGeom>
          <a:solidFill>
            <a:srgbClr val="FFC000"/>
          </a:solidFill>
          <a:ln w="9525">
            <a:noFill/>
            <a:miter lim="800000"/>
            <a:headEnd/>
            <a:tailEnd/>
          </a:ln>
        </p:spPr>
        <p:txBody>
          <a:bodyPr wrap="none" anchor="ctr" anchorCtr="0">
            <a:noAutofit/>
          </a:bodyPr>
          <a:lstStyle/>
          <a:p>
            <a:pPr algn="ctr" fontAlgn="base">
              <a:spcBef>
                <a:spcPct val="0"/>
              </a:spcBef>
              <a:spcAft>
                <a:spcPct val="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参考</a:t>
            </a:r>
          </a:p>
        </p:txBody>
      </p:sp>
      <p:sp>
        <p:nvSpPr>
          <p:cNvPr id="7" name="四角形吹き出し 6"/>
          <p:cNvSpPr/>
          <p:nvPr/>
        </p:nvSpPr>
        <p:spPr>
          <a:xfrm>
            <a:off x="6634800" y="5587202"/>
            <a:ext cx="1571298" cy="628560"/>
          </a:xfrm>
          <a:prstGeom prst="wedgeRectCallout">
            <a:avLst>
              <a:gd name="adj1" fmla="val -71499"/>
              <a:gd name="adj2" fmla="val -8419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章の分類に</a:t>
            </a:r>
            <a:endPar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fontAlgn="base">
              <a:spcBef>
                <a:spcPct val="0"/>
              </a:spcBef>
              <a:spcAft>
                <a:spcPct val="0"/>
              </a:spcAft>
              <a:defRPr/>
            </a:pP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沿って整理</a:t>
            </a:r>
          </a:p>
        </p:txBody>
      </p:sp>
      <p:sp>
        <p:nvSpPr>
          <p:cNvPr id="6" name="正方形/長方形 6"/>
          <p:cNvSpPr>
            <a:spLocks noChangeArrowheads="1"/>
          </p:cNvSpPr>
          <p:nvPr/>
        </p:nvSpPr>
        <p:spPr bwMode="auto">
          <a:xfrm>
            <a:off x="6655659" y="1250755"/>
            <a:ext cx="1955520" cy="698400"/>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a:latin typeface="+mn-ea"/>
                <a:ea typeface="+mn-ea"/>
              </a:rPr>
              <a:t>3.1</a:t>
            </a:r>
            <a:r>
              <a:rPr lang="ja-JP" altLang="en-US" sz="1200" dirty="0">
                <a:latin typeface="+mn-ea"/>
                <a:ea typeface="+mn-ea"/>
              </a:rPr>
              <a:t>　メトリクス</a:t>
            </a:r>
            <a:endParaRPr lang="en-US" altLang="ja-JP" sz="1200" dirty="0">
              <a:latin typeface="+mn-ea"/>
              <a:ea typeface="+mn-ea"/>
            </a:endParaRPr>
          </a:p>
          <a:p>
            <a:pPr>
              <a:defRPr/>
            </a:pPr>
            <a:r>
              <a:rPr lang="en-US" altLang="ja-JP" sz="1200" dirty="0">
                <a:latin typeface="+mn-ea"/>
                <a:ea typeface="+mn-ea"/>
              </a:rPr>
              <a:t>3.2</a:t>
            </a:r>
            <a:r>
              <a:rPr lang="ja-JP" altLang="en-US" sz="1200" dirty="0">
                <a:latin typeface="+mn-ea"/>
                <a:ea typeface="+mn-ea"/>
              </a:rPr>
              <a:t>　</a:t>
            </a:r>
            <a:r>
              <a:rPr lang="ja-JP" altLang="en-US" sz="1200" dirty="0" smtClean="0">
                <a:latin typeface="+mn-ea"/>
                <a:ea typeface="+mn-ea"/>
              </a:rPr>
              <a:t>モデル化の技法</a:t>
            </a:r>
            <a:endParaRPr lang="en-US" altLang="ja-JP" sz="1200" dirty="0">
              <a:latin typeface="+mn-ea"/>
              <a:ea typeface="+mn-ea"/>
            </a:endParaRPr>
          </a:p>
          <a:p>
            <a:pPr>
              <a:defRPr/>
            </a:pPr>
            <a:r>
              <a:rPr lang="en-US" altLang="ja-JP" sz="1200" dirty="0">
                <a:latin typeface="+mn-ea"/>
                <a:ea typeface="+mn-ea"/>
              </a:rPr>
              <a:t>3.3</a:t>
            </a:r>
            <a:r>
              <a:rPr lang="ja-JP" altLang="en-US" sz="1200" dirty="0">
                <a:latin typeface="+mn-ea"/>
                <a:ea typeface="+mn-ea"/>
              </a:rPr>
              <a:t>　</a:t>
            </a:r>
            <a:r>
              <a:rPr lang="ja-JP" altLang="en-US" sz="1200" dirty="0" smtClean="0">
                <a:latin typeface="+mn-ea"/>
                <a:ea typeface="+mn-ea"/>
              </a:rPr>
              <a:t>形式手法</a:t>
            </a:r>
            <a:endParaRPr lang="ja-JP" altLang="en-US" sz="1200" dirty="0">
              <a:latin typeface="+mn-ea"/>
              <a:ea typeface="+mn-ea"/>
            </a:endParaRPr>
          </a:p>
        </p:txBody>
      </p:sp>
      <p:sp>
        <p:nvSpPr>
          <p:cNvPr id="8" name="正方形/長方形 5"/>
          <p:cNvSpPr>
            <a:spLocks noChangeArrowheads="1"/>
          </p:cNvSpPr>
          <p:nvPr/>
        </p:nvSpPr>
        <p:spPr bwMode="auto">
          <a:xfrm>
            <a:off x="254045" y="1147633"/>
            <a:ext cx="2304720" cy="279360"/>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ea typeface="+mn-ea"/>
              </a:rPr>
              <a:t>1.1 </a:t>
            </a:r>
            <a:r>
              <a:rPr lang="ja-JP" altLang="en-US" sz="1200" dirty="0">
                <a:latin typeface="+mn-ea"/>
                <a:ea typeface="+mn-ea"/>
              </a:rPr>
              <a:t>品質の</a:t>
            </a:r>
            <a:r>
              <a:rPr lang="ja-JP" altLang="en-US" sz="1200" dirty="0" smtClean="0">
                <a:latin typeface="+mn-ea"/>
                <a:ea typeface="+mn-ea"/>
              </a:rPr>
              <a:t>概念</a:t>
            </a:r>
            <a:endParaRPr lang="ja-JP" altLang="en-US" sz="1200" dirty="0">
              <a:latin typeface="+mn-ea"/>
              <a:ea typeface="+mn-ea"/>
            </a:endParaRPr>
          </a:p>
        </p:txBody>
      </p:sp>
      <p:sp>
        <p:nvSpPr>
          <p:cNvPr id="9" name="正方形/長方形 8"/>
          <p:cNvSpPr/>
          <p:nvPr/>
        </p:nvSpPr>
        <p:spPr>
          <a:xfrm>
            <a:off x="1618240" y="88034"/>
            <a:ext cx="6518531" cy="363226"/>
          </a:xfrm>
          <a:prstGeom prst="rect">
            <a:avLst/>
          </a:prstGeom>
          <a:solidFill>
            <a:srgbClr val="CCFFF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lIns="216000" anchor="ctr">
            <a:spAutoFit/>
          </a:bodyPr>
          <a:lstStyle/>
          <a:p>
            <a:pPr algn="ctr">
              <a:lnSpc>
                <a:spcPts val="2200"/>
              </a:lnSpc>
              <a:defRPr/>
            </a:pPr>
            <a:r>
              <a:rPr lang="en-US" altLang="ja-JP" sz="2000" dirty="0" err="1">
                <a:solidFill>
                  <a:schemeClr val="tx1"/>
                </a:solidFill>
                <a:latin typeface="+mn-ea"/>
              </a:rPr>
              <a:t>SQuBOK</a:t>
            </a:r>
            <a:r>
              <a:rPr lang="en-US" altLang="ja-JP" sz="2000" baseline="40000" dirty="0">
                <a:solidFill>
                  <a:schemeClr val="tx1"/>
                </a:solidFill>
                <a:latin typeface="+mn-ea"/>
              </a:rPr>
              <a:t>®</a:t>
            </a:r>
            <a:r>
              <a:rPr lang="ja-JP" altLang="en-US" dirty="0" smtClean="0">
                <a:solidFill>
                  <a:schemeClr val="tx1"/>
                </a:solidFill>
                <a:latin typeface="+mn-ea"/>
              </a:rPr>
              <a:t>樹形図　</a:t>
            </a:r>
            <a:r>
              <a:rPr lang="ja-JP" altLang="en-US" sz="1400" dirty="0" smtClean="0">
                <a:solidFill>
                  <a:schemeClr val="tx1"/>
                </a:solidFill>
                <a:latin typeface="+mn-ea"/>
              </a:rPr>
              <a:t>（</a:t>
            </a:r>
            <a:r>
              <a:rPr lang="en-US" altLang="ja-JP" sz="1400" dirty="0" smtClean="0">
                <a:solidFill>
                  <a:schemeClr val="tx1"/>
                </a:solidFill>
                <a:latin typeface="+mn-ea"/>
              </a:rPr>
              <a:t>Guide </a:t>
            </a:r>
            <a:r>
              <a:rPr lang="en-US" altLang="ja-JP" sz="1400" dirty="0">
                <a:solidFill>
                  <a:schemeClr val="tx1"/>
                </a:solidFill>
                <a:latin typeface="+mn-ea"/>
              </a:rPr>
              <a:t>to the </a:t>
            </a:r>
            <a:r>
              <a:rPr lang="en-US" altLang="ja-JP" sz="1400" dirty="0">
                <a:solidFill>
                  <a:srgbClr val="FF0000"/>
                </a:solidFill>
                <a:latin typeface="+mn-ea"/>
              </a:rPr>
              <a:t>S</a:t>
            </a:r>
            <a:r>
              <a:rPr lang="en-US" altLang="ja-JP" sz="1400" dirty="0">
                <a:solidFill>
                  <a:schemeClr val="tx1"/>
                </a:solidFill>
                <a:latin typeface="+mn-ea"/>
              </a:rPr>
              <a:t>oftware </a:t>
            </a:r>
            <a:r>
              <a:rPr lang="en-US" altLang="ja-JP" sz="1400" dirty="0">
                <a:solidFill>
                  <a:srgbClr val="FF0000"/>
                </a:solidFill>
                <a:latin typeface="+mn-ea"/>
              </a:rPr>
              <a:t>Qu</a:t>
            </a:r>
            <a:r>
              <a:rPr lang="en-US" altLang="ja-JP" sz="1400" dirty="0">
                <a:solidFill>
                  <a:schemeClr val="tx1"/>
                </a:solidFill>
                <a:latin typeface="+mn-ea"/>
              </a:rPr>
              <a:t>ality </a:t>
            </a:r>
            <a:r>
              <a:rPr lang="en-US" altLang="ja-JP" sz="1400" dirty="0">
                <a:solidFill>
                  <a:srgbClr val="FF0000"/>
                </a:solidFill>
                <a:latin typeface="+mn-ea"/>
              </a:rPr>
              <a:t>B</a:t>
            </a:r>
            <a:r>
              <a:rPr lang="en-US" altLang="ja-JP" sz="1400" dirty="0">
                <a:solidFill>
                  <a:schemeClr val="tx1"/>
                </a:solidFill>
                <a:latin typeface="+mn-ea"/>
              </a:rPr>
              <a:t>ody </a:t>
            </a:r>
            <a:r>
              <a:rPr lang="en-US" altLang="ja-JP" sz="1400" dirty="0">
                <a:solidFill>
                  <a:srgbClr val="FF0000"/>
                </a:solidFill>
                <a:latin typeface="+mn-ea"/>
              </a:rPr>
              <a:t>O</a:t>
            </a:r>
            <a:r>
              <a:rPr lang="en-US" altLang="ja-JP" sz="1400" dirty="0">
                <a:solidFill>
                  <a:schemeClr val="tx1"/>
                </a:solidFill>
                <a:latin typeface="+mn-ea"/>
              </a:rPr>
              <a:t>f </a:t>
            </a:r>
            <a:r>
              <a:rPr lang="en-US" altLang="ja-JP" sz="1400" dirty="0">
                <a:solidFill>
                  <a:srgbClr val="FF0000"/>
                </a:solidFill>
                <a:latin typeface="+mn-ea"/>
              </a:rPr>
              <a:t>K</a:t>
            </a:r>
            <a:r>
              <a:rPr lang="en-US" altLang="ja-JP" sz="1400" dirty="0">
                <a:solidFill>
                  <a:schemeClr val="tx1"/>
                </a:solidFill>
                <a:latin typeface="+mn-ea"/>
              </a:rPr>
              <a:t>nowledge</a:t>
            </a:r>
            <a:r>
              <a:rPr lang="ja-JP" altLang="en-US" sz="1400" dirty="0">
                <a:solidFill>
                  <a:schemeClr val="tx1"/>
                </a:solidFill>
                <a:latin typeface="+mn-ea"/>
              </a:rPr>
              <a:t>　</a:t>
            </a:r>
            <a:r>
              <a:rPr lang="ja-JP" altLang="en-US" sz="1400" dirty="0" smtClean="0">
                <a:solidFill>
                  <a:schemeClr val="tx1"/>
                </a:solidFill>
                <a:latin typeface="+mn-ea"/>
              </a:rPr>
              <a:t>Ｖ２）</a:t>
            </a:r>
            <a:endParaRPr lang="en-US" altLang="ja-JP" sz="1400" dirty="0">
              <a:solidFill>
                <a:schemeClr val="tx1"/>
              </a:solidFill>
              <a:latin typeface="+mn-ea"/>
            </a:endParaRPr>
          </a:p>
        </p:txBody>
      </p:sp>
      <p:sp>
        <p:nvSpPr>
          <p:cNvPr id="12" name="正方形/長方形 5"/>
          <p:cNvSpPr>
            <a:spLocks noChangeArrowheads="1"/>
          </p:cNvSpPr>
          <p:nvPr/>
        </p:nvSpPr>
        <p:spPr bwMode="auto">
          <a:xfrm>
            <a:off x="6386523" y="741764"/>
            <a:ext cx="2409480" cy="314280"/>
          </a:xfrm>
          <a:prstGeom prst="rect">
            <a:avLst/>
          </a:prstGeom>
          <a:solidFill>
            <a:srgbClr val="CCCCFF"/>
          </a:solidFill>
          <a:ln w="19050" algn="ctr">
            <a:solidFill>
              <a:srgbClr val="0070C0"/>
            </a:solidFill>
            <a:round/>
            <a:headEnd/>
            <a:tailEnd/>
          </a:ln>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r>
              <a:rPr lang="ja-JP" altLang="en-US" sz="1400" b="1" dirty="0"/>
              <a:t>３．ソフトウェア品質技術</a:t>
            </a:r>
          </a:p>
        </p:txBody>
      </p:sp>
      <p:sp>
        <p:nvSpPr>
          <p:cNvPr id="13" name="正方形/長方形 6"/>
          <p:cNvSpPr>
            <a:spLocks noChangeArrowheads="1"/>
          </p:cNvSpPr>
          <p:nvPr/>
        </p:nvSpPr>
        <p:spPr bwMode="auto">
          <a:xfrm>
            <a:off x="3388376" y="4488934"/>
            <a:ext cx="2793600" cy="1955520"/>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rPr>
              <a:t>2.13</a:t>
            </a:r>
            <a:r>
              <a:rPr lang="ja-JP" altLang="en-US" sz="1200" dirty="0">
                <a:latin typeface="+mn-ea"/>
              </a:rPr>
              <a:t>　品質計画のマネジメント</a:t>
            </a:r>
            <a:endParaRPr lang="en-US" altLang="ja-JP" sz="1200" dirty="0">
              <a:latin typeface="+mn-ea"/>
            </a:endParaRPr>
          </a:p>
          <a:p>
            <a:pPr>
              <a:defRPr/>
            </a:pPr>
            <a:r>
              <a:rPr lang="en-US" altLang="ja-JP" sz="1200" dirty="0" smtClean="0">
                <a:latin typeface="+mn-ea"/>
              </a:rPr>
              <a:t>2.14</a:t>
            </a:r>
            <a:r>
              <a:rPr lang="ja-JP" altLang="en-US" sz="1200" dirty="0" smtClean="0">
                <a:latin typeface="+mn-ea"/>
              </a:rPr>
              <a:t>　要求分析のマネジメント</a:t>
            </a:r>
            <a:endParaRPr lang="en-US" altLang="ja-JP" sz="1200" dirty="0" smtClean="0">
              <a:latin typeface="+mn-ea"/>
            </a:endParaRPr>
          </a:p>
          <a:p>
            <a:pPr>
              <a:defRPr/>
            </a:pPr>
            <a:r>
              <a:rPr lang="en-US" altLang="ja-JP" sz="1200" dirty="0" smtClean="0">
                <a:latin typeface="+mn-ea"/>
              </a:rPr>
              <a:t>2.15</a:t>
            </a:r>
            <a:r>
              <a:rPr lang="ja-JP" altLang="en-US" sz="1200" dirty="0" smtClean="0">
                <a:latin typeface="+mn-ea"/>
              </a:rPr>
              <a:t>　設計のマネジメント</a:t>
            </a:r>
            <a:endParaRPr lang="en-US" altLang="ja-JP" sz="1200" dirty="0" smtClean="0">
              <a:latin typeface="+mn-ea"/>
            </a:endParaRPr>
          </a:p>
          <a:p>
            <a:pPr>
              <a:defRPr/>
            </a:pPr>
            <a:r>
              <a:rPr lang="en-US" altLang="ja-JP" sz="1200" dirty="0" smtClean="0">
                <a:latin typeface="+mn-ea"/>
              </a:rPr>
              <a:t>2.16</a:t>
            </a:r>
            <a:r>
              <a:rPr lang="ja-JP" altLang="en-US" sz="1200" dirty="0" smtClean="0">
                <a:latin typeface="+mn-ea"/>
              </a:rPr>
              <a:t>　実装のマネジメント</a:t>
            </a:r>
            <a:endParaRPr lang="en-US" altLang="ja-JP" sz="1200" dirty="0" smtClean="0">
              <a:latin typeface="+mn-ea"/>
            </a:endParaRPr>
          </a:p>
          <a:p>
            <a:pPr>
              <a:defRPr/>
            </a:pPr>
            <a:r>
              <a:rPr lang="en-US" altLang="ja-JP" sz="1200" dirty="0" smtClean="0">
                <a:latin typeface="+mn-ea"/>
              </a:rPr>
              <a:t>2.17</a:t>
            </a:r>
            <a:r>
              <a:rPr lang="ja-JP" altLang="en-US" sz="1200" dirty="0">
                <a:latin typeface="+mn-ea"/>
              </a:rPr>
              <a:t>　</a:t>
            </a:r>
            <a:r>
              <a:rPr lang="ja-JP" altLang="en-US" sz="1200" dirty="0" smtClean="0">
                <a:latin typeface="+mn-ea"/>
              </a:rPr>
              <a:t>レビュ－の</a:t>
            </a:r>
            <a:r>
              <a:rPr lang="ja-JP" altLang="en-US" sz="1200" dirty="0">
                <a:latin typeface="+mn-ea"/>
              </a:rPr>
              <a:t>マネジメント</a:t>
            </a:r>
            <a:endParaRPr lang="en-US" altLang="ja-JP" sz="1200" dirty="0">
              <a:latin typeface="+mn-ea"/>
            </a:endParaRPr>
          </a:p>
          <a:p>
            <a:pPr>
              <a:defRPr/>
            </a:pPr>
            <a:r>
              <a:rPr lang="en-US" altLang="ja-JP" sz="1200" dirty="0" smtClean="0">
                <a:latin typeface="+mn-ea"/>
              </a:rPr>
              <a:t>2.18</a:t>
            </a:r>
            <a:r>
              <a:rPr lang="ja-JP" altLang="en-US" sz="1200" dirty="0">
                <a:latin typeface="+mn-ea"/>
              </a:rPr>
              <a:t>　テストのマネジメント</a:t>
            </a:r>
            <a:endParaRPr lang="en-US" altLang="ja-JP" sz="1200" dirty="0">
              <a:latin typeface="+mn-ea"/>
            </a:endParaRPr>
          </a:p>
          <a:p>
            <a:pPr>
              <a:defRPr/>
            </a:pPr>
            <a:r>
              <a:rPr lang="en-US" altLang="ja-JP" sz="1200" dirty="0" smtClean="0">
                <a:latin typeface="+mn-ea"/>
              </a:rPr>
              <a:t>2.19</a:t>
            </a:r>
            <a:r>
              <a:rPr lang="ja-JP" altLang="en-US" sz="1200" dirty="0">
                <a:latin typeface="+mn-ea"/>
              </a:rPr>
              <a:t>　品質分析・評価のマネジメント</a:t>
            </a:r>
            <a:endParaRPr lang="en-US" altLang="ja-JP" sz="1200" dirty="0">
              <a:latin typeface="+mn-ea"/>
            </a:endParaRPr>
          </a:p>
          <a:p>
            <a:pPr>
              <a:defRPr/>
            </a:pPr>
            <a:r>
              <a:rPr lang="en-US" altLang="ja-JP" sz="1200" dirty="0" smtClean="0">
                <a:latin typeface="+mn-ea"/>
              </a:rPr>
              <a:t>2.20</a:t>
            </a:r>
            <a:r>
              <a:rPr lang="ja-JP" altLang="en-US" sz="1200" dirty="0">
                <a:latin typeface="+mn-ea"/>
              </a:rPr>
              <a:t>　</a:t>
            </a:r>
            <a:r>
              <a:rPr lang="ja-JP" altLang="en-US" sz="1200" dirty="0" smtClean="0">
                <a:latin typeface="+mn-ea"/>
              </a:rPr>
              <a:t>リリース可否判定</a:t>
            </a:r>
            <a:endParaRPr lang="en-US" altLang="ja-JP" sz="1200" dirty="0" smtClean="0">
              <a:latin typeface="+mn-ea"/>
            </a:endParaRPr>
          </a:p>
          <a:p>
            <a:pPr>
              <a:defRPr/>
            </a:pPr>
            <a:r>
              <a:rPr lang="en-US" altLang="ja-JP" sz="1200" dirty="0" smtClean="0">
                <a:latin typeface="+mn-ea"/>
              </a:rPr>
              <a:t>2.21</a:t>
            </a:r>
            <a:r>
              <a:rPr lang="ja-JP" altLang="en-US" sz="1200" dirty="0">
                <a:latin typeface="+mn-ea"/>
              </a:rPr>
              <a:t>　</a:t>
            </a:r>
            <a:r>
              <a:rPr lang="ja-JP" altLang="en-US" sz="1200" dirty="0" smtClean="0">
                <a:latin typeface="+mn-ea"/>
              </a:rPr>
              <a:t>運用の</a:t>
            </a:r>
            <a:r>
              <a:rPr lang="ja-JP" altLang="en-US" sz="1200" dirty="0">
                <a:latin typeface="+mn-ea"/>
              </a:rPr>
              <a:t>マネジメント</a:t>
            </a:r>
          </a:p>
          <a:p>
            <a:pPr>
              <a:defRPr/>
            </a:pPr>
            <a:r>
              <a:rPr lang="en-US" altLang="ja-JP" sz="1200" dirty="0" smtClean="0">
                <a:latin typeface="+mn-ea"/>
              </a:rPr>
              <a:t>2.22</a:t>
            </a:r>
            <a:r>
              <a:rPr lang="ja-JP" altLang="en-US" sz="1200" dirty="0">
                <a:latin typeface="+mn-ea"/>
              </a:rPr>
              <a:t>　</a:t>
            </a:r>
            <a:r>
              <a:rPr lang="ja-JP" altLang="en-US" sz="1200" dirty="0" smtClean="0">
                <a:latin typeface="+mn-ea"/>
              </a:rPr>
              <a:t>保守</a:t>
            </a:r>
            <a:r>
              <a:rPr lang="ja-JP" altLang="en-US" sz="1200" dirty="0">
                <a:latin typeface="+mn-ea"/>
              </a:rPr>
              <a:t>の</a:t>
            </a:r>
            <a:r>
              <a:rPr lang="ja-JP" altLang="en-US" sz="1200" dirty="0" smtClean="0">
                <a:latin typeface="+mn-ea"/>
              </a:rPr>
              <a:t>マネジメント</a:t>
            </a:r>
            <a:endParaRPr lang="ja-JP" altLang="en-US" sz="1200" dirty="0">
              <a:latin typeface="+mn-ea"/>
            </a:endParaRPr>
          </a:p>
        </p:txBody>
      </p:sp>
      <p:sp>
        <p:nvSpPr>
          <p:cNvPr id="14" name="正方形/長方形 6"/>
          <p:cNvSpPr>
            <a:spLocks noChangeArrowheads="1"/>
          </p:cNvSpPr>
          <p:nvPr/>
        </p:nvSpPr>
        <p:spPr bwMode="auto">
          <a:xfrm>
            <a:off x="3388376" y="3118111"/>
            <a:ext cx="2793600" cy="1046194"/>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rPr>
              <a:t>2.8</a:t>
            </a:r>
            <a:r>
              <a:rPr lang="ja-JP" altLang="en-US" sz="1200" dirty="0">
                <a:latin typeface="+mn-ea"/>
              </a:rPr>
              <a:t>　意思決定のマネジメント</a:t>
            </a:r>
            <a:endParaRPr lang="en-US" altLang="ja-JP" sz="1200" dirty="0">
              <a:latin typeface="+mn-ea"/>
            </a:endParaRPr>
          </a:p>
          <a:p>
            <a:pPr>
              <a:defRPr/>
            </a:pPr>
            <a:r>
              <a:rPr lang="en-US" altLang="ja-JP" sz="1200" dirty="0" smtClean="0">
                <a:latin typeface="+mn-ea"/>
              </a:rPr>
              <a:t>2.9</a:t>
            </a:r>
            <a:r>
              <a:rPr lang="ja-JP" altLang="en-US" sz="1200" dirty="0">
                <a:latin typeface="+mn-ea"/>
              </a:rPr>
              <a:t>　調達マネジメント</a:t>
            </a:r>
            <a:endParaRPr lang="en-US" altLang="ja-JP" sz="1200" dirty="0">
              <a:latin typeface="+mn-ea"/>
            </a:endParaRPr>
          </a:p>
          <a:p>
            <a:pPr>
              <a:defRPr/>
            </a:pPr>
            <a:r>
              <a:rPr lang="en-US" altLang="ja-JP" sz="1200" dirty="0" smtClean="0">
                <a:latin typeface="+mn-ea"/>
              </a:rPr>
              <a:t>2.10</a:t>
            </a:r>
            <a:r>
              <a:rPr lang="ja-JP" altLang="en-US" sz="1200" dirty="0" smtClean="0">
                <a:latin typeface="+mn-ea"/>
              </a:rPr>
              <a:t>　リスクマネジメント</a:t>
            </a:r>
            <a:endParaRPr lang="en-US" altLang="ja-JP" sz="1200" dirty="0" smtClean="0">
              <a:latin typeface="+mn-ea"/>
            </a:endParaRPr>
          </a:p>
          <a:p>
            <a:pPr>
              <a:defRPr/>
            </a:pPr>
            <a:r>
              <a:rPr lang="en-US" altLang="ja-JP" sz="1200" dirty="0" smtClean="0">
                <a:latin typeface="+mn-ea"/>
              </a:rPr>
              <a:t>2.11</a:t>
            </a:r>
            <a:r>
              <a:rPr lang="ja-JP" altLang="en-US" sz="1200" dirty="0" smtClean="0">
                <a:latin typeface="+mn-ea"/>
              </a:rPr>
              <a:t>　構成管理</a:t>
            </a:r>
            <a:endParaRPr lang="en-US" altLang="ja-JP" sz="1200" dirty="0">
              <a:latin typeface="+mn-ea"/>
            </a:endParaRPr>
          </a:p>
          <a:p>
            <a:pPr>
              <a:defRPr/>
            </a:pPr>
            <a:r>
              <a:rPr lang="en-US" altLang="ja-JP" sz="1200" dirty="0" smtClean="0">
                <a:latin typeface="+mn-ea"/>
              </a:rPr>
              <a:t>2.12</a:t>
            </a:r>
            <a:r>
              <a:rPr lang="ja-JP" altLang="en-US" sz="1200" dirty="0">
                <a:latin typeface="+mn-ea"/>
              </a:rPr>
              <a:t>　</a:t>
            </a:r>
            <a:r>
              <a:rPr lang="ja-JP" altLang="en-US" sz="1200" dirty="0" smtClean="0">
                <a:latin typeface="+mn-ea"/>
              </a:rPr>
              <a:t>プロジェクトマネジメント</a:t>
            </a:r>
            <a:endParaRPr lang="ja-JP" altLang="en-US" sz="1200" dirty="0">
              <a:latin typeface="+mn-ea"/>
            </a:endParaRPr>
          </a:p>
        </p:txBody>
      </p:sp>
      <p:sp>
        <p:nvSpPr>
          <p:cNvPr id="15" name="正方形/長方形 6"/>
          <p:cNvSpPr>
            <a:spLocks noChangeArrowheads="1"/>
          </p:cNvSpPr>
          <p:nvPr/>
        </p:nvSpPr>
        <p:spPr bwMode="auto">
          <a:xfrm>
            <a:off x="3388377" y="1281536"/>
            <a:ext cx="2793600" cy="1571400"/>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a:latin typeface="+mn-ea"/>
                <a:ea typeface="+mn-ea"/>
              </a:rPr>
              <a:t>2.1</a:t>
            </a:r>
            <a:r>
              <a:rPr lang="ja-JP" altLang="en-US" sz="1200" dirty="0">
                <a:latin typeface="+mn-ea"/>
                <a:ea typeface="+mn-ea"/>
              </a:rPr>
              <a:t>　</a:t>
            </a:r>
            <a:r>
              <a:rPr lang="en-US" altLang="ja-JP" sz="1200" dirty="0">
                <a:latin typeface="+mn-ea"/>
                <a:ea typeface="+mn-ea"/>
              </a:rPr>
              <a:t>SW</a:t>
            </a:r>
            <a:r>
              <a:rPr lang="ja-JP" altLang="en-US" sz="1200" dirty="0">
                <a:latin typeface="+mn-ea"/>
                <a:ea typeface="+mn-ea"/>
              </a:rPr>
              <a:t>品質</a:t>
            </a:r>
            <a:r>
              <a:rPr lang="ja-JP" altLang="en-US" sz="1200" dirty="0">
                <a:latin typeface="+mn-ea"/>
              </a:rPr>
              <a:t>マネジメントシステムの</a:t>
            </a:r>
            <a:endParaRPr lang="en-US" altLang="ja-JP" sz="1200" dirty="0" smtClean="0">
              <a:latin typeface="+mn-ea"/>
              <a:ea typeface="+mn-ea"/>
            </a:endParaRPr>
          </a:p>
          <a:p>
            <a:pPr>
              <a:defRPr/>
            </a:pPr>
            <a:r>
              <a:rPr lang="ja-JP" altLang="en-US" sz="1200" dirty="0" smtClean="0">
                <a:latin typeface="+mn-ea"/>
                <a:ea typeface="+mn-ea"/>
              </a:rPr>
              <a:t>　　　構築</a:t>
            </a:r>
            <a:r>
              <a:rPr lang="ja-JP" altLang="en-US" sz="1200" dirty="0">
                <a:latin typeface="+mn-ea"/>
                <a:ea typeface="+mn-ea"/>
              </a:rPr>
              <a:t>と運用</a:t>
            </a:r>
            <a:endParaRPr lang="en-US" altLang="ja-JP" sz="1200" dirty="0">
              <a:latin typeface="+mn-ea"/>
              <a:ea typeface="+mn-ea"/>
            </a:endParaRPr>
          </a:p>
          <a:p>
            <a:pPr>
              <a:defRPr/>
            </a:pPr>
            <a:r>
              <a:rPr lang="en-US" altLang="ja-JP" sz="1200" dirty="0">
                <a:latin typeface="+mn-ea"/>
                <a:ea typeface="+mn-ea"/>
              </a:rPr>
              <a:t>2.2</a:t>
            </a:r>
            <a:r>
              <a:rPr lang="ja-JP" altLang="en-US" sz="1200" dirty="0">
                <a:latin typeface="+mn-ea"/>
                <a:ea typeface="+mn-ea"/>
              </a:rPr>
              <a:t>　ライフサイクルプロセスのマネジメント</a:t>
            </a:r>
          </a:p>
          <a:p>
            <a:pPr>
              <a:defRPr/>
            </a:pPr>
            <a:r>
              <a:rPr lang="en-US" altLang="ja-JP" sz="1200" dirty="0">
                <a:latin typeface="+mn-ea"/>
                <a:ea typeface="+mn-ea"/>
              </a:rPr>
              <a:t>2.3</a:t>
            </a:r>
            <a:r>
              <a:rPr lang="ja-JP" altLang="en-US" sz="1200" dirty="0">
                <a:latin typeface="+mn-ea"/>
                <a:ea typeface="+mn-ea"/>
              </a:rPr>
              <a:t>　</a:t>
            </a:r>
            <a:r>
              <a:rPr lang="ja-JP" altLang="en-US" sz="1200" dirty="0" smtClean="0">
                <a:latin typeface="+mn-ea"/>
                <a:ea typeface="+mn-ea"/>
              </a:rPr>
              <a:t>ＳＷプロセス改善のマネジメント</a:t>
            </a:r>
            <a:endParaRPr lang="en-US" altLang="ja-JP" sz="1200" dirty="0">
              <a:latin typeface="+mn-ea"/>
              <a:ea typeface="+mn-ea"/>
            </a:endParaRPr>
          </a:p>
          <a:p>
            <a:pPr>
              <a:defRPr/>
            </a:pPr>
            <a:r>
              <a:rPr lang="en-US" altLang="ja-JP" sz="1200" dirty="0" smtClean="0">
                <a:latin typeface="+mn-ea"/>
                <a:ea typeface="+mn-ea"/>
              </a:rPr>
              <a:t>2.4</a:t>
            </a:r>
            <a:r>
              <a:rPr lang="ja-JP" altLang="en-US" sz="1200" dirty="0">
                <a:latin typeface="+mn-ea"/>
                <a:ea typeface="+mn-ea"/>
              </a:rPr>
              <a:t>　</a:t>
            </a:r>
            <a:r>
              <a:rPr lang="ja-JP" altLang="en-US" sz="1200" dirty="0" smtClean="0">
                <a:latin typeface="+mn-ea"/>
                <a:ea typeface="+mn-ea"/>
              </a:rPr>
              <a:t>検査の</a:t>
            </a:r>
            <a:r>
              <a:rPr lang="ja-JP" altLang="en-US" sz="1200" dirty="0">
                <a:latin typeface="+mn-ea"/>
                <a:ea typeface="+mn-ea"/>
              </a:rPr>
              <a:t>マネジメント</a:t>
            </a:r>
            <a:endParaRPr lang="en-US" altLang="ja-JP" sz="1200" dirty="0">
              <a:latin typeface="+mn-ea"/>
              <a:ea typeface="+mn-ea"/>
            </a:endParaRPr>
          </a:p>
          <a:p>
            <a:pPr>
              <a:defRPr/>
            </a:pPr>
            <a:r>
              <a:rPr lang="en-US" altLang="ja-JP" sz="1200" dirty="0" smtClean="0">
                <a:latin typeface="+mn-ea"/>
              </a:rPr>
              <a:t>2.5</a:t>
            </a:r>
            <a:r>
              <a:rPr lang="ja-JP" altLang="en-US" sz="1200" dirty="0">
                <a:latin typeface="+mn-ea"/>
              </a:rPr>
              <a:t>　監査の</a:t>
            </a:r>
            <a:r>
              <a:rPr lang="ja-JP" altLang="en-US" sz="1200" dirty="0" smtClean="0">
                <a:latin typeface="+mn-ea"/>
              </a:rPr>
              <a:t>マネジメント</a:t>
            </a:r>
            <a:endParaRPr lang="en-US" altLang="ja-JP" sz="1200" dirty="0" smtClean="0">
              <a:latin typeface="+mn-ea"/>
              <a:ea typeface="+mn-ea"/>
            </a:endParaRPr>
          </a:p>
          <a:p>
            <a:pPr>
              <a:defRPr/>
            </a:pPr>
            <a:r>
              <a:rPr lang="en-US" altLang="ja-JP" sz="1200" dirty="0" smtClean="0">
                <a:latin typeface="+mn-ea"/>
                <a:ea typeface="+mn-ea"/>
              </a:rPr>
              <a:t>2.6</a:t>
            </a:r>
            <a:r>
              <a:rPr lang="ja-JP" altLang="en-US" sz="1200" dirty="0">
                <a:latin typeface="+mn-ea"/>
                <a:ea typeface="+mn-ea"/>
              </a:rPr>
              <a:t>　教育・育成のマネジメント</a:t>
            </a:r>
            <a:endParaRPr lang="en-US" altLang="ja-JP" sz="1200" dirty="0">
              <a:latin typeface="+mn-ea"/>
              <a:ea typeface="+mn-ea"/>
            </a:endParaRPr>
          </a:p>
          <a:p>
            <a:pPr>
              <a:defRPr/>
            </a:pPr>
            <a:r>
              <a:rPr lang="en-US" altLang="ja-JP" sz="1200" dirty="0" smtClean="0">
                <a:latin typeface="+mn-ea"/>
                <a:ea typeface="+mn-ea"/>
              </a:rPr>
              <a:t>2.7</a:t>
            </a:r>
            <a:r>
              <a:rPr lang="ja-JP" altLang="en-US" sz="1200" dirty="0">
                <a:latin typeface="+mn-ea"/>
                <a:ea typeface="+mn-ea"/>
              </a:rPr>
              <a:t>　法的権利・法的責任のマネジメント</a:t>
            </a:r>
          </a:p>
        </p:txBody>
      </p:sp>
      <p:cxnSp>
        <p:nvCxnSpPr>
          <p:cNvPr id="16" name="カギ線コネクタ 15"/>
          <p:cNvCxnSpPr>
            <a:stCxn id="26" idx="2"/>
            <a:endCxn id="8" idx="1"/>
          </p:cNvCxnSpPr>
          <p:nvPr/>
        </p:nvCxnSpPr>
        <p:spPr>
          <a:xfrm rot="16200000" flipH="1">
            <a:off x="85110" y="1118378"/>
            <a:ext cx="246813" cy="91057"/>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カギ線コネクタ 16"/>
          <p:cNvCxnSpPr>
            <a:stCxn id="9" idx="2"/>
            <a:endCxn id="11" idx="0"/>
          </p:cNvCxnSpPr>
          <p:nvPr/>
        </p:nvCxnSpPr>
        <p:spPr>
          <a:xfrm rot="5400000">
            <a:off x="4481722" y="345980"/>
            <a:ext cx="290504" cy="501066"/>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カギ線コネクタ 17"/>
          <p:cNvCxnSpPr>
            <a:stCxn id="9" idx="2"/>
            <a:endCxn id="12" idx="0"/>
          </p:cNvCxnSpPr>
          <p:nvPr/>
        </p:nvCxnSpPr>
        <p:spPr>
          <a:xfrm rot="16200000" flipH="1">
            <a:off x="6089132" y="-760366"/>
            <a:ext cx="290503" cy="2713756"/>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カギ線コネクタ 18"/>
          <p:cNvCxnSpPr>
            <a:stCxn id="9" idx="2"/>
            <a:endCxn id="10" idx="0"/>
          </p:cNvCxnSpPr>
          <p:nvPr/>
        </p:nvCxnSpPr>
        <p:spPr>
          <a:xfrm rot="5400000">
            <a:off x="2961979" y="-1173763"/>
            <a:ext cx="290503" cy="3540551"/>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正方形/長方形 10"/>
          <p:cNvSpPr>
            <a:spLocks noChangeArrowheads="1"/>
          </p:cNvSpPr>
          <p:nvPr/>
        </p:nvSpPr>
        <p:spPr bwMode="auto">
          <a:xfrm>
            <a:off x="3282480" y="2986092"/>
            <a:ext cx="1667444" cy="221018"/>
          </a:xfrm>
          <a:prstGeom prst="rect">
            <a:avLst/>
          </a:prstGeom>
          <a:solidFill>
            <a:srgbClr val="0070C0"/>
          </a:solidFill>
          <a:ln w="19050" algn="ctr">
            <a:solidFill>
              <a:schemeClr val="tx1"/>
            </a:solidFill>
            <a:round/>
            <a:headEnd/>
            <a:tailEnd/>
          </a:ln>
        </p:spPr>
        <p:txBody>
          <a:bodyPr wrap="none" tIns="18000" bIns="18000" anchor="ctr">
            <a:spAutoFit/>
          </a:bodyPr>
          <a:lstStyle/>
          <a:p>
            <a:pPr>
              <a:defRPr/>
            </a:pPr>
            <a:r>
              <a:rPr lang="ja-JP" altLang="en-US" sz="1200" dirty="0">
                <a:solidFill>
                  <a:schemeClr val="bg1"/>
                </a:solidFill>
                <a:ea typeface="ＭＳ Ｐゴシック" pitchFamily="50" charset="-128"/>
              </a:rPr>
              <a:t>プロジェクト共通レベル</a:t>
            </a:r>
          </a:p>
        </p:txBody>
      </p:sp>
      <p:sp>
        <p:nvSpPr>
          <p:cNvPr id="21" name="正方形/長方形 11"/>
          <p:cNvSpPr>
            <a:spLocks noChangeArrowheads="1"/>
          </p:cNvSpPr>
          <p:nvPr/>
        </p:nvSpPr>
        <p:spPr bwMode="auto">
          <a:xfrm>
            <a:off x="3282480" y="1146437"/>
            <a:ext cx="923651" cy="221018"/>
          </a:xfrm>
          <a:prstGeom prst="rect">
            <a:avLst/>
          </a:prstGeom>
          <a:solidFill>
            <a:srgbClr val="0070C0"/>
          </a:solidFill>
          <a:ln w="19050" algn="ctr">
            <a:solidFill>
              <a:schemeClr val="tx1"/>
            </a:solidFill>
            <a:round/>
            <a:headEnd/>
            <a:tailEnd/>
          </a:ln>
        </p:spPr>
        <p:txBody>
          <a:bodyPr wrap="none" tIns="18000" bIns="18000" anchor="ctr">
            <a:spAutoFit/>
          </a:bodyPr>
          <a:lstStyle/>
          <a:p>
            <a:pPr>
              <a:defRPr/>
            </a:pPr>
            <a:r>
              <a:rPr lang="ja-JP" altLang="en-US" sz="1200" dirty="0">
                <a:solidFill>
                  <a:schemeClr val="bg1"/>
                </a:solidFill>
                <a:ea typeface="ＭＳ Ｐゴシック" pitchFamily="50" charset="-128"/>
              </a:rPr>
              <a:t>組織レベル</a:t>
            </a:r>
          </a:p>
        </p:txBody>
      </p:sp>
      <p:sp>
        <p:nvSpPr>
          <p:cNvPr id="22" name="正方形/長方形 10"/>
          <p:cNvSpPr>
            <a:spLocks noChangeArrowheads="1"/>
          </p:cNvSpPr>
          <p:nvPr/>
        </p:nvSpPr>
        <p:spPr bwMode="auto">
          <a:xfrm>
            <a:off x="3282480" y="4368098"/>
            <a:ext cx="1667444" cy="221018"/>
          </a:xfrm>
          <a:prstGeom prst="rect">
            <a:avLst/>
          </a:prstGeom>
          <a:solidFill>
            <a:srgbClr val="0070C0"/>
          </a:solidFill>
          <a:ln w="19050" algn="ctr">
            <a:solidFill>
              <a:schemeClr val="tx1"/>
            </a:solidFill>
            <a:round/>
            <a:headEnd/>
            <a:tailEnd/>
          </a:ln>
        </p:spPr>
        <p:txBody>
          <a:bodyPr wrap="none" tIns="18000" bIns="18000" anchor="ctr">
            <a:spAutoFit/>
          </a:bodyPr>
          <a:lstStyle/>
          <a:p>
            <a:pPr>
              <a:defRPr/>
            </a:pPr>
            <a:r>
              <a:rPr lang="ja-JP" altLang="en-US" sz="1200" dirty="0">
                <a:solidFill>
                  <a:schemeClr val="bg1"/>
                </a:solidFill>
                <a:ea typeface="ＭＳ Ｐゴシック" pitchFamily="50" charset="-128"/>
              </a:rPr>
              <a:t>プロジェクト個別レベル</a:t>
            </a:r>
          </a:p>
        </p:txBody>
      </p:sp>
      <p:cxnSp>
        <p:nvCxnSpPr>
          <p:cNvPr id="23" name="カギ線コネクタ 22"/>
          <p:cNvCxnSpPr>
            <a:stCxn id="27" idx="2"/>
            <a:endCxn id="22" idx="1"/>
          </p:cNvCxnSpPr>
          <p:nvPr/>
        </p:nvCxnSpPr>
        <p:spPr>
          <a:xfrm rot="16200000" flipH="1">
            <a:off x="1524578" y="2720705"/>
            <a:ext cx="3438106" cy="77697"/>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カギ線コネクタ 23"/>
          <p:cNvCxnSpPr>
            <a:stCxn id="27" idx="2"/>
            <a:endCxn id="20" idx="1"/>
          </p:cNvCxnSpPr>
          <p:nvPr/>
        </p:nvCxnSpPr>
        <p:spPr>
          <a:xfrm rot="16200000" flipH="1">
            <a:off x="2215581" y="2029702"/>
            <a:ext cx="2056100" cy="77697"/>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カギ線コネクタ 24"/>
          <p:cNvCxnSpPr>
            <a:stCxn id="27" idx="2"/>
            <a:endCxn id="21" idx="1"/>
          </p:cNvCxnSpPr>
          <p:nvPr/>
        </p:nvCxnSpPr>
        <p:spPr>
          <a:xfrm rot="16200000" flipH="1">
            <a:off x="3135409" y="1109874"/>
            <a:ext cx="216445" cy="77697"/>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正方形/長方形 5"/>
          <p:cNvSpPr>
            <a:spLocks noChangeArrowheads="1"/>
          </p:cNvSpPr>
          <p:nvPr/>
        </p:nvSpPr>
        <p:spPr bwMode="auto">
          <a:xfrm>
            <a:off x="73675" y="741765"/>
            <a:ext cx="178625"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27" name="正方形/長方形 5"/>
          <p:cNvSpPr>
            <a:spLocks noChangeArrowheads="1"/>
          </p:cNvSpPr>
          <p:nvPr/>
        </p:nvSpPr>
        <p:spPr bwMode="auto">
          <a:xfrm>
            <a:off x="3114700" y="741765"/>
            <a:ext cx="18016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28" name="正方形/長方形 5"/>
          <p:cNvSpPr>
            <a:spLocks noChangeArrowheads="1"/>
          </p:cNvSpPr>
          <p:nvPr/>
        </p:nvSpPr>
        <p:spPr bwMode="auto">
          <a:xfrm>
            <a:off x="6386524" y="741765"/>
            <a:ext cx="178625"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29" name="正方形/長方形 5"/>
          <p:cNvSpPr>
            <a:spLocks noChangeArrowheads="1"/>
          </p:cNvSpPr>
          <p:nvPr/>
        </p:nvSpPr>
        <p:spPr bwMode="auto">
          <a:xfrm>
            <a:off x="254044" y="3277164"/>
            <a:ext cx="2304720" cy="279360"/>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ea typeface="+mn-ea"/>
              </a:rPr>
              <a:t>1.2 </a:t>
            </a:r>
            <a:r>
              <a:rPr lang="ja-JP" altLang="en-US" sz="1200" dirty="0" smtClean="0">
                <a:latin typeface="+mn-ea"/>
                <a:ea typeface="+mn-ea"/>
              </a:rPr>
              <a:t>品質マネジメントの概念</a:t>
            </a:r>
            <a:endParaRPr lang="ja-JP" altLang="en-US" sz="1200" dirty="0">
              <a:latin typeface="+mn-ea"/>
              <a:ea typeface="+mn-ea"/>
            </a:endParaRPr>
          </a:p>
        </p:txBody>
      </p:sp>
      <p:sp>
        <p:nvSpPr>
          <p:cNvPr id="30" name="正方形/長方形 5"/>
          <p:cNvSpPr>
            <a:spLocks noChangeArrowheads="1"/>
          </p:cNvSpPr>
          <p:nvPr/>
        </p:nvSpPr>
        <p:spPr bwMode="auto">
          <a:xfrm>
            <a:off x="472705" y="1493880"/>
            <a:ext cx="2479320" cy="1152360"/>
          </a:xfrm>
          <a:prstGeom prst="rect">
            <a:avLst/>
          </a:prstGeom>
          <a:solidFill>
            <a:srgbClr val="FFFF99"/>
          </a:solidFill>
          <a:ln w="9525" algn="ctr">
            <a:solidFill>
              <a:srgbClr val="0070C0"/>
            </a:solidFill>
            <a:round/>
            <a:headEnd/>
            <a:tailEnd/>
          </a:ln>
        </p:spPr>
        <p:txBody>
          <a:bodyPr wrap="none" tIns="36000" bIns="36000">
            <a:spAutoFit/>
          </a:bodyPr>
          <a:lstStyle/>
          <a:p>
            <a:pPr>
              <a:defRPr/>
            </a:pPr>
            <a:r>
              <a:rPr lang="en-US" altLang="ja-JP" sz="1200" dirty="0" smtClean="0">
                <a:latin typeface="+mn-ea"/>
              </a:rPr>
              <a:t>1.1.1</a:t>
            </a:r>
            <a:r>
              <a:rPr lang="ja-JP" altLang="en-US" sz="1200" dirty="0" smtClean="0">
                <a:latin typeface="+mn-ea"/>
              </a:rPr>
              <a:t>　品質</a:t>
            </a:r>
            <a:r>
              <a:rPr lang="ja-JP" altLang="en-US" sz="1200" dirty="0">
                <a:latin typeface="+mn-ea"/>
              </a:rPr>
              <a:t>の定義</a:t>
            </a:r>
            <a:endParaRPr lang="en-US" altLang="ja-JP" sz="1200" dirty="0">
              <a:latin typeface="+mn-ea"/>
            </a:endParaRPr>
          </a:p>
          <a:p>
            <a:pPr>
              <a:defRPr/>
            </a:pPr>
            <a:r>
              <a:rPr lang="en-US" altLang="ja-JP" sz="1200" dirty="0" smtClean="0">
                <a:latin typeface="+mn-ea"/>
              </a:rPr>
              <a:t>1.1.2</a:t>
            </a:r>
            <a:r>
              <a:rPr lang="ja-JP" altLang="en-US" sz="1200" dirty="0" smtClean="0">
                <a:latin typeface="+mn-ea"/>
              </a:rPr>
              <a:t>　ソフトウェア</a:t>
            </a:r>
            <a:r>
              <a:rPr lang="ja-JP" altLang="en-US" sz="1200" dirty="0">
                <a:latin typeface="+mn-ea"/>
              </a:rPr>
              <a:t>品質</a:t>
            </a:r>
            <a:r>
              <a:rPr lang="ja-JP" altLang="en-US" sz="1200" dirty="0" smtClean="0">
                <a:latin typeface="+mn-ea"/>
              </a:rPr>
              <a:t>モデル</a:t>
            </a:r>
            <a:endParaRPr lang="en-US" altLang="ja-JP" sz="1200" dirty="0">
              <a:latin typeface="+mn-ea"/>
            </a:endParaRPr>
          </a:p>
          <a:p>
            <a:pPr>
              <a:defRPr/>
            </a:pPr>
            <a:r>
              <a:rPr lang="en-US" altLang="ja-JP" sz="1200" dirty="0" smtClean="0">
                <a:latin typeface="+mn-ea"/>
              </a:rPr>
              <a:t>1.1.3</a:t>
            </a:r>
            <a:r>
              <a:rPr lang="ja-JP" altLang="en-US" sz="1200" dirty="0" smtClean="0">
                <a:latin typeface="+mn-ea"/>
              </a:rPr>
              <a:t>　</a:t>
            </a:r>
            <a:r>
              <a:rPr lang="ja-JP" altLang="en-US" sz="1200" dirty="0">
                <a:latin typeface="+mn-ea"/>
                <a:ea typeface="ＭＳ Ｐゴシック" pitchFamily="50" charset="-128"/>
              </a:rPr>
              <a:t>ディペンダビリティ</a:t>
            </a:r>
            <a:endParaRPr lang="en-US" altLang="ja-JP" sz="1200" dirty="0" smtClean="0">
              <a:latin typeface="+mn-ea"/>
            </a:endParaRPr>
          </a:p>
          <a:p>
            <a:pPr>
              <a:defRPr/>
            </a:pPr>
            <a:r>
              <a:rPr lang="en-US" altLang="ja-JP" sz="1200" dirty="0" smtClean="0">
                <a:latin typeface="+mn-ea"/>
              </a:rPr>
              <a:t>1.1.4</a:t>
            </a:r>
            <a:r>
              <a:rPr lang="ja-JP" altLang="en-US" sz="1200" dirty="0" smtClean="0">
                <a:latin typeface="+mn-ea"/>
              </a:rPr>
              <a:t>　</a:t>
            </a:r>
            <a:r>
              <a:rPr lang="ja-JP" altLang="en-US" sz="1200" dirty="0">
                <a:latin typeface="+mn-ea"/>
              </a:rPr>
              <a:t>使用性</a:t>
            </a:r>
            <a:endParaRPr lang="en-US" altLang="ja-JP" sz="1200" dirty="0" smtClean="0">
              <a:latin typeface="+mn-ea"/>
            </a:endParaRPr>
          </a:p>
          <a:p>
            <a:pPr>
              <a:defRPr/>
            </a:pPr>
            <a:r>
              <a:rPr lang="en-US" altLang="ja-JP" sz="1200" dirty="0" smtClean="0">
                <a:latin typeface="+mn-ea"/>
              </a:rPr>
              <a:t>1.1.5</a:t>
            </a:r>
            <a:r>
              <a:rPr lang="ja-JP" altLang="en-US" sz="1200" dirty="0" smtClean="0">
                <a:latin typeface="+mn-ea"/>
              </a:rPr>
              <a:t>　セ－フティ</a:t>
            </a:r>
            <a:endParaRPr lang="en-US" altLang="ja-JP" sz="1200" dirty="0">
              <a:latin typeface="+mn-ea"/>
            </a:endParaRPr>
          </a:p>
          <a:p>
            <a:pPr>
              <a:defRPr/>
            </a:pPr>
            <a:r>
              <a:rPr lang="en-US" altLang="ja-JP" sz="1200" dirty="0" smtClean="0">
                <a:latin typeface="+mn-ea"/>
              </a:rPr>
              <a:t>1.1.6</a:t>
            </a:r>
            <a:r>
              <a:rPr lang="ja-JP" altLang="en-US" sz="1200" dirty="0" smtClean="0">
                <a:latin typeface="+mn-ea"/>
              </a:rPr>
              <a:t>　セキュリティ</a:t>
            </a:r>
            <a:endParaRPr lang="en-US" altLang="ja-JP" sz="1200" dirty="0">
              <a:latin typeface="+mn-ea"/>
            </a:endParaRPr>
          </a:p>
        </p:txBody>
      </p:sp>
      <p:sp>
        <p:nvSpPr>
          <p:cNvPr id="31" name="正方形/長方形 5"/>
          <p:cNvSpPr>
            <a:spLocks noChangeArrowheads="1"/>
          </p:cNvSpPr>
          <p:nvPr/>
        </p:nvSpPr>
        <p:spPr bwMode="auto">
          <a:xfrm>
            <a:off x="472706" y="3626253"/>
            <a:ext cx="2479320" cy="419040"/>
          </a:xfrm>
          <a:prstGeom prst="rect">
            <a:avLst/>
          </a:prstGeom>
          <a:solidFill>
            <a:srgbClr val="FFFF99"/>
          </a:solidFill>
          <a:ln w="9525" algn="ctr">
            <a:solidFill>
              <a:srgbClr val="0070C0"/>
            </a:solidFill>
            <a:round/>
            <a:headEnd/>
            <a:tailEnd/>
          </a:ln>
        </p:spPr>
        <p:txBody>
          <a:bodyPr wrap="none" tIns="36000" rIns="72000" bIns="36000">
            <a:spAutoFit/>
          </a:bodyPr>
          <a:lstStyle/>
          <a:p>
            <a:pPr>
              <a:defRPr/>
            </a:pPr>
            <a:r>
              <a:rPr lang="en-US" altLang="ja-JP" sz="1200" dirty="0" smtClean="0">
                <a:latin typeface="+mn-ea"/>
                <a:ea typeface="+mn-ea"/>
              </a:rPr>
              <a:t>1.2.1 </a:t>
            </a:r>
            <a:r>
              <a:rPr lang="ja-JP" altLang="en-US" sz="1200" dirty="0" smtClean="0">
                <a:latin typeface="+mn-ea"/>
              </a:rPr>
              <a:t>品質</a:t>
            </a:r>
            <a:r>
              <a:rPr lang="ja-JP" altLang="en-US" sz="1200" dirty="0">
                <a:latin typeface="+mn-ea"/>
              </a:rPr>
              <a:t>保証の考え方</a:t>
            </a:r>
            <a:endParaRPr lang="en-US" altLang="ja-JP" sz="1200" dirty="0">
              <a:latin typeface="+mn-ea"/>
              <a:ea typeface="+mn-ea"/>
            </a:endParaRPr>
          </a:p>
          <a:p>
            <a:pPr>
              <a:defRPr/>
            </a:pPr>
            <a:r>
              <a:rPr lang="en-US" altLang="ja-JP" sz="1200" dirty="0" smtClean="0">
                <a:latin typeface="+mn-ea"/>
                <a:ea typeface="+mn-ea"/>
              </a:rPr>
              <a:t>1.2.2</a:t>
            </a:r>
            <a:r>
              <a:rPr lang="en-US" altLang="ja-JP" sz="1200" dirty="0">
                <a:latin typeface="+mn-ea"/>
              </a:rPr>
              <a:t> </a:t>
            </a:r>
            <a:r>
              <a:rPr lang="ja-JP" altLang="en-US" sz="1200" dirty="0">
                <a:latin typeface="+mn-ea"/>
              </a:rPr>
              <a:t>改善の</a:t>
            </a:r>
            <a:r>
              <a:rPr lang="ja-JP" altLang="en-US" sz="1200" dirty="0" smtClean="0">
                <a:latin typeface="+mn-ea"/>
              </a:rPr>
              <a:t>考え方</a:t>
            </a:r>
            <a:endParaRPr lang="en-US" altLang="ja-JP" sz="1200" dirty="0">
              <a:latin typeface="+mn-ea"/>
              <a:ea typeface="+mn-ea"/>
            </a:endParaRPr>
          </a:p>
        </p:txBody>
      </p:sp>
      <p:sp>
        <p:nvSpPr>
          <p:cNvPr id="32" name="正方形/長方形 5"/>
          <p:cNvSpPr>
            <a:spLocks noChangeArrowheads="1"/>
          </p:cNvSpPr>
          <p:nvPr/>
        </p:nvSpPr>
        <p:spPr bwMode="auto">
          <a:xfrm>
            <a:off x="276939" y="1126714"/>
            <a:ext cx="178625"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33" name="カギ線コネクタ 32"/>
          <p:cNvCxnSpPr>
            <a:stCxn id="32" idx="2"/>
            <a:endCxn id="30" idx="1"/>
          </p:cNvCxnSpPr>
          <p:nvPr/>
        </p:nvCxnSpPr>
        <p:spPr>
          <a:xfrm rot="16200000" flipH="1">
            <a:off x="97174" y="1694528"/>
            <a:ext cx="644610" cy="106454"/>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カギ線コネクタ 33"/>
          <p:cNvCxnSpPr>
            <a:stCxn id="26" idx="2"/>
            <a:endCxn id="29" idx="1"/>
          </p:cNvCxnSpPr>
          <p:nvPr/>
        </p:nvCxnSpPr>
        <p:spPr>
          <a:xfrm rot="16200000" flipH="1">
            <a:off x="-979655" y="2183144"/>
            <a:ext cx="2376344" cy="91056"/>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正方形/長方形 5"/>
          <p:cNvSpPr>
            <a:spLocks noChangeArrowheads="1"/>
          </p:cNvSpPr>
          <p:nvPr/>
        </p:nvSpPr>
        <p:spPr bwMode="auto">
          <a:xfrm>
            <a:off x="270779" y="3261766"/>
            <a:ext cx="178625"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36" name="カギ線コネクタ 35"/>
          <p:cNvCxnSpPr>
            <a:stCxn id="35" idx="2"/>
            <a:endCxn id="31" idx="1"/>
          </p:cNvCxnSpPr>
          <p:nvPr/>
        </p:nvCxnSpPr>
        <p:spPr>
          <a:xfrm rot="16200000" flipH="1">
            <a:off x="278763" y="3641829"/>
            <a:ext cx="275271" cy="112614"/>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7" name="正方形/長方形 5"/>
          <p:cNvSpPr>
            <a:spLocks noChangeArrowheads="1"/>
          </p:cNvSpPr>
          <p:nvPr/>
        </p:nvSpPr>
        <p:spPr bwMode="auto">
          <a:xfrm>
            <a:off x="254045" y="4488936"/>
            <a:ext cx="2306247" cy="279360"/>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smtClean="0">
                <a:latin typeface="+mn-ea"/>
                <a:ea typeface="+mn-ea"/>
              </a:rPr>
              <a:t>1.3 </a:t>
            </a:r>
            <a:r>
              <a:rPr lang="ja-JP" altLang="en-US" sz="1200" dirty="0" smtClean="0">
                <a:latin typeface="+mn-ea"/>
                <a:ea typeface="+mn-ea"/>
              </a:rPr>
              <a:t>ＳＷの品質マネジメントの特徴</a:t>
            </a:r>
            <a:endParaRPr lang="ja-JP" altLang="en-US" sz="1200" dirty="0">
              <a:latin typeface="+mn-ea"/>
              <a:ea typeface="+mn-ea"/>
            </a:endParaRPr>
          </a:p>
        </p:txBody>
      </p:sp>
      <p:sp>
        <p:nvSpPr>
          <p:cNvPr id="38" name="正方形/長方形 5"/>
          <p:cNvSpPr>
            <a:spLocks noChangeArrowheads="1"/>
          </p:cNvSpPr>
          <p:nvPr/>
        </p:nvSpPr>
        <p:spPr bwMode="auto">
          <a:xfrm>
            <a:off x="472707" y="4841029"/>
            <a:ext cx="2479320" cy="1152360"/>
          </a:xfrm>
          <a:prstGeom prst="rect">
            <a:avLst/>
          </a:prstGeom>
          <a:solidFill>
            <a:srgbClr val="FFFF99"/>
          </a:solidFill>
          <a:ln w="9525" algn="ctr">
            <a:solidFill>
              <a:srgbClr val="0070C0"/>
            </a:solidFill>
            <a:round/>
            <a:headEnd/>
            <a:tailEnd/>
          </a:ln>
        </p:spPr>
        <p:txBody>
          <a:bodyPr wrap="none" tIns="36000" rIns="72000" bIns="36000">
            <a:spAutoFit/>
          </a:bodyPr>
          <a:lstStyle/>
          <a:p>
            <a:pPr>
              <a:defRPr/>
            </a:pPr>
            <a:r>
              <a:rPr lang="en-US" altLang="ja-JP" sz="1200" dirty="0" smtClean="0">
                <a:latin typeface="+mn-ea"/>
              </a:rPr>
              <a:t>1.3.1 </a:t>
            </a:r>
            <a:r>
              <a:rPr lang="ja-JP" altLang="en-US" sz="1200" dirty="0" smtClean="0">
                <a:latin typeface="+mn-ea"/>
              </a:rPr>
              <a:t>プロダクト品質とプロセス品質</a:t>
            </a:r>
            <a:endParaRPr lang="en-US" altLang="ja-JP" sz="1200" dirty="0">
              <a:latin typeface="+mn-ea"/>
            </a:endParaRPr>
          </a:p>
          <a:p>
            <a:pPr>
              <a:defRPr/>
            </a:pPr>
            <a:r>
              <a:rPr lang="en-US" altLang="ja-JP" sz="1200" dirty="0" smtClean="0">
                <a:latin typeface="+mn-ea"/>
              </a:rPr>
              <a:t>1.3.2 </a:t>
            </a:r>
            <a:r>
              <a:rPr lang="ja-JP" altLang="en-US" sz="1200" dirty="0" smtClean="0">
                <a:latin typeface="+mn-ea"/>
              </a:rPr>
              <a:t>品質作り込み技術の考え方</a:t>
            </a:r>
            <a:endParaRPr lang="en-US" altLang="ja-JP" sz="1200" dirty="0" smtClean="0">
              <a:latin typeface="+mn-ea"/>
            </a:endParaRPr>
          </a:p>
          <a:p>
            <a:pPr>
              <a:defRPr/>
            </a:pPr>
            <a:r>
              <a:rPr lang="en-US" altLang="ja-JP" sz="1200" dirty="0" smtClean="0">
                <a:latin typeface="+mn-ea"/>
              </a:rPr>
              <a:t>1.3.3 </a:t>
            </a:r>
            <a:r>
              <a:rPr lang="ja-JP" altLang="en-US" sz="1200" dirty="0" smtClean="0">
                <a:latin typeface="+mn-ea"/>
              </a:rPr>
              <a:t>システム及びＳＷ測定</a:t>
            </a:r>
            <a:r>
              <a:rPr lang="ja-JP" altLang="en-US" sz="1200" dirty="0">
                <a:latin typeface="+mn-ea"/>
              </a:rPr>
              <a:t>の考え方</a:t>
            </a:r>
            <a:endParaRPr lang="en-US" altLang="ja-JP" sz="1200" dirty="0">
              <a:latin typeface="+mn-ea"/>
            </a:endParaRPr>
          </a:p>
          <a:p>
            <a:pPr>
              <a:defRPr/>
            </a:pPr>
            <a:r>
              <a:rPr lang="en-US" altLang="ja-JP" sz="1200" dirty="0" smtClean="0">
                <a:latin typeface="+mn-ea"/>
              </a:rPr>
              <a:t>1.3.4 </a:t>
            </a:r>
            <a:r>
              <a:rPr lang="ja-JP" altLang="en-US" sz="1200" dirty="0" smtClean="0">
                <a:latin typeface="+mn-ea"/>
              </a:rPr>
              <a:t>システム及びＳＷ</a:t>
            </a:r>
            <a:r>
              <a:rPr lang="ja-JP" altLang="en-US" sz="1200" dirty="0" smtClean="0">
                <a:latin typeface="+mn-ea"/>
                <a:ea typeface="ＭＳ Ｐゴシック" pitchFamily="50" charset="-128"/>
              </a:rPr>
              <a:t>評価</a:t>
            </a:r>
            <a:r>
              <a:rPr lang="ja-JP" altLang="en-US" sz="1200" dirty="0">
                <a:latin typeface="+mn-ea"/>
                <a:ea typeface="ＭＳ Ｐゴシック" pitchFamily="50" charset="-128"/>
              </a:rPr>
              <a:t>の考え方</a:t>
            </a:r>
            <a:endParaRPr lang="en-US" altLang="ja-JP" sz="1200" dirty="0">
              <a:latin typeface="+mn-ea"/>
            </a:endParaRPr>
          </a:p>
          <a:p>
            <a:pPr>
              <a:defRPr/>
            </a:pPr>
            <a:r>
              <a:rPr lang="en-US" altLang="ja-JP" sz="1200" dirty="0" smtClean="0">
                <a:latin typeface="+mn-ea"/>
              </a:rPr>
              <a:t>1.3.5 V&amp;V(Verification </a:t>
            </a:r>
            <a:r>
              <a:rPr lang="en-US" altLang="ja-JP" sz="1200" dirty="0">
                <a:latin typeface="+mn-ea"/>
              </a:rPr>
              <a:t>&amp; Validation</a:t>
            </a:r>
            <a:r>
              <a:rPr lang="en-US" altLang="ja-JP" sz="1200" dirty="0" smtClean="0">
                <a:latin typeface="+mn-ea"/>
              </a:rPr>
              <a:t>)</a:t>
            </a:r>
          </a:p>
          <a:p>
            <a:pPr>
              <a:defRPr/>
            </a:pPr>
            <a:r>
              <a:rPr lang="en-US" altLang="ja-JP" sz="1200" dirty="0" smtClean="0">
                <a:latin typeface="+mn-ea"/>
              </a:rPr>
              <a:t>1.3.6 </a:t>
            </a:r>
            <a:r>
              <a:rPr lang="ja-JP" altLang="en-US" sz="1200" dirty="0" smtClean="0">
                <a:latin typeface="+mn-ea"/>
              </a:rPr>
              <a:t>日本におけるＳＷ品質保証</a:t>
            </a:r>
            <a:r>
              <a:rPr lang="en-US" altLang="ja-JP" sz="1200" dirty="0" smtClean="0">
                <a:latin typeface="+mn-ea"/>
              </a:rPr>
              <a:t> </a:t>
            </a:r>
            <a:endParaRPr lang="en-US" altLang="ja-JP" sz="1200" dirty="0">
              <a:latin typeface="+mn-ea"/>
            </a:endParaRPr>
          </a:p>
        </p:txBody>
      </p:sp>
      <p:sp>
        <p:nvSpPr>
          <p:cNvPr id="39" name="正方形/長方形 5"/>
          <p:cNvSpPr>
            <a:spLocks noChangeArrowheads="1"/>
          </p:cNvSpPr>
          <p:nvPr/>
        </p:nvSpPr>
        <p:spPr bwMode="auto">
          <a:xfrm>
            <a:off x="274533" y="4477657"/>
            <a:ext cx="179189" cy="298544"/>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40" name="カギ線コネクタ 39"/>
          <p:cNvCxnSpPr>
            <a:stCxn id="39" idx="2"/>
            <a:endCxn id="38" idx="1"/>
          </p:cNvCxnSpPr>
          <p:nvPr/>
        </p:nvCxnSpPr>
        <p:spPr>
          <a:xfrm rot="16200000" flipH="1">
            <a:off x="97913" y="5042415"/>
            <a:ext cx="641009" cy="108579"/>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カギ線コネクタ 40"/>
          <p:cNvCxnSpPr>
            <a:stCxn id="26" idx="2"/>
            <a:endCxn id="37" idx="1"/>
          </p:cNvCxnSpPr>
          <p:nvPr/>
        </p:nvCxnSpPr>
        <p:spPr>
          <a:xfrm rot="16200000" flipH="1">
            <a:off x="-1585542" y="2789029"/>
            <a:ext cx="3588115" cy="91057"/>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正方形/長方形 11"/>
          <p:cNvSpPr>
            <a:spLocks noChangeArrowheads="1"/>
          </p:cNvSpPr>
          <p:nvPr/>
        </p:nvSpPr>
        <p:spPr bwMode="auto">
          <a:xfrm>
            <a:off x="6580090" y="1128173"/>
            <a:ext cx="2234880" cy="209520"/>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ja-JP" altLang="en-US" sz="1200" dirty="0" smtClean="0">
                <a:ea typeface="ＭＳ Ｐゴシック" pitchFamily="50" charset="-128"/>
              </a:rPr>
              <a:t>工程に共通な</a:t>
            </a:r>
            <a:r>
              <a:rPr lang="ja-JP" altLang="en-US" sz="1200" dirty="0">
                <a:ea typeface="ＭＳ Ｐゴシック" pitchFamily="50" charset="-128"/>
              </a:rPr>
              <a:t>ＳＷ品質技術</a:t>
            </a:r>
          </a:p>
        </p:txBody>
      </p:sp>
      <p:cxnSp>
        <p:nvCxnSpPr>
          <p:cNvPr id="43" name="カギ線コネクタ 42"/>
          <p:cNvCxnSpPr>
            <a:stCxn id="46" idx="2"/>
            <a:endCxn id="50" idx="1"/>
          </p:cNvCxnSpPr>
          <p:nvPr/>
        </p:nvCxnSpPr>
        <p:spPr>
          <a:xfrm rot="16200000" flipH="1">
            <a:off x="4760138" y="2773744"/>
            <a:ext cx="3549822" cy="9008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カギ線コネクタ 43"/>
          <p:cNvCxnSpPr>
            <a:stCxn id="46" idx="2"/>
            <a:endCxn id="49" idx="1"/>
          </p:cNvCxnSpPr>
          <p:nvPr/>
        </p:nvCxnSpPr>
        <p:spPr>
          <a:xfrm rot="16200000" flipH="1">
            <a:off x="5865399" y="1668483"/>
            <a:ext cx="1339301" cy="9008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カギ線コネクタ 44"/>
          <p:cNvCxnSpPr>
            <a:stCxn id="46" idx="2"/>
            <a:endCxn id="42" idx="1"/>
          </p:cNvCxnSpPr>
          <p:nvPr/>
        </p:nvCxnSpPr>
        <p:spPr>
          <a:xfrm rot="16200000" flipH="1">
            <a:off x="6440520" y="1093363"/>
            <a:ext cx="189059" cy="9008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正方形/長方形 5"/>
          <p:cNvSpPr>
            <a:spLocks noChangeArrowheads="1"/>
          </p:cNvSpPr>
          <p:nvPr/>
        </p:nvSpPr>
        <p:spPr bwMode="auto">
          <a:xfrm>
            <a:off x="6399925" y="745139"/>
            <a:ext cx="18016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47" name="正方形/長方形 6"/>
          <p:cNvSpPr>
            <a:spLocks noChangeArrowheads="1"/>
          </p:cNvSpPr>
          <p:nvPr/>
        </p:nvSpPr>
        <p:spPr bwMode="auto">
          <a:xfrm>
            <a:off x="6655658" y="2406221"/>
            <a:ext cx="1955520" cy="1746000"/>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rPr>
              <a:t>3.4</a:t>
            </a:r>
            <a:r>
              <a:rPr lang="ja-JP" altLang="en-US" sz="1200" dirty="0">
                <a:latin typeface="+mn-ea"/>
              </a:rPr>
              <a:t>　品質計画の技法</a:t>
            </a:r>
            <a:endParaRPr lang="en-US" altLang="ja-JP" sz="1200" dirty="0">
              <a:latin typeface="+mn-ea"/>
            </a:endParaRPr>
          </a:p>
          <a:p>
            <a:pPr>
              <a:defRPr/>
            </a:pPr>
            <a:r>
              <a:rPr lang="en-US" altLang="ja-JP" sz="1200" dirty="0" smtClean="0">
                <a:latin typeface="+mn-ea"/>
              </a:rPr>
              <a:t>3.5</a:t>
            </a:r>
            <a:r>
              <a:rPr lang="ja-JP" altLang="en-US" sz="1200" dirty="0">
                <a:latin typeface="+mn-ea"/>
              </a:rPr>
              <a:t>　要求分析の</a:t>
            </a:r>
            <a:r>
              <a:rPr lang="ja-JP" altLang="en-US" sz="1200" dirty="0" smtClean="0">
                <a:latin typeface="+mn-ea"/>
              </a:rPr>
              <a:t>技法</a:t>
            </a:r>
            <a:endParaRPr lang="en-US" altLang="ja-JP" sz="400" dirty="0">
              <a:latin typeface="+mn-ea"/>
            </a:endParaRPr>
          </a:p>
          <a:p>
            <a:pPr>
              <a:defRPr/>
            </a:pPr>
            <a:r>
              <a:rPr lang="en-US" altLang="ja-JP" sz="1200" dirty="0" smtClean="0">
                <a:latin typeface="+mn-ea"/>
              </a:rPr>
              <a:t>3.6</a:t>
            </a:r>
            <a:r>
              <a:rPr lang="ja-JP" altLang="en-US" sz="1200" dirty="0" smtClean="0">
                <a:latin typeface="+mn-ea"/>
              </a:rPr>
              <a:t>　設計の技法</a:t>
            </a:r>
            <a:endParaRPr lang="en-US" altLang="ja-JP" sz="1200" dirty="0" smtClean="0">
              <a:latin typeface="+mn-ea"/>
            </a:endParaRPr>
          </a:p>
          <a:p>
            <a:pPr>
              <a:defRPr/>
            </a:pPr>
            <a:r>
              <a:rPr lang="en-US" altLang="ja-JP" sz="1200" dirty="0" smtClean="0">
                <a:latin typeface="+mn-ea"/>
              </a:rPr>
              <a:t>3.7</a:t>
            </a:r>
            <a:r>
              <a:rPr lang="ja-JP" altLang="en-US" sz="1200" dirty="0" smtClean="0">
                <a:latin typeface="+mn-ea"/>
              </a:rPr>
              <a:t>　実装の技法</a:t>
            </a:r>
            <a:endParaRPr lang="en-US" altLang="ja-JP" sz="1200" dirty="0" smtClean="0">
              <a:latin typeface="+mn-ea"/>
            </a:endParaRPr>
          </a:p>
          <a:p>
            <a:pPr>
              <a:defRPr/>
            </a:pPr>
            <a:r>
              <a:rPr lang="en-US" altLang="ja-JP" sz="1200" dirty="0" smtClean="0">
                <a:latin typeface="+mn-ea"/>
              </a:rPr>
              <a:t>3.8</a:t>
            </a:r>
            <a:r>
              <a:rPr lang="ja-JP" altLang="en-US" sz="1200" dirty="0">
                <a:latin typeface="+mn-ea"/>
              </a:rPr>
              <a:t>　</a:t>
            </a:r>
            <a:r>
              <a:rPr lang="ja-JP" altLang="en-US" sz="1200" dirty="0" smtClean="0">
                <a:latin typeface="+mn-ea"/>
              </a:rPr>
              <a:t>レビュ－の</a:t>
            </a:r>
            <a:r>
              <a:rPr lang="ja-JP" altLang="en-US" sz="1200" dirty="0">
                <a:latin typeface="+mn-ea"/>
              </a:rPr>
              <a:t>技法</a:t>
            </a:r>
            <a:endParaRPr lang="en-US" altLang="ja-JP" sz="1200" dirty="0">
              <a:latin typeface="+mn-ea"/>
            </a:endParaRPr>
          </a:p>
          <a:p>
            <a:pPr>
              <a:defRPr/>
            </a:pPr>
            <a:r>
              <a:rPr lang="en-US" altLang="ja-JP" sz="1200" dirty="0" smtClean="0">
                <a:latin typeface="+mn-ea"/>
              </a:rPr>
              <a:t>3.9</a:t>
            </a:r>
            <a:r>
              <a:rPr lang="ja-JP" altLang="en-US" sz="1200" dirty="0">
                <a:latin typeface="+mn-ea"/>
              </a:rPr>
              <a:t>　テストの技法</a:t>
            </a:r>
            <a:endParaRPr lang="en-US" altLang="ja-JP" sz="1200" dirty="0">
              <a:latin typeface="+mn-ea"/>
            </a:endParaRPr>
          </a:p>
          <a:p>
            <a:pPr>
              <a:defRPr/>
            </a:pPr>
            <a:r>
              <a:rPr lang="en-US" altLang="ja-JP" sz="1200" dirty="0" smtClean="0">
                <a:latin typeface="+mn-ea"/>
              </a:rPr>
              <a:t>3.10</a:t>
            </a:r>
            <a:r>
              <a:rPr lang="ja-JP" altLang="en-US" sz="1200" dirty="0">
                <a:latin typeface="+mn-ea"/>
              </a:rPr>
              <a:t>　品質分析・評価の技法</a:t>
            </a:r>
            <a:endParaRPr lang="en-US" altLang="ja-JP" sz="1200" dirty="0">
              <a:latin typeface="+mn-ea"/>
            </a:endParaRPr>
          </a:p>
          <a:p>
            <a:pPr>
              <a:defRPr/>
            </a:pPr>
            <a:r>
              <a:rPr lang="en-US" altLang="ja-JP" sz="1200" dirty="0">
                <a:latin typeface="+mn-ea"/>
              </a:rPr>
              <a:t>3.11</a:t>
            </a:r>
            <a:r>
              <a:rPr lang="ja-JP" altLang="en-US" sz="1200" dirty="0">
                <a:latin typeface="+mn-ea"/>
              </a:rPr>
              <a:t>　運用の</a:t>
            </a:r>
            <a:r>
              <a:rPr lang="ja-JP" altLang="en-US" sz="1200" dirty="0" smtClean="0">
                <a:latin typeface="+mn-ea"/>
              </a:rPr>
              <a:t>技法</a:t>
            </a:r>
            <a:endParaRPr lang="en-US" altLang="ja-JP" sz="1200" dirty="0" smtClean="0">
              <a:latin typeface="+mn-ea"/>
            </a:endParaRPr>
          </a:p>
          <a:p>
            <a:pPr>
              <a:defRPr/>
            </a:pPr>
            <a:r>
              <a:rPr lang="en-US" altLang="ja-JP" sz="1200" dirty="0" smtClean="0">
                <a:latin typeface="+mn-ea"/>
              </a:rPr>
              <a:t>3.12</a:t>
            </a:r>
            <a:r>
              <a:rPr lang="ja-JP" altLang="en-US" sz="1200" dirty="0">
                <a:latin typeface="+mn-ea"/>
              </a:rPr>
              <a:t>　</a:t>
            </a:r>
            <a:r>
              <a:rPr lang="ja-JP" altLang="en-US" sz="1200" dirty="0" smtClean="0">
                <a:latin typeface="+mn-ea"/>
              </a:rPr>
              <a:t>保守の技法</a:t>
            </a:r>
            <a:endParaRPr lang="ja-JP" altLang="en-US" sz="1200" dirty="0">
              <a:latin typeface="+mn-ea"/>
            </a:endParaRPr>
          </a:p>
        </p:txBody>
      </p:sp>
      <p:sp>
        <p:nvSpPr>
          <p:cNvPr id="48" name="正方形/長方形 6"/>
          <p:cNvSpPr>
            <a:spLocks noChangeArrowheads="1"/>
          </p:cNvSpPr>
          <p:nvPr/>
        </p:nvSpPr>
        <p:spPr bwMode="auto">
          <a:xfrm>
            <a:off x="6655657" y="4628138"/>
            <a:ext cx="1955520" cy="698400"/>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ea typeface="+mn-ea"/>
              </a:rPr>
              <a:t>3.13</a:t>
            </a:r>
            <a:r>
              <a:rPr lang="ja-JP" altLang="en-US" sz="1200" dirty="0" smtClean="0">
                <a:latin typeface="+mn-ea"/>
                <a:ea typeface="+mn-ea"/>
              </a:rPr>
              <a:t>　使用性の技法</a:t>
            </a:r>
            <a:endParaRPr lang="en-US" altLang="ja-JP" sz="1200" dirty="0">
              <a:latin typeface="+mn-ea"/>
              <a:ea typeface="+mn-ea"/>
            </a:endParaRPr>
          </a:p>
          <a:p>
            <a:pPr>
              <a:defRPr/>
            </a:pPr>
            <a:r>
              <a:rPr lang="en-US" altLang="ja-JP" sz="1200" dirty="0" smtClean="0">
                <a:latin typeface="+mn-ea"/>
                <a:ea typeface="+mn-ea"/>
              </a:rPr>
              <a:t>3.14</a:t>
            </a:r>
            <a:r>
              <a:rPr lang="ja-JP" altLang="en-US" sz="1200" dirty="0" smtClean="0">
                <a:latin typeface="+mn-ea"/>
                <a:ea typeface="+mn-ea"/>
              </a:rPr>
              <a:t>　セ－フティの技法</a:t>
            </a:r>
            <a:endParaRPr lang="en-US" altLang="ja-JP" sz="1200" dirty="0">
              <a:latin typeface="+mn-ea"/>
              <a:ea typeface="+mn-ea"/>
            </a:endParaRPr>
          </a:p>
          <a:p>
            <a:pPr>
              <a:defRPr/>
            </a:pPr>
            <a:r>
              <a:rPr lang="en-US" altLang="ja-JP" sz="1200" dirty="0" smtClean="0">
                <a:latin typeface="+mn-ea"/>
                <a:ea typeface="+mn-ea"/>
              </a:rPr>
              <a:t>3.15</a:t>
            </a:r>
            <a:r>
              <a:rPr lang="ja-JP" altLang="en-US" sz="1200" dirty="0" smtClean="0">
                <a:latin typeface="+mn-ea"/>
                <a:ea typeface="+mn-ea"/>
              </a:rPr>
              <a:t>　セキュリティの技法</a:t>
            </a:r>
            <a:endParaRPr lang="ja-JP" altLang="en-US" sz="1200" dirty="0">
              <a:latin typeface="+mn-ea"/>
              <a:ea typeface="+mn-ea"/>
            </a:endParaRPr>
          </a:p>
        </p:txBody>
      </p:sp>
      <p:sp>
        <p:nvSpPr>
          <p:cNvPr id="49" name="正方形/長方形 10"/>
          <p:cNvSpPr>
            <a:spLocks noChangeArrowheads="1"/>
          </p:cNvSpPr>
          <p:nvPr/>
        </p:nvSpPr>
        <p:spPr bwMode="auto">
          <a:xfrm>
            <a:off x="6580090" y="2278416"/>
            <a:ext cx="2234880" cy="209520"/>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ja-JP" altLang="en-US" sz="1200" dirty="0" smtClean="0">
                <a:ea typeface="ＭＳ Ｐゴシック" pitchFamily="50" charset="-128"/>
              </a:rPr>
              <a:t>工程に個別な</a:t>
            </a:r>
            <a:r>
              <a:rPr lang="ja-JP" altLang="en-US" sz="1200" dirty="0">
                <a:ea typeface="ＭＳ Ｐゴシック" pitchFamily="50" charset="-128"/>
              </a:rPr>
              <a:t>ＳＷ品質技術</a:t>
            </a:r>
          </a:p>
        </p:txBody>
      </p:sp>
      <p:sp>
        <p:nvSpPr>
          <p:cNvPr id="50" name="正方形/長方形 10"/>
          <p:cNvSpPr>
            <a:spLocks noChangeArrowheads="1"/>
          </p:cNvSpPr>
          <p:nvPr/>
        </p:nvSpPr>
        <p:spPr bwMode="auto">
          <a:xfrm>
            <a:off x="6580090" y="4488936"/>
            <a:ext cx="2234880" cy="209520"/>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ja-JP" altLang="en-US" sz="1200" dirty="0" smtClean="0">
                <a:ea typeface="ＭＳ Ｐゴシック" pitchFamily="50" charset="-128"/>
              </a:rPr>
              <a:t>専門的品質特性のＳＷ品質技術</a:t>
            </a:r>
            <a:endParaRPr lang="ja-JP" altLang="en-US" sz="1200" dirty="0">
              <a:ea typeface="ＭＳ Ｐゴシック" pitchFamily="50" charset="-128"/>
            </a:endParaRPr>
          </a:p>
        </p:txBody>
      </p:sp>
      <p:sp>
        <p:nvSpPr>
          <p:cNvPr id="51" name="正方形/長方形 50"/>
          <p:cNvSpPr/>
          <p:nvPr/>
        </p:nvSpPr>
        <p:spPr>
          <a:xfrm>
            <a:off x="3047247" y="671917"/>
            <a:ext cx="3247560" cy="59014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smtClean="0">
              <a:solidFill>
                <a:schemeClr val="tx1"/>
              </a:solidFill>
            </a:endParaRPr>
          </a:p>
        </p:txBody>
      </p:sp>
      <p:sp>
        <p:nvSpPr>
          <p:cNvPr id="10" name="正方形/長方形 5"/>
          <p:cNvSpPr>
            <a:spLocks noChangeArrowheads="1"/>
          </p:cNvSpPr>
          <p:nvPr/>
        </p:nvSpPr>
        <p:spPr bwMode="auto">
          <a:xfrm>
            <a:off x="79835" y="741764"/>
            <a:ext cx="2514240" cy="314280"/>
          </a:xfrm>
          <a:prstGeom prst="rect">
            <a:avLst/>
          </a:prstGeom>
          <a:solidFill>
            <a:srgbClr val="CCCCFF"/>
          </a:solidFill>
          <a:ln w="19050" algn="ctr">
            <a:solidFill>
              <a:srgbClr val="0070C0"/>
            </a:solidFill>
            <a:round/>
            <a:headEnd/>
            <a:tailEnd/>
          </a:ln>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r>
              <a:rPr lang="ja-JP" altLang="en-US" sz="1400" b="1" dirty="0"/>
              <a:t>１．ソフトウェア品質の基本概念</a:t>
            </a:r>
          </a:p>
        </p:txBody>
      </p:sp>
      <p:sp>
        <p:nvSpPr>
          <p:cNvPr id="11" name="正方形/長方形 5"/>
          <p:cNvSpPr>
            <a:spLocks noChangeArrowheads="1"/>
          </p:cNvSpPr>
          <p:nvPr/>
        </p:nvSpPr>
        <p:spPr bwMode="auto">
          <a:xfrm>
            <a:off x="3119320" y="741765"/>
            <a:ext cx="2514240" cy="314280"/>
          </a:xfrm>
          <a:prstGeom prst="rect">
            <a:avLst/>
          </a:prstGeom>
          <a:solidFill>
            <a:srgbClr val="CCCCFF"/>
          </a:solidFill>
          <a:ln w="19050" algn="ctr">
            <a:solidFill>
              <a:srgbClr val="0070C0"/>
            </a:solidFill>
            <a:round/>
            <a:headEnd/>
            <a:tailEnd/>
          </a:ln>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r>
              <a:rPr lang="ja-JP" altLang="en-US" sz="1400" b="1" dirty="0"/>
              <a:t>２．ソフトウェア品質マネジメント</a:t>
            </a:r>
          </a:p>
        </p:txBody>
      </p:sp>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4</a:t>
            </a:fld>
            <a:endParaRPr lang="en-US" altLang="ja-JP" dirty="0">
              <a:solidFill>
                <a:srgbClr val="000000"/>
              </a:solidFill>
            </a:endParaRPr>
          </a:p>
        </p:txBody>
      </p:sp>
    </p:spTree>
    <p:extLst>
      <p:ext uri="{BB962C8B-B14F-4D97-AF65-F5344CB8AC3E}">
        <p14:creationId xmlns:p14="http://schemas.microsoft.com/office/powerpoint/2010/main" val="766540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人財は　トップの思いで　創るもの</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030】 </a:t>
            </a:r>
            <a:r>
              <a:rPr lang="ja-JP" altLang="en-US" sz="2400" dirty="0" smtClean="0"/>
              <a:t>事業</a:t>
            </a:r>
            <a:r>
              <a:rPr lang="ja-JP" altLang="en-US" sz="2400" dirty="0"/>
              <a:t>戦略として教育を定着させる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一律に教育しても身についた人</a:t>
            </a:r>
            <a:r>
              <a:rPr lang="ja-JP" altLang="en-US" sz="1800" dirty="0"/>
              <a:t>が中々育って</a:t>
            </a:r>
            <a:r>
              <a:rPr lang="ja-JP" altLang="en-US" sz="1800" dirty="0" smtClean="0"/>
              <a:t>こない。</a:t>
            </a:r>
            <a:endParaRPr lang="en-US" altLang="ja-JP" sz="1800" dirty="0" smtClean="0"/>
          </a:p>
          <a:p>
            <a:pPr marL="540000">
              <a:spcBef>
                <a:spcPts val="0"/>
              </a:spcBef>
              <a:buFont typeface="Arial" panose="020B0604020202020204" pitchFamily="34" charset="0"/>
              <a:buChar char="•"/>
            </a:pPr>
            <a:r>
              <a:rPr lang="ja-JP" altLang="en-US" sz="1800" dirty="0" smtClean="0"/>
              <a:t>キャリアパスをうまく設定できない。</a:t>
            </a:r>
            <a:endParaRPr lang="en-US" altLang="ja-JP" sz="1800" dirty="0" smtClean="0"/>
          </a:p>
          <a:p>
            <a:pPr marL="540000">
              <a:spcBef>
                <a:spcPts val="0"/>
              </a:spcBef>
              <a:buFont typeface="Arial" panose="020B0604020202020204" pitchFamily="34" charset="0"/>
              <a:buChar char="•"/>
            </a:pPr>
            <a:r>
              <a:rPr lang="ja-JP" altLang="en-US" sz="1800" dirty="0" smtClean="0"/>
              <a:t>年度</a:t>
            </a:r>
            <a:r>
              <a:rPr lang="ja-JP" altLang="en-US" sz="1800" dirty="0"/>
              <a:t>初め</a:t>
            </a:r>
            <a:r>
              <a:rPr lang="ja-JP" altLang="en-US" sz="1800" dirty="0" smtClean="0"/>
              <a:t>に個人毎に教育計画を設定しても、プロジェクト活動が優先されて計画通りに</a:t>
            </a:r>
            <a:r>
              <a:rPr lang="en-US" altLang="ja-JP" sz="1800" dirty="0" smtClean="0"/>
              <a:t/>
            </a:r>
            <a:br>
              <a:rPr lang="en-US" altLang="ja-JP" sz="1800" dirty="0" smtClean="0"/>
            </a:br>
            <a:r>
              <a:rPr lang="ja-JP" altLang="en-US" sz="1800" dirty="0" smtClean="0"/>
              <a:t>受講できていない。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2.6 </a:t>
            </a:r>
            <a:r>
              <a:rPr lang="ja-JP" altLang="en-US" sz="1800" kern="0" dirty="0">
                <a:solidFill>
                  <a:srgbClr val="000000"/>
                </a:solidFill>
              </a:rPr>
              <a:t>教育・育成の</a:t>
            </a:r>
            <a:r>
              <a:rPr lang="ja-JP" altLang="en-US" sz="1800" kern="0" dirty="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経営層を巻込み、</a:t>
            </a:r>
            <a:r>
              <a:rPr lang="ja-JP" altLang="en-US" sz="1800" kern="0" dirty="0"/>
              <a:t>現場の実態</a:t>
            </a:r>
            <a:r>
              <a:rPr lang="ja-JP" altLang="en-US" sz="1800" kern="0" dirty="0" smtClean="0"/>
              <a:t>を共有する（多く</a:t>
            </a:r>
            <a:r>
              <a:rPr lang="ja-JP" altLang="en-US" sz="1800" kern="0" dirty="0"/>
              <a:t>の人が品質教育を</a:t>
            </a:r>
            <a:r>
              <a:rPr lang="ja-JP" altLang="en-US" sz="1800" kern="0" dirty="0" smtClean="0"/>
              <a:t>受ける時間が取れない等）。強制力を持たせることも場合によっては必要。</a:t>
            </a:r>
            <a:endParaRPr lang="en-US" altLang="ja-JP" sz="1800" kern="0" dirty="0" smtClean="0"/>
          </a:p>
          <a:p>
            <a:pPr marL="540000">
              <a:spcBef>
                <a:spcPts val="0"/>
              </a:spcBef>
              <a:buFont typeface="Arial" panose="020B0604020202020204" pitchFamily="34" charset="0"/>
              <a:buChar char="•"/>
            </a:pPr>
            <a:r>
              <a:rPr lang="ja-JP" altLang="en-US" sz="1800" kern="0" dirty="0" smtClean="0"/>
              <a:t>事業領域の競争力を上げるために必要なキャリアを組織として明確化し、キャリア別に個々の社内ランクの技術者に求めるスキルを設定すると良い。（会社が求める人財の見える化推進）</a:t>
            </a:r>
            <a:endParaRPr lang="en-US" altLang="ja-JP" sz="1800" kern="0" dirty="0" smtClean="0"/>
          </a:p>
          <a:p>
            <a:pPr marL="540000">
              <a:spcBef>
                <a:spcPts val="0"/>
              </a:spcBef>
              <a:buFont typeface="Arial" panose="020B0604020202020204" pitchFamily="34" charset="0"/>
              <a:buChar char="•"/>
            </a:pPr>
            <a:r>
              <a:rPr lang="ja-JP" altLang="en-US" sz="1800" kern="0" dirty="0"/>
              <a:t>会社制度</a:t>
            </a:r>
            <a:r>
              <a:rPr lang="ja-JP" altLang="en-US" sz="1800" kern="0" dirty="0" smtClean="0"/>
              <a:t>（昇級やキャリア</a:t>
            </a:r>
            <a:r>
              <a:rPr lang="ja-JP" altLang="en-US" sz="1800" kern="0" dirty="0"/>
              <a:t>認定）</a:t>
            </a:r>
            <a:r>
              <a:rPr lang="ja-JP" altLang="en-US" sz="1800" kern="0" dirty="0" smtClean="0"/>
              <a:t>とリンクさせて、受講を義務化させるのも一つ。</a:t>
            </a:r>
            <a:endParaRPr lang="en-US" altLang="ja-JP" sz="18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40</a:t>
            </a:fld>
            <a:endParaRPr lang="en-US" altLang="ja-JP">
              <a:solidFill>
                <a:srgbClr val="000000"/>
              </a:solidFill>
            </a:endParaRPr>
          </a:p>
        </p:txBody>
      </p:sp>
    </p:spTree>
    <p:extLst>
      <p:ext uri="{BB962C8B-B14F-4D97-AF65-F5344CB8AC3E}">
        <p14:creationId xmlns:p14="http://schemas.microsoft.com/office/powerpoint/2010/main" val="739128226"/>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本当</a:t>
            </a:r>
            <a:r>
              <a:rPr lang="ja-JP" altLang="en-US" sz="1800" b="1" kern="0" dirty="0">
                <a:solidFill>
                  <a:srgbClr val="000000"/>
                </a:solidFill>
              </a:rPr>
              <a:t>の　品質良くする　トップの背</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031】 </a:t>
            </a:r>
            <a:r>
              <a:rPr lang="ja-JP" altLang="en-US" sz="2400" dirty="0" smtClean="0"/>
              <a:t>品質</a:t>
            </a:r>
            <a:r>
              <a:rPr lang="ja-JP" altLang="en-US" sz="2400" dirty="0"/>
              <a:t>改善推進者の</a:t>
            </a:r>
            <a:r>
              <a:rPr lang="ja-JP" altLang="en-US" sz="2400" dirty="0" smtClean="0"/>
              <a:t>人財</a:t>
            </a:r>
            <a:r>
              <a:rPr lang="ja-JP" altLang="en-US" sz="2400" dirty="0" smtClean="0">
                <a:solidFill>
                  <a:schemeClr val="bg1"/>
                </a:solidFill>
              </a:rPr>
              <a:t>確保を経営課題にする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優秀な人財が現場に回されて、品質保証部門に回ってこない。</a:t>
            </a:r>
            <a:endParaRPr lang="en-US" altLang="ja-JP" sz="1800" dirty="0" smtClean="0"/>
          </a:p>
          <a:p>
            <a:pPr marL="540000">
              <a:spcBef>
                <a:spcPts val="0"/>
              </a:spcBef>
              <a:buFont typeface="Arial" panose="020B0604020202020204" pitchFamily="34" charset="0"/>
              <a:buChar char="•"/>
            </a:pPr>
            <a:r>
              <a:rPr lang="ja-JP" altLang="en-US" sz="1800" dirty="0" smtClean="0"/>
              <a:t>品質改善</a:t>
            </a:r>
            <a:r>
              <a:rPr lang="ja-JP" altLang="en-US" sz="1800" dirty="0"/>
              <a:t>施策</a:t>
            </a:r>
            <a:r>
              <a:rPr lang="ja-JP" altLang="en-US" sz="1800" dirty="0" smtClean="0"/>
              <a:t>がどれだけ経営に</a:t>
            </a:r>
            <a:r>
              <a:rPr lang="ja-JP" altLang="en-US" sz="1800" dirty="0"/>
              <a:t>影響を</a:t>
            </a:r>
            <a:r>
              <a:rPr lang="ja-JP" altLang="en-US" sz="1800" dirty="0" smtClean="0"/>
              <a:t>与るかを</a:t>
            </a:r>
            <a:r>
              <a:rPr lang="ja-JP" altLang="en-US" sz="1800" dirty="0"/>
              <a:t>定量的に示すことが難しいので</a:t>
            </a:r>
            <a:r>
              <a:rPr lang="ja-JP" altLang="en-US" sz="1800" dirty="0" smtClean="0"/>
              <a:t>、積極的に</a:t>
            </a:r>
            <a:r>
              <a:rPr lang="en-US" altLang="ja-JP" sz="1800" dirty="0" smtClean="0"/>
              <a:t/>
            </a:r>
            <a:br>
              <a:rPr lang="en-US" altLang="ja-JP" sz="1800" dirty="0" smtClean="0"/>
            </a:br>
            <a:r>
              <a:rPr lang="ja-JP" altLang="en-US" sz="1800" dirty="0" smtClean="0"/>
              <a:t>人財を</a:t>
            </a:r>
            <a:r>
              <a:rPr lang="ja-JP" altLang="en-US" sz="1800" dirty="0"/>
              <a:t>確保するためのアピールが</a:t>
            </a:r>
            <a:r>
              <a:rPr lang="ja-JP" altLang="en-US" sz="1800" dirty="0" smtClean="0"/>
              <a:t>できない。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2.6 </a:t>
            </a:r>
            <a:r>
              <a:rPr lang="ja-JP" altLang="en-US" sz="1800" kern="0" dirty="0">
                <a:solidFill>
                  <a:srgbClr val="000000"/>
                </a:solidFill>
              </a:rPr>
              <a:t>教育・育成</a:t>
            </a:r>
            <a:r>
              <a:rPr lang="ja-JP" altLang="en-US" sz="1800" kern="0">
                <a:solidFill>
                  <a:srgbClr val="000000"/>
                </a:solidFill>
              </a:rPr>
              <a:t>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外圧を利用する。顧客の言葉を「品質クレーム」として捉えることで、経営層に対して「品質保証部門の人材確保が喫急の経営課題」であることをレポートする。（品質が会社の成長を押し上げると信じるなら、時には策も必要！）</a:t>
            </a:r>
            <a:endParaRPr lang="en-US" altLang="ja-JP" sz="1800" kern="0" dirty="0" smtClean="0"/>
          </a:p>
          <a:p>
            <a:pPr marL="540000">
              <a:spcBef>
                <a:spcPts val="0"/>
              </a:spcBef>
              <a:buFont typeface="Arial" panose="020B0604020202020204" pitchFamily="34" charset="0"/>
              <a:buChar char="•"/>
            </a:pPr>
            <a:r>
              <a:rPr lang="ja-JP" altLang="en-US" sz="1800" kern="0" dirty="0" smtClean="0"/>
              <a:t>改善</a:t>
            </a:r>
            <a:r>
              <a:rPr lang="ja-JP" altLang="en-US" sz="1800" kern="0" dirty="0"/>
              <a:t>成果が経営数値に結びついて</a:t>
            </a:r>
            <a:r>
              <a:rPr lang="ja-JP" altLang="en-US" sz="1800" kern="0" dirty="0" smtClean="0"/>
              <a:t>いるデータを見逃さずに、アピールする材料にすること</a:t>
            </a:r>
            <a:r>
              <a:rPr lang="ja-JP" altLang="en-US" sz="1800" kern="0" dirty="0"/>
              <a:t>が必要</a:t>
            </a:r>
            <a:r>
              <a:rPr lang="ja-JP" altLang="en-US" sz="1800" kern="0" dirty="0" smtClean="0"/>
              <a:t>。経営層</a:t>
            </a:r>
            <a:r>
              <a:rPr lang="ja-JP" altLang="en-US" sz="1800" kern="0" dirty="0"/>
              <a:t>は経営数値が変化しないと納得</a:t>
            </a:r>
            <a:r>
              <a:rPr lang="ja-JP" altLang="en-US" sz="1800" kern="0" dirty="0" smtClean="0"/>
              <a:t>しない。</a:t>
            </a:r>
            <a:endParaRPr lang="en-US" altLang="ja-JP" sz="1800" kern="0" dirty="0" smtClean="0"/>
          </a:p>
          <a:p>
            <a:pPr marL="540000">
              <a:spcBef>
                <a:spcPts val="0"/>
              </a:spcBef>
              <a:buFont typeface="Arial" panose="020B0604020202020204" pitchFamily="34" charset="0"/>
              <a:buChar char="•"/>
            </a:pPr>
            <a:r>
              <a:rPr lang="ja-JP" altLang="en-US" sz="1800" kern="0" dirty="0" smtClean="0"/>
              <a:t>また、組織</a:t>
            </a:r>
            <a:r>
              <a:rPr lang="ja-JP" altLang="en-US" sz="1800" kern="0" dirty="0"/>
              <a:t>変更等で、改善が振り出しに戻らないように、組</a:t>
            </a:r>
            <a:r>
              <a:rPr lang="ja-JP" altLang="en-US" sz="1800" kern="0" dirty="0">
                <a:solidFill>
                  <a:srgbClr val="000000"/>
                </a:solidFill>
              </a:rPr>
              <a:t>織横断的に理解者を得ておく</a:t>
            </a:r>
            <a:r>
              <a:rPr lang="ja-JP" altLang="en-US" sz="1800" kern="0" dirty="0" smtClean="0">
                <a:solidFill>
                  <a:srgbClr val="000000"/>
                </a:solidFill>
              </a:rPr>
              <a:t>ことも必要。</a:t>
            </a:r>
            <a:endParaRPr lang="en-US" altLang="ja-JP" sz="1800" kern="0" dirty="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41</a:t>
            </a:fld>
            <a:endParaRPr lang="en-US" altLang="ja-JP">
              <a:solidFill>
                <a:srgbClr val="000000"/>
              </a:solidFill>
            </a:endParaRPr>
          </a:p>
        </p:txBody>
      </p:sp>
    </p:spTree>
    <p:extLst>
      <p:ext uri="{BB962C8B-B14F-4D97-AF65-F5344CB8AC3E}">
        <p14:creationId xmlns:p14="http://schemas.microsoft.com/office/powerpoint/2010/main" val="49976540"/>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振返り</a:t>
            </a:r>
            <a:r>
              <a:rPr lang="ja-JP" altLang="en-US" sz="1800" b="1" kern="0" dirty="0"/>
              <a:t>　失敗話　味深し</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032】 </a:t>
            </a:r>
            <a:r>
              <a:rPr lang="ja-JP" altLang="en-US" sz="2400" dirty="0" smtClean="0"/>
              <a:t>人財育成の手段</a:t>
            </a:r>
            <a:r>
              <a:rPr lang="ja-JP" altLang="en-US" sz="2400" dirty="0"/>
              <a:t>と</a:t>
            </a:r>
            <a:r>
              <a:rPr lang="ja-JP" altLang="en-US" sz="2400" dirty="0" smtClean="0"/>
              <a:t>して定期的に経験を振り返る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過去の失敗経験を活かすことができていない。</a:t>
            </a:r>
            <a:endParaRPr lang="en-US" altLang="ja-JP" sz="1800" dirty="0" smtClean="0"/>
          </a:p>
          <a:p>
            <a:pPr marL="540000">
              <a:spcBef>
                <a:spcPts val="0"/>
              </a:spcBef>
              <a:buFont typeface="Arial" panose="020B0604020202020204" pitchFamily="34" charset="0"/>
              <a:buChar char="•"/>
            </a:pPr>
            <a:r>
              <a:rPr lang="ja-JP" altLang="en-US" sz="1800" dirty="0" smtClean="0"/>
              <a:t>品質に対してプロ意識をもった人財が育ってこない。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2.6 </a:t>
            </a:r>
            <a:r>
              <a:rPr lang="ja-JP" altLang="en-US" sz="1800" kern="0" dirty="0">
                <a:solidFill>
                  <a:srgbClr val="000000"/>
                </a:solidFill>
              </a:rPr>
              <a:t>教育・育成</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何事もやりっ放しにしない。節目で振り返りを行う。（何が良かったのか？悪かったのか？）</a:t>
            </a:r>
            <a:endParaRPr lang="en-US" altLang="ja-JP" sz="1800" kern="0" dirty="0" smtClean="0"/>
          </a:p>
          <a:p>
            <a:pPr marL="540000">
              <a:spcBef>
                <a:spcPts val="0"/>
              </a:spcBef>
              <a:buFont typeface="Arial" panose="020B0604020202020204" pitchFamily="34" charset="0"/>
              <a:buChar char="•"/>
            </a:pPr>
            <a:r>
              <a:rPr lang="ja-JP" altLang="en-US" sz="1800" kern="0" dirty="0"/>
              <a:t>分析方法を教育した上で、品質基礎データの整理を振返りの個人タスクとして組み込む。</a:t>
            </a:r>
            <a:br>
              <a:rPr lang="ja-JP" altLang="en-US" sz="1800" kern="0" dirty="0"/>
            </a:br>
            <a:r>
              <a:rPr lang="ja-JP" altLang="en-US" sz="1800" kern="0" dirty="0"/>
              <a:t>　① 品質マネジメントの基本</a:t>
            </a:r>
            <a:r>
              <a:rPr lang="ja-JP" altLang="en-US" sz="1800" kern="0" dirty="0" smtClean="0"/>
              <a:t>は「自分の品質</a:t>
            </a:r>
            <a:r>
              <a:rPr lang="ja-JP" altLang="en-US" sz="1800" kern="0" dirty="0"/>
              <a:t>データの</a:t>
            </a:r>
            <a:r>
              <a:rPr lang="ja-JP" altLang="en-US" sz="1800" kern="0" dirty="0" smtClean="0"/>
              <a:t>自己把握」。</a:t>
            </a:r>
            <a:r>
              <a:rPr lang="ja-JP" altLang="en-US" sz="1800" kern="0" dirty="0"/>
              <a:t/>
            </a:r>
            <a:br>
              <a:rPr lang="ja-JP" altLang="en-US" sz="1800" kern="0" dirty="0"/>
            </a:br>
            <a:r>
              <a:rPr lang="ja-JP" altLang="en-US" sz="1800" kern="0" dirty="0"/>
              <a:t>　　　　＊規模、テスト項目数、バグ数を整理することは誰にでも出来る</a:t>
            </a:r>
            <a:br>
              <a:rPr lang="ja-JP" altLang="en-US" sz="1800" kern="0" dirty="0"/>
            </a:br>
            <a:r>
              <a:rPr lang="ja-JP" altLang="en-US" sz="1800" kern="0" dirty="0"/>
              <a:t>　　　　＊品質データの整理が、開発者個人の品質指標感覚を研ぎ澄ます</a:t>
            </a:r>
            <a:br>
              <a:rPr lang="ja-JP" altLang="en-US" sz="1800" kern="0" dirty="0"/>
            </a:br>
            <a:r>
              <a:rPr lang="ja-JP" altLang="en-US" sz="1800" kern="0" dirty="0"/>
              <a:t>　② 「品質マネジメントは品質管理者だけが行うものではなく</a:t>
            </a:r>
            <a:r>
              <a:rPr lang="ja-JP" altLang="en-US" sz="1800" kern="0" dirty="0" smtClean="0"/>
              <a:t>、社員全員</a:t>
            </a:r>
            <a:r>
              <a:rPr lang="ja-JP" altLang="en-US" sz="1800" kern="0" dirty="0"/>
              <a:t>で行うもの」</a:t>
            </a:r>
            <a:r>
              <a:rPr lang="ja-JP" altLang="en-US" sz="1800" kern="0" dirty="0" smtClean="0"/>
              <a:t>と</a:t>
            </a:r>
            <a:r>
              <a:rPr lang="en-US" altLang="ja-JP" sz="1800" kern="0" dirty="0" smtClean="0"/>
              <a:t/>
            </a:r>
            <a:br>
              <a:rPr lang="en-US" altLang="ja-JP" sz="1800" kern="0" dirty="0" smtClean="0"/>
            </a:br>
            <a:r>
              <a:rPr lang="ja-JP" altLang="en-US" sz="1800" kern="0" dirty="0"/>
              <a:t>　　　いう企業文化の醸成に繋げる</a:t>
            </a:r>
            <a:r>
              <a:rPr lang="ja-JP" altLang="en-US" sz="1800" kern="0" dirty="0" smtClean="0"/>
              <a:t>。</a:t>
            </a:r>
            <a:endParaRPr lang="en-US" altLang="ja-JP" sz="18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42</a:t>
            </a:fld>
            <a:endParaRPr lang="en-US" altLang="ja-JP">
              <a:solidFill>
                <a:srgbClr val="000000"/>
              </a:solidFill>
            </a:endParaRPr>
          </a:p>
        </p:txBody>
      </p:sp>
    </p:spTree>
    <p:extLst>
      <p:ext uri="{BB962C8B-B14F-4D97-AF65-F5344CB8AC3E}">
        <p14:creationId xmlns:p14="http://schemas.microsoft.com/office/powerpoint/2010/main" val="4034120262"/>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実践</a:t>
            </a:r>
            <a:r>
              <a:rPr lang="ja-JP" altLang="en-US" sz="1800" b="1" kern="0" dirty="0" smtClean="0"/>
              <a:t>の</a:t>
            </a:r>
            <a:r>
              <a:rPr lang="ja-JP" altLang="en-US" sz="1800" b="1" kern="0" dirty="0"/>
              <a:t>　</a:t>
            </a:r>
            <a:r>
              <a:rPr lang="ja-JP" altLang="en-US" sz="1800" b="1" kern="0" dirty="0" smtClean="0"/>
              <a:t>経験なくては</a:t>
            </a:r>
            <a:r>
              <a:rPr lang="ja-JP" altLang="en-US" sz="1800" b="1" kern="0" dirty="0"/>
              <a:t>　</a:t>
            </a:r>
            <a:r>
              <a:rPr lang="ja-JP" altLang="en-US" sz="1800" b="1" kern="0" dirty="0" smtClean="0"/>
              <a:t>成長せず</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033】 </a:t>
            </a:r>
            <a:r>
              <a:rPr lang="ja-JP" altLang="en-US" sz="2400" dirty="0" smtClean="0"/>
              <a:t>品質改善推進者は実践の中で育成する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en-US" altLang="ja-JP" sz="1800" dirty="0" smtClean="0"/>
              <a:t>CMMI</a:t>
            </a:r>
            <a:r>
              <a:rPr lang="ja-JP" altLang="en-US" sz="1800" dirty="0" smtClean="0">
                <a:solidFill>
                  <a:srgbClr val="000000"/>
                </a:solidFill>
              </a:rPr>
              <a:t>（</a:t>
            </a:r>
            <a:r>
              <a:rPr lang="en-US" altLang="ja-JP" sz="1800" dirty="0">
                <a:solidFill>
                  <a:srgbClr val="000000"/>
                </a:solidFill>
              </a:rPr>
              <a:t>Capability Maturity Model Integration</a:t>
            </a:r>
            <a:r>
              <a:rPr lang="ja-JP" altLang="en-US" sz="1800" dirty="0">
                <a:solidFill>
                  <a:srgbClr val="000000"/>
                </a:solidFill>
              </a:rPr>
              <a:t>） </a:t>
            </a:r>
            <a:r>
              <a:rPr lang="ja-JP" altLang="en-US" sz="1800" dirty="0" smtClean="0"/>
              <a:t>、</a:t>
            </a:r>
            <a:r>
              <a:rPr lang="en-US" altLang="ja-JP" sz="1800" dirty="0"/>
              <a:t>ISO</a:t>
            </a:r>
            <a:r>
              <a:rPr lang="ja-JP" altLang="en-US" sz="1800" dirty="0"/>
              <a:t>を勉強して</a:t>
            </a:r>
            <a:r>
              <a:rPr lang="ja-JP" altLang="en-US" sz="1800" dirty="0" smtClean="0"/>
              <a:t>いるだけ</a:t>
            </a:r>
            <a:r>
              <a:rPr lang="ja-JP" altLang="en-US" sz="1800" dirty="0"/>
              <a:t>で</a:t>
            </a:r>
            <a:r>
              <a:rPr lang="ja-JP" altLang="en-US" sz="1800" dirty="0" smtClean="0"/>
              <a:t>は</a:t>
            </a:r>
            <a:r>
              <a:rPr lang="en-US" altLang="ja-JP" sz="1800" dirty="0" smtClean="0"/>
              <a:t/>
            </a:r>
            <a:br>
              <a:rPr lang="en-US" altLang="ja-JP" sz="1800" dirty="0" smtClean="0"/>
            </a:br>
            <a:r>
              <a:rPr lang="ja-JP" altLang="en-US" sz="1800" dirty="0" smtClean="0"/>
              <a:t>人</a:t>
            </a:r>
            <a:r>
              <a:rPr lang="ja-JP" altLang="en-US" sz="1800" dirty="0"/>
              <a:t>財が育たない</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smtClean="0"/>
              <a:t>過去の経験や技術の伝承がうまくできていない。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2.6 </a:t>
            </a:r>
            <a:r>
              <a:rPr lang="ja-JP" altLang="en-US" sz="1800" kern="0" dirty="0">
                <a:solidFill>
                  <a:srgbClr val="000000"/>
                </a:solidFill>
              </a:rPr>
              <a:t>教育・育成</a:t>
            </a:r>
            <a:r>
              <a:rPr lang="ja-JP" altLang="en-US" sz="1800" kern="0">
                <a:solidFill>
                  <a:srgbClr val="000000"/>
                </a:solidFill>
              </a:rPr>
              <a:t>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改善活動に参加させることで、「知見</a:t>
            </a:r>
            <a:r>
              <a:rPr lang="ja-JP" altLang="en-US" sz="1800" kern="0" dirty="0"/>
              <a:t>を伝える</a:t>
            </a:r>
            <a:r>
              <a:rPr lang="ja-JP" altLang="en-US" sz="1800" kern="0" dirty="0" smtClean="0"/>
              <a:t>場」を創る</a:t>
            </a:r>
            <a:r>
              <a:rPr lang="ja-JP" altLang="en-US" sz="1800" kern="0" dirty="0"/>
              <a:t>。</a:t>
            </a:r>
            <a:r>
              <a:rPr lang="en-US" altLang="ja-JP" sz="1800" kern="0" dirty="0"/>
              <a:t/>
            </a:r>
            <a:br>
              <a:rPr lang="en-US" altLang="ja-JP" sz="1800" kern="0" dirty="0"/>
            </a:br>
            <a:r>
              <a:rPr lang="ja-JP" altLang="en-US" sz="1800" kern="0" dirty="0"/>
              <a:t>　① デザインレビューの場は、技術を伝承する絶好の場である。</a:t>
            </a:r>
            <a:r>
              <a:rPr lang="en-US" altLang="ja-JP" sz="1800" kern="0" dirty="0"/>
              <a:t/>
            </a:r>
            <a:br>
              <a:rPr lang="en-US" altLang="ja-JP" sz="1800" kern="0" dirty="0"/>
            </a:br>
            <a:r>
              <a:rPr lang="ja-JP" altLang="en-US" sz="1800" kern="0" dirty="0"/>
              <a:t>　② マネジメントレビューの場は、経験を伝承する絶好の場である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組織</a:t>
            </a:r>
            <a:r>
              <a:rPr lang="ja-JP" altLang="en-US" sz="1800" kern="0" dirty="0"/>
              <a:t>の支援体制も重要である</a:t>
            </a:r>
            <a:r>
              <a:rPr lang="ja-JP" altLang="en-US" sz="1800" kern="0" dirty="0" smtClean="0"/>
              <a:t>。</a:t>
            </a:r>
            <a:r>
              <a:rPr lang="en-US" altLang="ja-JP" sz="1800" kern="0" dirty="0" smtClean="0"/>
              <a:t/>
            </a:r>
            <a:br>
              <a:rPr lang="en-US" altLang="ja-JP" sz="1800" kern="0" dirty="0" smtClean="0"/>
            </a:br>
            <a:r>
              <a:rPr lang="ja-JP" altLang="en-US" sz="1800" kern="0" dirty="0" smtClean="0"/>
              <a:t>　① 有識者</a:t>
            </a:r>
            <a:r>
              <a:rPr lang="ja-JP" altLang="en-US" sz="1800" kern="0" dirty="0"/>
              <a:t>は、原理原則の理解と実践の場</a:t>
            </a:r>
            <a:r>
              <a:rPr lang="ja-JP" altLang="en-US" sz="1800" kern="0" dirty="0" smtClean="0"/>
              <a:t>（</a:t>
            </a:r>
            <a:r>
              <a:rPr lang="en-US" altLang="ja-JP" sz="1800" kern="0" dirty="0" smtClean="0"/>
              <a:t>OJT</a:t>
            </a:r>
            <a:r>
              <a:rPr lang="ja-JP" altLang="en-US" sz="1800" kern="0" dirty="0" smtClean="0"/>
              <a:t>：</a:t>
            </a:r>
            <a:r>
              <a:rPr lang="en-US" altLang="ja-JP" sz="1800" kern="0" dirty="0"/>
              <a:t>On-the-Job Training</a:t>
            </a:r>
            <a:r>
              <a:rPr lang="ja-JP" altLang="en-US" sz="1800" kern="0" dirty="0" smtClean="0"/>
              <a:t>）の</a:t>
            </a:r>
            <a:r>
              <a:rPr lang="en-US" altLang="ja-JP" sz="1800" kern="0" dirty="0" smtClean="0"/>
              <a:t/>
            </a:r>
            <a:br>
              <a:rPr lang="en-US" altLang="ja-JP" sz="1800" kern="0" dirty="0" smtClean="0"/>
            </a:br>
            <a:r>
              <a:rPr lang="ja-JP" altLang="en-US" sz="1800" kern="0" dirty="0" smtClean="0"/>
              <a:t>　　　繰り返しによって育つ。</a:t>
            </a:r>
            <a:r>
              <a:rPr lang="en-US" altLang="ja-JP" sz="1800" kern="0" dirty="0"/>
              <a:t/>
            </a:r>
            <a:br>
              <a:rPr lang="en-US" altLang="ja-JP" sz="1800" kern="0" dirty="0"/>
            </a:br>
            <a:r>
              <a:rPr lang="ja-JP" altLang="en-US" sz="1800" kern="0" dirty="0" smtClean="0"/>
              <a:t>　② 外部（</a:t>
            </a:r>
            <a:r>
              <a:rPr lang="zh-TW" altLang="en-US" sz="1800" kern="0" dirty="0"/>
              <a:t>一般財団法人</a:t>
            </a:r>
            <a:r>
              <a:rPr lang="zh-TW" altLang="en-US" sz="1800" kern="0" dirty="0" smtClean="0"/>
              <a:t>日本</a:t>
            </a:r>
            <a:r>
              <a:rPr lang="zh-TW" altLang="en-US" sz="1800" kern="0" dirty="0"/>
              <a:t>科学技術連盟</a:t>
            </a:r>
            <a:r>
              <a:rPr lang="ja-JP" altLang="en-US" sz="1800" kern="0" dirty="0" smtClean="0"/>
              <a:t>）に出て刺激を受けることも重要。</a:t>
            </a:r>
            <a:endParaRPr lang="en-US" altLang="ja-JP" sz="18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43</a:t>
            </a:fld>
            <a:endParaRPr lang="en-US" altLang="ja-JP">
              <a:solidFill>
                <a:srgbClr val="000000"/>
              </a:solidFill>
            </a:endParaRPr>
          </a:p>
        </p:txBody>
      </p:sp>
    </p:spTree>
    <p:extLst>
      <p:ext uri="{BB962C8B-B14F-4D97-AF65-F5344CB8AC3E}">
        <p14:creationId xmlns:p14="http://schemas.microsoft.com/office/powerpoint/2010/main" val="459959049"/>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勇気出し　権限委譲し　人育つ</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034】 </a:t>
            </a:r>
            <a:r>
              <a:rPr lang="ja-JP" altLang="en-US" sz="2400" dirty="0" smtClean="0"/>
              <a:t>自ら考える</a:t>
            </a:r>
            <a:r>
              <a:rPr lang="ja-JP" altLang="en-US" sz="2400" dirty="0"/>
              <a:t>機会</a:t>
            </a:r>
            <a:r>
              <a:rPr lang="ja-JP" altLang="en-US" sz="2400" dirty="0" smtClean="0"/>
              <a:t>を</a:t>
            </a:r>
            <a:r>
              <a:rPr lang="ja-JP" altLang="en-US" sz="2400" dirty="0"/>
              <a:t>与えて</a:t>
            </a:r>
            <a:r>
              <a:rPr lang="ja-JP" altLang="en-US" sz="2400" dirty="0" smtClean="0"/>
              <a:t>こそ人は育つ</a:t>
            </a:r>
            <a:endParaRPr lang="ja-JP" altLang="en-US" sz="2400" b="1" dirty="0">
              <a:solidFill>
                <a:srgbClr val="FFC000"/>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開発ノウハウが高まる</a:t>
            </a:r>
            <a:r>
              <a:rPr lang="ja-JP" altLang="en-US" sz="1800" dirty="0" smtClean="0"/>
              <a:t>人財育成</a:t>
            </a:r>
            <a:r>
              <a:rPr lang="ja-JP" altLang="en-US" sz="1800" dirty="0"/>
              <a:t>を行うには、どのようにやれば良いのかわからない。</a:t>
            </a:r>
          </a:p>
          <a:p>
            <a:pPr marL="540000">
              <a:spcBef>
                <a:spcPts val="0"/>
              </a:spcBef>
              <a:buFont typeface="Arial" panose="020B0604020202020204" pitchFamily="34" charset="0"/>
              <a:buChar char="•"/>
            </a:pPr>
            <a:r>
              <a:rPr lang="ja-JP" altLang="en-US" sz="1800" dirty="0"/>
              <a:t>指示したことは真面目に行うが、指示したこと以外はしようとしない。</a:t>
            </a:r>
          </a:p>
          <a:p>
            <a:pPr marL="540000">
              <a:spcBef>
                <a:spcPts val="0"/>
              </a:spcBef>
              <a:buFont typeface="Arial" panose="020B0604020202020204" pitchFamily="34" charset="0"/>
              <a:buChar char="•"/>
            </a:pPr>
            <a:r>
              <a:rPr lang="ja-JP" altLang="en-US" sz="1800" dirty="0"/>
              <a:t>何か困ったことに直面すると、すぐに助けを求めてくる。自分で問題解決をしようとしない。</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2.6 </a:t>
            </a:r>
            <a:r>
              <a:rPr lang="ja-JP" altLang="en-US" sz="1800" kern="0" dirty="0">
                <a:solidFill>
                  <a:srgbClr val="000000"/>
                </a:solidFill>
              </a:rPr>
              <a:t>教育・育成</a:t>
            </a:r>
            <a:r>
              <a:rPr lang="ja-JP" altLang="en-US" sz="1800" kern="0">
                <a:solidFill>
                  <a:srgbClr val="000000"/>
                </a:solidFill>
              </a:rPr>
              <a:t>の</a:t>
            </a:r>
            <a:r>
              <a:rPr lang="ja-JP" altLang="en-US" sz="1800" kern="0" smtClean="0">
                <a:solidFill>
                  <a:srgbClr val="000000"/>
                </a:solidFill>
              </a:rPr>
              <a:t>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本当に重要なことは教えない。気付かせる問い掛けを行う。			　　　「教育する者</a:t>
            </a:r>
            <a:r>
              <a:rPr lang="ja-JP" altLang="en-US" sz="1800" kern="0" dirty="0"/>
              <a:t>の一番の罪は、本人が気付く機会を永遠に奪ってしまうこと」									</a:t>
            </a:r>
            <a:r>
              <a:rPr lang="en-US" altLang="ja-JP" sz="1800" kern="0" dirty="0"/>
              <a:t>by </a:t>
            </a:r>
            <a:r>
              <a:rPr lang="ja-JP" altLang="en-US" sz="1800" kern="0" dirty="0"/>
              <a:t>エリヤフ・</a:t>
            </a:r>
            <a:r>
              <a:rPr lang="ja-JP" altLang="en-US" sz="1800" kern="0" dirty="0" smtClean="0"/>
              <a:t>ゴールドラット</a:t>
            </a:r>
            <a:endParaRPr lang="en-US" altLang="ja-JP" sz="1800" kern="0" dirty="0" smtClean="0"/>
          </a:p>
          <a:p>
            <a:pPr marL="540000">
              <a:spcBef>
                <a:spcPts val="0"/>
              </a:spcBef>
              <a:buFont typeface="Arial" panose="020B0604020202020204" pitchFamily="34" charset="0"/>
              <a:buChar char="•"/>
            </a:pPr>
            <a:r>
              <a:rPr lang="ja-JP" altLang="en-US" sz="1800" kern="0" dirty="0" smtClean="0"/>
              <a:t>ガイドラインやテンプレートに従わせるだけでは考えることをしなくなる。</a:t>
            </a:r>
            <a:r>
              <a:rPr lang="en-US" altLang="ja-JP" sz="1800" kern="0" dirty="0" smtClean="0"/>
              <a:t/>
            </a:r>
            <a:br>
              <a:rPr lang="en-US" altLang="ja-JP" sz="1800" kern="0" dirty="0" smtClean="0"/>
            </a:br>
            <a:r>
              <a:rPr lang="ja-JP" altLang="en-US" sz="1800" kern="0" dirty="0" smtClean="0"/>
              <a:t>ガイドラインやテンプレートを制定した目的や背景を理解させることが重要。</a:t>
            </a:r>
            <a:endParaRPr lang="en-US" altLang="ja-JP" sz="1800" kern="0" dirty="0" smtClean="0"/>
          </a:p>
          <a:p>
            <a:pPr marL="540000">
              <a:spcBef>
                <a:spcPts val="0"/>
              </a:spcBef>
              <a:buFont typeface="Arial" panose="020B0604020202020204" pitchFamily="34" charset="0"/>
              <a:buChar char="•"/>
            </a:pPr>
            <a:r>
              <a:rPr lang="ja-JP" altLang="en-US" sz="1800" kern="0" dirty="0" smtClean="0"/>
              <a:t>その状況下での問題解決は、「当事者本人が一番正しい答えを出せる」と考え、</a:t>
            </a:r>
            <a:r>
              <a:rPr lang="ja-JP" altLang="en-US" sz="1800" kern="0" dirty="0"/>
              <a:t>成功体験を積ませた上で</a:t>
            </a:r>
            <a:r>
              <a:rPr lang="ja-JP" altLang="en-US" sz="1800" kern="0" dirty="0" smtClean="0"/>
              <a:t>任せてみる。（ティーチングではなくコーチングのアプローチ）</a:t>
            </a:r>
            <a:endParaRPr lang="en-US" altLang="ja-JP" sz="1800" kern="0" dirty="0" smtClean="0"/>
          </a:p>
          <a:p>
            <a:pPr marL="540000">
              <a:spcBef>
                <a:spcPts val="0"/>
              </a:spcBef>
              <a:buFont typeface="Arial" panose="020B0604020202020204" pitchFamily="34" charset="0"/>
              <a:buChar char="•"/>
            </a:pPr>
            <a:r>
              <a:rPr lang="ja-JP" altLang="en-US" sz="1800" kern="0" dirty="0" smtClean="0"/>
              <a:t>理論や社内標準を伝える座学</a:t>
            </a:r>
            <a:r>
              <a:rPr lang="ja-JP" altLang="en-US" sz="1800" kern="0" dirty="0"/>
              <a:t>だけでなく、チーム討議や</a:t>
            </a:r>
            <a:r>
              <a:rPr lang="ja-JP" altLang="en-US" sz="1800" kern="0" dirty="0" smtClean="0"/>
              <a:t>演習を取り入れることで、気付きの場を多く提供すると</a:t>
            </a:r>
            <a:r>
              <a:rPr lang="ja-JP" altLang="en-US" sz="1800" kern="0" dirty="0"/>
              <a:t>効果的</a:t>
            </a:r>
            <a:r>
              <a:rPr lang="ja-JP" altLang="en-US" sz="1800" kern="0" dirty="0" smtClean="0"/>
              <a:t>。</a:t>
            </a:r>
            <a:endParaRPr lang="en-US" altLang="ja-JP" sz="1800" kern="0" dirty="0"/>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44</a:t>
            </a:fld>
            <a:endParaRPr lang="en-US" altLang="ja-JP">
              <a:solidFill>
                <a:srgbClr val="000000"/>
              </a:solidFill>
            </a:endParaRPr>
          </a:p>
        </p:txBody>
      </p:sp>
    </p:spTree>
    <p:extLst>
      <p:ext uri="{BB962C8B-B14F-4D97-AF65-F5344CB8AC3E}">
        <p14:creationId xmlns:p14="http://schemas.microsoft.com/office/powerpoint/2010/main" val="3537189175"/>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a:t>経験を　</a:t>
            </a:r>
            <a:r>
              <a:rPr lang="ja-JP" altLang="en-US" sz="1800" b="1" kern="0" smtClean="0"/>
              <a:t>してない</a:t>
            </a:r>
            <a:r>
              <a:rPr lang="ja-JP" altLang="en-US" sz="1800" b="1" kern="0"/>
              <a:t>ことは　語れない</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035】 </a:t>
            </a:r>
            <a:r>
              <a:rPr lang="ja-JP" altLang="en-US" sz="2400" dirty="0" smtClean="0"/>
              <a:t>年</a:t>
            </a:r>
            <a:r>
              <a:rPr lang="ja-JP" altLang="en-US" sz="2400" dirty="0" smtClean="0">
                <a:solidFill>
                  <a:schemeClr val="bg1"/>
                </a:solidFill>
              </a:rPr>
              <a:t>長者は若手から吸収する姿勢を忘れない</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教えていることに対して若手の反応がいまひとつで、完全には理解・納得して</a:t>
            </a:r>
            <a:r>
              <a:rPr lang="ja-JP" altLang="en-US" sz="1800" smtClean="0"/>
              <a:t>もらえない</a:t>
            </a:r>
            <a:r>
              <a:rPr lang="en-US" altLang="ja-JP" sz="1800" smtClean="0"/>
              <a:t/>
            </a:r>
            <a:br>
              <a:rPr lang="en-US" altLang="ja-JP" sz="1800" smtClean="0"/>
            </a:br>
            <a:r>
              <a:rPr lang="ja-JP" altLang="en-US" sz="1800" smtClean="0"/>
              <a:t>場面</a:t>
            </a:r>
            <a:r>
              <a:rPr lang="ja-JP" altLang="en-US" sz="1800"/>
              <a:t>が最近多い。　</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chemeClr val="tx1"/>
                </a:solidFill>
              </a:rPr>
              <a:t>2.6 </a:t>
            </a:r>
            <a:r>
              <a:rPr lang="ja-JP" altLang="en-US" sz="1800" kern="0" dirty="0" smtClean="0">
                <a:solidFill>
                  <a:schemeClr val="tx1"/>
                </a:solidFill>
              </a:rPr>
              <a:t>教育・育成</a:t>
            </a:r>
            <a:r>
              <a:rPr lang="ja-JP" altLang="en-US" sz="1800" kern="0" smtClean="0">
                <a:solidFill>
                  <a:schemeClr val="tx1"/>
                </a:solidFill>
              </a:rPr>
              <a:t>のマネジメント⑥</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管理職を長年やっていると、自身で設計やプログラミングすることがなく、いつのまに</a:t>
            </a:r>
            <a:r>
              <a:rPr lang="ja-JP" altLang="en-US" sz="1800" kern="0" dirty="0" smtClean="0"/>
              <a:t>か最近の</a:t>
            </a:r>
            <a:r>
              <a:rPr lang="en-US" altLang="ja-JP" sz="1800" kern="0" dirty="0" smtClean="0"/>
              <a:t/>
            </a:r>
            <a:br>
              <a:rPr lang="en-US" altLang="ja-JP" sz="1800" kern="0" dirty="0" smtClean="0"/>
            </a:br>
            <a:r>
              <a:rPr lang="ja-JP" altLang="en-US" sz="1800" kern="0" dirty="0" smtClean="0"/>
              <a:t>開発</a:t>
            </a:r>
            <a:r>
              <a:rPr lang="ja-JP" altLang="en-US" sz="1800" kern="0" dirty="0"/>
              <a:t>スタイルに疎くなっているのが現実。</a:t>
            </a:r>
            <a:endParaRPr lang="en-US" altLang="ja-JP" sz="1800" kern="0" dirty="0" smtClean="0"/>
          </a:p>
          <a:p>
            <a:pPr marL="540000">
              <a:spcBef>
                <a:spcPts val="0"/>
              </a:spcBef>
              <a:buFont typeface="Arial" panose="020B0604020202020204" pitchFamily="34" charset="0"/>
              <a:buChar char="•"/>
            </a:pPr>
            <a:r>
              <a:rPr lang="ja-JP" altLang="en-US" sz="1800" kern="0" dirty="0"/>
              <a:t>設計している担当者の横に座って、どんなやり方で設計しているのか見てみる</a:t>
            </a:r>
            <a:r>
              <a:rPr lang="ja-JP" altLang="en-US" sz="1800" kern="0" dirty="0" smtClean="0"/>
              <a:t>。</a:t>
            </a:r>
            <a:r>
              <a:rPr lang="en-US" altLang="ja-JP" sz="1800" kern="0" dirty="0" smtClean="0"/>
              <a:t/>
            </a:r>
            <a:br>
              <a:rPr lang="en-US" altLang="ja-JP" sz="1800" kern="0" dirty="0" smtClean="0"/>
            </a:br>
            <a:r>
              <a:rPr lang="en-US" altLang="ja-JP" sz="1800" kern="0" dirty="0" smtClean="0"/>
              <a:t>UML</a:t>
            </a:r>
            <a:r>
              <a:rPr lang="ja-JP" altLang="en-US" sz="1800" kern="0" dirty="0" smtClean="0"/>
              <a:t>（</a:t>
            </a:r>
            <a:r>
              <a:rPr lang="en-US" altLang="ja-JP" sz="1800" kern="0" dirty="0"/>
              <a:t>Unified Modeling </a:t>
            </a:r>
            <a:r>
              <a:rPr lang="en-US" altLang="ja-JP" sz="1800" kern="0" dirty="0" smtClean="0"/>
              <a:t>Language</a:t>
            </a:r>
            <a:r>
              <a:rPr lang="ja-JP" altLang="en-US" sz="1800" kern="0" dirty="0"/>
              <a:t>：統一モデリング言語）で設計書を書いて</a:t>
            </a:r>
            <a:r>
              <a:rPr lang="ja-JP" altLang="en-US" sz="1800" kern="0" dirty="0" smtClean="0"/>
              <a:t>いる</a:t>
            </a:r>
            <a:r>
              <a:rPr lang="en-US" altLang="ja-JP" sz="1800" kern="0" dirty="0" smtClean="0"/>
              <a:t/>
            </a:r>
            <a:br>
              <a:rPr lang="en-US" altLang="ja-JP" sz="1800" kern="0" dirty="0" smtClean="0"/>
            </a:br>
            <a:r>
              <a:rPr lang="ja-JP" altLang="en-US" sz="1800" kern="0" dirty="0" smtClean="0"/>
              <a:t>かもしれない。</a:t>
            </a:r>
            <a:endParaRPr lang="en-US" altLang="ja-JP" sz="1800" kern="0" dirty="0" smtClean="0"/>
          </a:p>
          <a:p>
            <a:pPr marL="540000">
              <a:spcBef>
                <a:spcPts val="0"/>
              </a:spcBef>
              <a:buFont typeface="Arial" panose="020B0604020202020204" pitchFamily="34" charset="0"/>
              <a:buChar char="•"/>
            </a:pPr>
            <a:r>
              <a:rPr lang="ja-JP" altLang="en-US" sz="1800" kern="0" dirty="0"/>
              <a:t>プログラミングやデバックをしている担当のディスプレイをのぞいて見る</a:t>
            </a:r>
            <a:r>
              <a:rPr lang="ja-JP" altLang="en-US" sz="1800" kern="0" dirty="0" smtClean="0"/>
              <a:t>。</a:t>
            </a:r>
            <a:r>
              <a:rPr lang="en-US" altLang="ja-JP" sz="1800" kern="0" dirty="0" smtClean="0"/>
              <a:t/>
            </a:r>
            <a:br>
              <a:rPr lang="en-US" altLang="ja-JP" sz="1800" kern="0" dirty="0" smtClean="0"/>
            </a:br>
            <a:r>
              <a:rPr lang="en-US" altLang="ja-JP" sz="1800" kern="0" dirty="0" smtClean="0"/>
              <a:t>TDD</a:t>
            </a:r>
            <a:r>
              <a:rPr lang="ja-JP" altLang="en-US" sz="1800" kern="0" dirty="0" smtClean="0"/>
              <a:t>（</a:t>
            </a:r>
            <a:r>
              <a:rPr lang="en-US" altLang="ja-JP" sz="1800" kern="0" dirty="0" smtClean="0"/>
              <a:t>Test-Driven Development</a:t>
            </a:r>
            <a:r>
              <a:rPr lang="ja-JP" altLang="en-US" sz="1800" kern="0" dirty="0" smtClean="0"/>
              <a:t>：テスト</a:t>
            </a:r>
            <a:r>
              <a:rPr lang="ja-JP" altLang="en-US" sz="1800" kern="0" dirty="0"/>
              <a:t>駆動開発）でプログラミングしているか</a:t>
            </a:r>
            <a:r>
              <a:rPr lang="ja-JP" altLang="en-US" sz="1800" kern="0" dirty="0" smtClean="0"/>
              <a:t>も</a:t>
            </a:r>
            <a:r>
              <a:rPr lang="en-US" altLang="ja-JP" sz="1800" kern="0" dirty="0" smtClean="0"/>
              <a:t/>
            </a:r>
            <a:br>
              <a:rPr lang="en-US" altLang="ja-JP" sz="1800" kern="0" dirty="0" smtClean="0"/>
            </a:br>
            <a:r>
              <a:rPr lang="ja-JP" altLang="en-US" sz="1800" kern="0" dirty="0" smtClean="0"/>
              <a:t>しれない。</a:t>
            </a:r>
            <a:endParaRPr lang="en-US" altLang="ja-JP" sz="1800" kern="0" dirty="0" smtClean="0"/>
          </a:p>
          <a:p>
            <a:pPr marL="540000">
              <a:spcBef>
                <a:spcPts val="0"/>
              </a:spcBef>
              <a:buFont typeface="Arial" panose="020B0604020202020204" pitchFamily="34" charset="0"/>
              <a:buChar char="•"/>
            </a:pPr>
            <a:r>
              <a:rPr lang="ja-JP" altLang="en-US" sz="1800" kern="0" dirty="0">
                <a:solidFill>
                  <a:srgbClr val="000000"/>
                </a:solidFill>
              </a:rPr>
              <a:t>最近の開発スタイルに合った教え方に変えることで、若手の理解は深まる</a:t>
            </a:r>
            <a:r>
              <a:rPr lang="ja-JP" altLang="en-US" sz="1800" kern="0" dirty="0" smtClean="0">
                <a:solidFill>
                  <a:srgbClr val="000000"/>
                </a:solidFill>
              </a:rPr>
              <a:t>。</a:t>
            </a:r>
            <a:endParaRPr lang="en-US" altLang="ja-JP" sz="1800" kern="0" dirty="0">
              <a:solidFill>
                <a:srgbClr val="000000"/>
              </a:solidFill>
            </a:endParaRP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45</a:t>
            </a:fld>
            <a:endParaRPr lang="en-US" altLang="ja-JP">
              <a:solidFill>
                <a:srgbClr val="000000"/>
              </a:solidFill>
            </a:endParaRPr>
          </a:p>
        </p:txBody>
      </p:sp>
    </p:spTree>
    <p:extLst>
      <p:ext uri="{BB962C8B-B14F-4D97-AF65-F5344CB8AC3E}">
        <p14:creationId xmlns:p14="http://schemas.microsoft.com/office/powerpoint/2010/main" val="3850507020"/>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コンプラは　企業の姿勢　全員で</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036】 </a:t>
            </a:r>
            <a:r>
              <a:rPr lang="ja-JP" altLang="en-US" sz="2400" dirty="0" smtClean="0"/>
              <a:t>現場が認識を持たないといけない法規制を明示する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開発中</a:t>
            </a:r>
            <a:r>
              <a:rPr lang="ja-JP" altLang="en-US" sz="1800" dirty="0" smtClean="0"/>
              <a:t>に権利</a:t>
            </a:r>
            <a:r>
              <a:rPr lang="ja-JP" altLang="en-US" sz="1800" dirty="0"/>
              <a:t>侵害</a:t>
            </a:r>
            <a:r>
              <a:rPr lang="ja-JP" altLang="en-US" sz="1800" dirty="0" smtClean="0"/>
              <a:t>や</a:t>
            </a:r>
            <a:r>
              <a:rPr lang="en-US" altLang="ja-JP" sz="1800" dirty="0" smtClean="0"/>
              <a:t>OSS</a:t>
            </a:r>
            <a:r>
              <a:rPr lang="ja-JP" altLang="en-US" sz="1800" dirty="0" smtClean="0"/>
              <a:t>（</a:t>
            </a:r>
            <a:r>
              <a:rPr lang="en-US" altLang="ja-JP" sz="1800" dirty="0"/>
              <a:t>Open Source </a:t>
            </a:r>
            <a:r>
              <a:rPr lang="en-US" altLang="ja-JP" sz="1800" dirty="0" smtClean="0"/>
              <a:t>Software</a:t>
            </a:r>
            <a:r>
              <a:rPr lang="ja-JP" altLang="en-US" sz="1800" dirty="0" smtClean="0"/>
              <a:t>）ライセンス</a:t>
            </a:r>
            <a:r>
              <a:rPr lang="ja-JP" altLang="en-US" sz="1800" dirty="0"/>
              <a:t>違反</a:t>
            </a:r>
            <a:r>
              <a:rPr lang="ja-JP" altLang="en-US" sz="1800" dirty="0" smtClean="0"/>
              <a:t>が発覚</a:t>
            </a:r>
            <a:r>
              <a:rPr lang="ja-JP" altLang="en-US" sz="1800" dirty="0"/>
              <a:t>すると</a:t>
            </a:r>
            <a:r>
              <a:rPr lang="ja-JP" altLang="en-US" sz="1800" dirty="0" smtClean="0"/>
              <a:t>、</a:t>
            </a:r>
            <a:r>
              <a:rPr lang="en-US" altLang="ja-JP" sz="1800" dirty="0" smtClean="0"/>
              <a:t/>
            </a:r>
            <a:br>
              <a:rPr lang="en-US" altLang="ja-JP" sz="1800" dirty="0" smtClean="0"/>
            </a:br>
            <a:r>
              <a:rPr lang="ja-JP" altLang="en-US" sz="1800" dirty="0" smtClean="0"/>
              <a:t>手</a:t>
            </a:r>
            <a:r>
              <a:rPr lang="ja-JP" altLang="en-US" sz="1800" dirty="0"/>
              <a:t>戻りが</a:t>
            </a:r>
            <a:r>
              <a:rPr lang="ja-JP" altLang="en-US" sz="1800" dirty="0" smtClean="0"/>
              <a:t>大きい。</a:t>
            </a:r>
            <a:endParaRPr lang="en-US" altLang="ja-JP" sz="1800" dirty="0" smtClean="0"/>
          </a:p>
          <a:p>
            <a:pPr marL="540000">
              <a:spcBef>
                <a:spcPts val="0"/>
              </a:spcBef>
              <a:buFont typeface="Arial" panose="020B0604020202020204" pitchFamily="34" charset="0"/>
              <a:buChar char="•"/>
            </a:pPr>
            <a:r>
              <a:rPr lang="ja-JP" altLang="en-US" sz="1800" dirty="0"/>
              <a:t>法律</a:t>
            </a:r>
            <a:r>
              <a:rPr lang="ja-JP" altLang="en-US" sz="1800" dirty="0" smtClean="0"/>
              <a:t>に</a:t>
            </a:r>
            <a:r>
              <a:rPr lang="ja-JP" altLang="en-US" sz="1800" dirty="0"/>
              <a:t>引っかかること</a:t>
            </a:r>
            <a:r>
              <a:rPr lang="ja-JP" altLang="en-US" sz="1800" dirty="0" smtClean="0"/>
              <a:t>を</a:t>
            </a:r>
            <a:r>
              <a:rPr lang="ja-JP" altLang="en-US" sz="1800" dirty="0"/>
              <a:t>知らず</a:t>
            </a:r>
            <a:r>
              <a:rPr lang="ja-JP" altLang="en-US" sz="1800" dirty="0" smtClean="0"/>
              <a:t>に不法行為を行ってしまう。</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2.7 </a:t>
            </a:r>
            <a:r>
              <a:rPr lang="ja-JP" altLang="en-US" sz="1800" kern="0" dirty="0">
                <a:solidFill>
                  <a:srgbClr val="000000"/>
                </a:solidFill>
              </a:rPr>
              <a:t>法的権利・法的責任のマネジメント①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プロジェクトが犯す「無知の罪」は会社全体で阻止する！</a:t>
            </a:r>
            <a:endParaRPr lang="en-US" altLang="ja-JP" sz="1800" kern="0" dirty="0" smtClean="0"/>
          </a:p>
          <a:p>
            <a:pPr marL="540000">
              <a:spcBef>
                <a:spcPts val="0"/>
              </a:spcBef>
              <a:buFont typeface="Arial" panose="020B0604020202020204" pitchFamily="34" charset="0"/>
              <a:buChar char="•"/>
            </a:pPr>
            <a:r>
              <a:rPr lang="ja-JP" altLang="en-US" sz="1800" kern="0" dirty="0" smtClean="0"/>
              <a:t>会社のルールだけに頼るのではなく、プロジェクトの</a:t>
            </a:r>
            <a:r>
              <a:rPr lang="ja-JP" altLang="en-US" sz="1800" kern="0" dirty="0"/>
              <a:t>計画段階で、チェックするルール</a:t>
            </a:r>
            <a:r>
              <a:rPr lang="ja-JP" altLang="en-US" sz="1800" kern="0" dirty="0" smtClean="0"/>
              <a:t>を明文化</a:t>
            </a:r>
            <a:r>
              <a:rPr lang="en-US" altLang="ja-JP" sz="1800" kern="0" dirty="0" smtClean="0"/>
              <a:t/>
            </a:r>
            <a:br>
              <a:rPr lang="en-US" altLang="ja-JP" sz="1800" kern="0" dirty="0" smtClean="0"/>
            </a:br>
            <a:r>
              <a:rPr lang="ja-JP" altLang="en-US" sz="1800" kern="0" dirty="0" smtClean="0"/>
              <a:t>して</a:t>
            </a:r>
            <a:r>
              <a:rPr lang="ja-JP" altLang="en-US" sz="1800" kern="0" dirty="0"/>
              <a:t>おく</a:t>
            </a:r>
            <a:r>
              <a:rPr lang="ja-JP" altLang="en-US" sz="1800" kern="0" dirty="0" smtClean="0"/>
              <a:t>。品証</a:t>
            </a:r>
            <a:r>
              <a:rPr lang="ja-JP" altLang="en-US" sz="1800" kern="0" dirty="0"/>
              <a:t>部門の担当範囲でない場合は、担当部署</a:t>
            </a:r>
            <a:r>
              <a:rPr lang="ja-JP" altLang="en-US" sz="1800" kern="0" dirty="0">
                <a:solidFill>
                  <a:srgbClr val="000000"/>
                </a:solidFill>
              </a:rPr>
              <a:t>と連携してルールを作る</a:t>
            </a:r>
            <a:r>
              <a:rPr lang="ja-JP" altLang="en-US" sz="1800" kern="0" dirty="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受託開発の場合は</a:t>
            </a:r>
            <a:r>
              <a:rPr lang="ja-JP" altLang="en-US" sz="1800" kern="0" dirty="0" smtClean="0">
                <a:solidFill>
                  <a:srgbClr val="000000"/>
                </a:solidFill>
              </a:rPr>
              <a:t>、</a:t>
            </a:r>
            <a:r>
              <a:rPr lang="en-US" altLang="ja-JP" sz="1800" kern="0" dirty="0" smtClean="0">
                <a:solidFill>
                  <a:srgbClr val="000000"/>
                </a:solidFill>
              </a:rPr>
              <a:t>OSS</a:t>
            </a:r>
            <a:r>
              <a:rPr lang="ja-JP" altLang="en-US" sz="1800" kern="0" dirty="0" smtClean="0">
                <a:solidFill>
                  <a:srgbClr val="000000"/>
                </a:solidFill>
              </a:rPr>
              <a:t>の</a:t>
            </a:r>
            <a:r>
              <a:rPr lang="ja-JP" altLang="en-US" sz="1800" kern="0" dirty="0">
                <a:solidFill>
                  <a:srgbClr val="000000"/>
                </a:solidFill>
              </a:rPr>
              <a:t>使用を認めないお客様もいるので、要件定義</a:t>
            </a:r>
            <a:r>
              <a:rPr lang="ja-JP" altLang="en-US" sz="1800" kern="0" dirty="0" smtClean="0">
                <a:solidFill>
                  <a:srgbClr val="000000"/>
                </a:solidFill>
              </a:rPr>
              <a:t>の時点</a:t>
            </a:r>
            <a:r>
              <a:rPr lang="ja-JP" altLang="en-US" sz="1800" kern="0" dirty="0">
                <a:solidFill>
                  <a:srgbClr val="000000"/>
                </a:solidFill>
              </a:rPr>
              <a:t>で</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お客</a:t>
            </a:r>
            <a:r>
              <a:rPr lang="ja-JP" altLang="en-US" sz="1800" kern="0" dirty="0">
                <a:solidFill>
                  <a:srgbClr val="000000"/>
                </a:solidFill>
              </a:rPr>
              <a:t>様に確認して</a:t>
            </a:r>
            <a:r>
              <a:rPr lang="ja-JP" altLang="en-US" sz="1800" kern="0" dirty="0" smtClean="0">
                <a:solidFill>
                  <a:srgbClr val="000000"/>
                </a:solidFill>
              </a:rPr>
              <a:t>おく</a:t>
            </a:r>
            <a:r>
              <a:rPr lang="ja-JP" altLang="en-US" sz="1800" kern="0" dirty="0">
                <a:solidFill>
                  <a:srgbClr val="000000"/>
                </a:solidFill>
              </a:rPr>
              <a:t>。</a:t>
            </a:r>
            <a:endParaRPr lang="en-US" altLang="ja-JP" sz="1800" kern="0" dirty="0" smtClean="0">
              <a:solidFill>
                <a:srgbClr val="000000"/>
              </a:solidFill>
            </a:endParaRPr>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46</a:t>
            </a:fld>
            <a:endParaRPr lang="en-US" altLang="ja-JP">
              <a:solidFill>
                <a:srgbClr val="000000"/>
              </a:solidFill>
            </a:endParaRPr>
          </a:p>
        </p:txBody>
      </p:sp>
    </p:spTree>
    <p:extLst>
      <p:ext uri="{BB962C8B-B14F-4D97-AF65-F5344CB8AC3E}">
        <p14:creationId xmlns:p14="http://schemas.microsoft.com/office/powerpoint/2010/main" val="2800848691"/>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脆弱な　サイト構築　罰せられ</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037】 </a:t>
            </a:r>
            <a:r>
              <a:rPr lang="ja-JP" altLang="en-US" sz="2400" dirty="0" smtClean="0"/>
              <a:t>セキュリティ</a:t>
            </a:r>
            <a:r>
              <a:rPr lang="ja-JP" altLang="en-US" sz="2400" dirty="0"/>
              <a:t>に係わる訴訟の判例を押さえる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インターネットに接続する</a:t>
            </a:r>
            <a:r>
              <a:rPr lang="en-US" altLang="ja-JP" sz="1800"/>
              <a:t>Web</a:t>
            </a:r>
            <a:r>
              <a:rPr lang="ja-JP" altLang="en-US" sz="1800"/>
              <a:t>システムは、セキュアなシステムを構築しなければいけないと</a:t>
            </a:r>
            <a:r>
              <a:rPr lang="ja-JP" altLang="en-US" sz="1800" smtClean="0"/>
              <a:t>の</a:t>
            </a:r>
            <a:r>
              <a:rPr lang="en-US" altLang="ja-JP" sz="1800" smtClean="0"/>
              <a:t/>
            </a:r>
            <a:br>
              <a:rPr lang="en-US" altLang="ja-JP" sz="1800" smtClean="0"/>
            </a:br>
            <a:r>
              <a:rPr lang="ja-JP" altLang="en-US" sz="1800" smtClean="0"/>
              <a:t>認識</a:t>
            </a:r>
            <a:r>
              <a:rPr lang="ja-JP" altLang="en-US" sz="1800"/>
              <a:t>はあるが、顧客からセキュリティ要件を明示されない場合に、どこまでセキュリティ</a:t>
            </a:r>
            <a:r>
              <a:rPr lang="ja-JP" altLang="en-US" sz="1800" smtClean="0"/>
              <a:t>を</a:t>
            </a:r>
            <a:r>
              <a:rPr lang="en-US" altLang="ja-JP" sz="1800" smtClean="0"/>
              <a:t/>
            </a:r>
            <a:br>
              <a:rPr lang="en-US" altLang="ja-JP" sz="1800" smtClean="0"/>
            </a:br>
            <a:r>
              <a:rPr lang="ja-JP" altLang="en-US" sz="1800" smtClean="0"/>
              <a:t>考慮</a:t>
            </a:r>
            <a:r>
              <a:rPr lang="ja-JP" altLang="en-US" sz="1800"/>
              <a:t>すれば良いのか判断が付かない。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2.7 </a:t>
            </a:r>
            <a:r>
              <a:rPr lang="ja-JP" altLang="en-US" sz="1800" kern="0" dirty="0">
                <a:solidFill>
                  <a:srgbClr val="000000"/>
                </a:solidFill>
              </a:rPr>
              <a:t>法的権利・法的責任</a:t>
            </a:r>
            <a:r>
              <a:rPr lang="ja-JP" altLang="en-US" sz="1800" kern="0">
                <a:solidFill>
                  <a:srgbClr val="000000"/>
                </a:solidFill>
              </a:rPr>
              <a:t>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セキュリティ対策漏れの責任を開発会社に問う</a:t>
            </a:r>
            <a:r>
              <a:rPr lang="ja-JP" altLang="en-US" sz="1800" kern="0" dirty="0" smtClean="0"/>
              <a:t>判決で</a:t>
            </a:r>
            <a:r>
              <a:rPr lang="ja-JP" altLang="en-US" sz="1800" kern="0" dirty="0"/>
              <a:t>原告（</a:t>
            </a:r>
            <a:r>
              <a:rPr lang="en-US" altLang="ja-JP" sz="1800" kern="0" dirty="0"/>
              <a:t>EC</a:t>
            </a:r>
            <a:r>
              <a:rPr lang="ja-JP" altLang="en-US" sz="1800" kern="0" dirty="0"/>
              <a:t>サイト運営会社</a:t>
            </a:r>
            <a:r>
              <a:rPr lang="ja-JP" altLang="en-US" sz="1800" kern="0" dirty="0" smtClean="0"/>
              <a:t>）勝訴。</a:t>
            </a:r>
            <a:r>
              <a:rPr lang="en-US" altLang="ja-JP" sz="1800" kern="0" dirty="0" smtClean="0"/>
              <a:t/>
            </a:r>
            <a:br>
              <a:rPr lang="en-US" altLang="ja-JP" sz="1800" kern="0" dirty="0" smtClean="0"/>
            </a:br>
            <a:r>
              <a:rPr lang="ja-JP" altLang="en-US" sz="1800" kern="0" dirty="0" smtClean="0"/>
              <a:t>（ </a:t>
            </a:r>
            <a:r>
              <a:rPr lang="ja-JP" altLang="en-US" sz="1800" kern="0" dirty="0"/>
              <a:t>「東京地裁平成</a:t>
            </a:r>
            <a:r>
              <a:rPr lang="en-US" altLang="ja-JP" sz="1800" kern="0" dirty="0"/>
              <a:t>23</a:t>
            </a:r>
            <a:r>
              <a:rPr lang="ja-JP" altLang="en-US" sz="1800" kern="0" dirty="0"/>
              <a:t>年</a:t>
            </a:r>
            <a:r>
              <a:rPr lang="en-US" altLang="ja-JP" sz="1800" kern="0" dirty="0"/>
              <a:t>(</a:t>
            </a:r>
            <a:r>
              <a:rPr lang="ja-JP" altLang="en-US" sz="1800" kern="0" dirty="0"/>
              <a:t>ワ</a:t>
            </a:r>
            <a:r>
              <a:rPr lang="en-US" altLang="ja-JP" sz="1800" kern="0" dirty="0"/>
              <a:t>)32060</a:t>
            </a:r>
            <a:r>
              <a:rPr lang="ja-JP" altLang="en-US" sz="1800" kern="0" dirty="0"/>
              <a:t>号</a:t>
            </a:r>
            <a:r>
              <a:rPr lang="ja-JP" altLang="en-US" sz="1800" kern="0" dirty="0" smtClean="0"/>
              <a:t>」 </a:t>
            </a:r>
            <a:r>
              <a:rPr lang="ja-JP" altLang="en-US" sz="1800" kern="0" dirty="0"/>
              <a:t>：</a:t>
            </a:r>
            <a:r>
              <a:rPr lang="ja-JP" altLang="en-US" sz="1800" kern="0" dirty="0" smtClean="0"/>
              <a:t>セキュリティ</a:t>
            </a:r>
            <a:r>
              <a:rPr lang="ja-JP" altLang="en-US" sz="1800" kern="0" dirty="0"/>
              <a:t>対策について要求提示なし）</a:t>
            </a:r>
          </a:p>
          <a:p>
            <a:pPr marL="540000">
              <a:spcBef>
                <a:spcPts val="0"/>
              </a:spcBef>
              <a:buFont typeface="Arial" panose="020B0604020202020204" pitchFamily="34" charset="0"/>
              <a:buChar char="•"/>
            </a:pPr>
            <a:r>
              <a:rPr lang="ja-JP" altLang="en-US" sz="1800" kern="0" dirty="0"/>
              <a:t>セキュリティ対策について要求提示がなくとも、開発会社は必要なセキュリティ対策を</a:t>
            </a:r>
            <a:r>
              <a:rPr lang="ja-JP" altLang="en-US" sz="1800" kern="0" dirty="0" smtClean="0"/>
              <a:t>講じる</a:t>
            </a:r>
            <a:r>
              <a:rPr lang="en-US" altLang="ja-JP" sz="1800" kern="0" dirty="0" smtClean="0"/>
              <a:t/>
            </a:r>
            <a:br>
              <a:rPr lang="en-US" altLang="ja-JP" sz="1800" kern="0" dirty="0" smtClean="0"/>
            </a:br>
            <a:r>
              <a:rPr lang="ja-JP" altLang="en-US" sz="1800" kern="0" dirty="0" smtClean="0"/>
              <a:t>義務</a:t>
            </a:r>
            <a:r>
              <a:rPr lang="ja-JP" altLang="en-US" sz="1800" kern="0" dirty="0"/>
              <a:t>（債務）があり、それを怠った債務不履行があるという判例であり、必要な</a:t>
            </a:r>
            <a:r>
              <a:rPr lang="ja-JP" altLang="en-US" sz="1800" kern="0" dirty="0" smtClean="0"/>
              <a:t>セキュリティ</a:t>
            </a:r>
            <a:r>
              <a:rPr lang="en-US" altLang="ja-JP" sz="1800" kern="0" dirty="0" smtClean="0"/>
              <a:t/>
            </a:r>
            <a:br>
              <a:rPr lang="en-US" altLang="ja-JP" sz="1800" kern="0" dirty="0" smtClean="0"/>
            </a:br>
            <a:r>
              <a:rPr lang="ja-JP" altLang="en-US" sz="1800" kern="0" dirty="0" smtClean="0"/>
              <a:t>対策</a:t>
            </a:r>
            <a:r>
              <a:rPr lang="ja-JP" altLang="en-US" sz="1800" kern="0" dirty="0"/>
              <a:t>とは、開発時点で</a:t>
            </a:r>
            <a:r>
              <a:rPr lang="en-US" altLang="ja-JP" sz="1800" kern="0" dirty="0" smtClean="0"/>
              <a:t>IPA</a:t>
            </a:r>
            <a:r>
              <a:rPr lang="ja-JP" altLang="en-US" sz="1800" kern="0" dirty="0" smtClean="0"/>
              <a:t>（</a:t>
            </a:r>
            <a:r>
              <a:rPr lang="en-US" altLang="ja-JP" sz="1800" kern="0" dirty="0" smtClean="0">
                <a:solidFill>
                  <a:srgbClr val="000000"/>
                </a:solidFill>
              </a:rPr>
              <a:t>Information-technology Promotion</a:t>
            </a:r>
            <a:r>
              <a:rPr lang="en-US" altLang="ja-JP" sz="1800" kern="0" dirty="0">
                <a:solidFill>
                  <a:srgbClr val="000000"/>
                </a:solidFill>
              </a:rPr>
              <a:t> </a:t>
            </a:r>
            <a:r>
              <a:rPr lang="en-US" altLang="ja-JP" sz="1800" kern="0" dirty="0" smtClean="0">
                <a:solidFill>
                  <a:srgbClr val="000000"/>
                </a:solidFill>
              </a:rPr>
              <a:t>Agency</a:t>
            </a:r>
            <a:r>
              <a:rPr lang="en-US" altLang="ja-JP" sz="1800" kern="0" dirty="0">
                <a:solidFill>
                  <a:srgbClr val="000000"/>
                </a:solidFill>
              </a:rPr>
              <a:t>, </a:t>
            </a:r>
            <a:r>
              <a:rPr lang="en-US" altLang="ja-JP" sz="1800" kern="0" dirty="0" smtClean="0">
                <a:solidFill>
                  <a:srgbClr val="000000"/>
                </a:solidFill>
              </a:rPr>
              <a:t/>
            </a:r>
            <a:br>
              <a:rPr lang="en-US" altLang="ja-JP" sz="1800" kern="0" dirty="0" smtClean="0">
                <a:solidFill>
                  <a:srgbClr val="000000"/>
                </a:solidFill>
              </a:rPr>
            </a:br>
            <a:r>
              <a:rPr lang="en-US" altLang="ja-JP" sz="1800" kern="0" dirty="0" smtClean="0">
                <a:solidFill>
                  <a:srgbClr val="000000"/>
                </a:solidFill>
              </a:rPr>
              <a:t>Japan</a:t>
            </a:r>
            <a:r>
              <a:rPr lang="ja-JP" altLang="en-US" sz="1800" kern="0" dirty="0" smtClean="0">
                <a:solidFill>
                  <a:srgbClr val="000000"/>
                </a:solidFill>
              </a:rPr>
              <a:t>：</a:t>
            </a:r>
            <a:r>
              <a:rPr lang="zh-TW" altLang="en-US" sz="1800" kern="0" dirty="0" smtClean="0">
                <a:solidFill>
                  <a:srgbClr val="000000"/>
                </a:solidFill>
              </a:rPr>
              <a:t>独立</a:t>
            </a:r>
            <a:r>
              <a:rPr lang="zh-TW" altLang="en-US" sz="1800" kern="0" dirty="0">
                <a:solidFill>
                  <a:srgbClr val="000000"/>
                </a:solidFill>
              </a:rPr>
              <a:t>行政法人情報処理推進</a:t>
            </a:r>
            <a:r>
              <a:rPr lang="zh-TW" altLang="en-US" sz="1800" kern="0" dirty="0" smtClean="0">
                <a:solidFill>
                  <a:srgbClr val="000000"/>
                </a:solidFill>
              </a:rPr>
              <a:t>機構</a:t>
            </a:r>
            <a:r>
              <a:rPr lang="ja-JP" altLang="en-US" sz="1800" kern="0" dirty="0">
                <a:solidFill>
                  <a:srgbClr val="000000"/>
                </a:solidFill>
              </a:rPr>
              <a:t>）</a:t>
            </a:r>
            <a:r>
              <a:rPr lang="ja-JP" altLang="en-US" sz="1800" kern="0" dirty="0" smtClean="0"/>
              <a:t>が</a:t>
            </a:r>
            <a:r>
              <a:rPr lang="ja-JP" altLang="en-US" sz="1800" kern="0" dirty="0"/>
              <a:t>公開している情報とされた。</a:t>
            </a:r>
          </a:p>
          <a:p>
            <a:pPr marL="540000">
              <a:spcBef>
                <a:spcPts val="0"/>
              </a:spcBef>
              <a:buFont typeface="Arial" panose="020B0604020202020204" pitchFamily="34" charset="0"/>
              <a:buChar char="•"/>
            </a:pPr>
            <a:r>
              <a:rPr lang="en-US" altLang="ja-JP" sz="1800" kern="0" dirty="0"/>
              <a:t>IPA</a:t>
            </a:r>
            <a:r>
              <a:rPr lang="ja-JP" altLang="en-US" sz="1800" kern="0" dirty="0"/>
              <a:t>公開情報の「安全なウェブサイトの作り方（第７版）」等を参照し、要件定義書</a:t>
            </a:r>
            <a:r>
              <a:rPr lang="ja-JP" altLang="en-US" sz="1800" kern="0" dirty="0" smtClean="0"/>
              <a:t>で</a:t>
            </a:r>
            <a:r>
              <a:rPr lang="en-US" altLang="ja-JP" sz="1800" kern="0" dirty="0" smtClean="0"/>
              <a:t/>
            </a:r>
            <a:br>
              <a:rPr lang="en-US" altLang="ja-JP" sz="1800" kern="0" dirty="0" smtClean="0"/>
            </a:br>
            <a:r>
              <a:rPr lang="ja-JP" altLang="en-US" sz="1800" kern="0" dirty="0" smtClean="0"/>
              <a:t>セキュリティ</a:t>
            </a:r>
            <a:r>
              <a:rPr lang="ja-JP" altLang="en-US" sz="1800" kern="0" dirty="0"/>
              <a:t>要件（守るべきものとその防御策）を明示して顧客と合意する。</a:t>
            </a:r>
          </a:p>
          <a:p>
            <a:pPr marL="540000">
              <a:spcBef>
                <a:spcPts val="0"/>
              </a:spcBef>
              <a:buFont typeface="Arial" panose="020B0604020202020204" pitchFamily="34" charset="0"/>
              <a:buChar char="•"/>
            </a:pPr>
            <a:r>
              <a:rPr lang="ja-JP" altLang="en-US" sz="1800" kern="0" dirty="0"/>
              <a:t>犯罪者に乗っ取られるような脆弱な</a:t>
            </a:r>
            <a:r>
              <a:rPr lang="en-US" altLang="ja-JP" sz="1800" kern="0" dirty="0"/>
              <a:t>Web</a:t>
            </a:r>
            <a:r>
              <a:rPr lang="ja-JP" altLang="en-US" sz="1800" kern="0" dirty="0"/>
              <a:t>サイトは「犯罪に加担することになる」ことを</a:t>
            </a:r>
            <a:r>
              <a:rPr lang="ja-JP" altLang="en-US" sz="1800" kern="0" dirty="0" smtClean="0"/>
              <a:t>、</a:t>
            </a:r>
            <a:r>
              <a:rPr lang="en-US" altLang="ja-JP" sz="1800" kern="0" dirty="0" smtClean="0"/>
              <a:t/>
            </a:r>
            <a:br>
              <a:rPr lang="en-US" altLang="ja-JP" sz="1800" kern="0" dirty="0" smtClean="0"/>
            </a:br>
            <a:r>
              <a:rPr lang="ja-JP" altLang="en-US" sz="1800" kern="0" dirty="0" smtClean="0"/>
              <a:t>開発者は肝に銘じなくて</a:t>
            </a:r>
            <a:r>
              <a:rPr lang="ja-JP" altLang="en-US" sz="1800" kern="0" dirty="0"/>
              <a:t>はいけない。</a:t>
            </a:r>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47</a:t>
            </a:fld>
            <a:endParaRPr lang="en-US" altLang="ja-JP">
              <a:solidFill>
                <a:srgbClr val="000000"/>
              </a:solidFill>
            </a:endParaRPr>
          </a:p>
        </p:txBody>
      </p:sp>
    </p:spTree>
    <p:extLst>
      <p:ext uri="{BB962C8B-B14F-4D97-AF65-F5344CB8AC3E}">
        <p14:creationId xmlns:p14="http://schemas.microsoft.com/office/powerpoint/2010/main" val="3344262183"/>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smtClean="0"/>
              <a:t>野放し</a:t>
            </a:r>
            <a:r>
              <a:rPr lang="ja-JP" altLang="en-US" sz="1800" b="1" kern="0" dirty="0"/>
              <a:t>の　工程管理で　納期</a:t>
            </a:r>
            <a:r>
              <a:rPr lang="ja-JP" altLang="en-US" sz="1800" b="1" kern="0" dirty="0" smtClean="0"/>
              <a:t>遅延</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038】 </a:t>
            </a:r>
            <a:r>
              <a:rPr lang="ja-JP" altLang="en-US" sz="2200" dirty="0" smtClean="0"/>
              <a:t>意思</a:t>
            </a:r>
            <a:r>
              <a:rPr lang="ja-JP" altLang="en-US" sz="2200" dirty="0"/>
              <a:t>決定に</a:t>
            </a:r>
            <a:r>
              <a:rPr lang="ja-JP" altLang="en-US" sz="2200" dirty="0">
                <a:solidFill>
                  <a:schemeClr val="bg1"/>
                </a:solidFill>
              </a:rPr>
              <a:t>正解はない。決定しないことによるロス予防を優先する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現在のプロセスで完了させるべき未決事項が放置されたままプロジェクトが進んでいる。</a:t>
            </a:r>
            <a:r>
              <a:rPr lang="en-US" altLang="ja-JP" sz="1800" dirty="0" smtClean="0"/>
              <a:t/>
            </a:r>
            <a:br>
              <a:rPr lang="en-US" altLang="ja-JP" sz="1800" dirty="0" smtClean="0"/>
            </a:br>
            <a:r>
              <a:rPr lang="ja-JP" altLang="en-US" sz="1800" dirty="0" smtClean="0"/>
              <a:t>結果として、大きな手戻りが発生してしまう。</a:t>
            </a:r>
            <a:endParaRPr lang="en-US" altLang="ja-JP" sz="1800" dirty="0" smtClean="0"/>
          </a:p>
          <a:p>
            <a:pPr marL="540000">
              <a:spcBef>
                <a:spcPts val="0"/>
              </a:spcBef>
              <a:buFont typeface="Arial" panose="020B0604020202020204" pitchFamily="34" charset="0"/>
              <a:buChar char="•"/>
            </a:pPr>
            <a:r>
              <a:rPr lang="ja-JP" altLang="en-US" sz="1800" dirty="0"/>
              <a:t>下記のような</a:t>
            </a:r>
            <a:r>
              <a:rPr lang="ja-JP" altLang="en-US" sz="1800" dirty="0" smtClean="0"/>
              <a:t>現象を見て</a:t>
            </a:r>
            <a:r>
              <a:rPr lang="ja-JP" altLang="en-US" sz="1800" dirty="0"/>
              <a:t>も指摘をしない決裁者も</a:t>
            </a:r>
            <a:r>
              <a:rPr lang="ja-JP" altLang="en-US" sz="1800" dirty="0" smtClean="0"/>
              <a:t>問題。</a:t>
            </a:r>
            <a:r>
              <a:rPr lang="en-US" altLang="ja-JP" sz="1800" dirty="0"/>
              <a:t/>
            </a:r>
            <a:br>
              <a:rPr lang="en-US" altLang="ja-JP" sz="1800" dirty="0"/>
            </a:br>
            <a:r>
              <a:rPr lang="ja-JP" altLang="en-US" sz="1800" dirty="0" smtClean="0"/>
              <a:t>（工程</a:t>
            </a:r>
            <a:r>
              <a:rPr lang="ja-JP" altLang="en-US" sz="1800" dirty="0"/>
              <a:t>会議</a:t>
            </a:r>
            <a:r>
              <a:rPr lang="ja-JP" altLang="en-US" sz="1800" dirty="0" smtClean="0"/>
              <a:t>で進捗報告しない、マイルストンの記載なし、</a:t>
            </a:r>
            <a:r>
              <a:rPr lang="ja-JP" altLang="en-US" sz="1800" dirty="0"/>
              <a:t>自社の</a:t>
            </a:r>
            <a:r>
              <a:rPr lang="ja-JP" altLang="en-US" sz="1800" dirty="0" smtClean="0"/>
              <a:t>スケジュールのみ等）</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chemeClr val="tx1"/>
                </a:solidFill>
              </a:rPr>
              <a:t>2.8 </a:t>
            </a:r>
            <a:r>
              <a:rPr lang="ja-JP" altLang="en-US" sz="1800" kern="0" dirty="0">
                <a:solidFill>
                  <a:schemeClr val="tx1"/>
                </a:solidFill>
              </a:rPr>
              <a:t>意思決定のマネジメント①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今決めるべきことか先送りしても問題ないかを判断して決める。</a:t>
            </a:r>
            <a:endParaRPr lang="en-US" altLang="ja-JP" sz="1800" kern="0" dirty="0" smtClean="0"/>
          </a:p>
          <a:p>
            <a:pPr marL="540000">
              <a:spcBef>
                <a:spcPts val="0"/>
              </a:spcBef>
              <a:buFont typeface="Arial" panose="020B0604020202020204" pitchFamily="34" charset="0"/>
              <a:buChar char="•"/>
            </a:pPr>
            <a:r>
              <a:rPr lang="ja-JP" altLang="en-US" sz="1800" kern="0" dirty="0"/>
              <a:t>意思決定の判断材料が全て揃っていなくても、決定しないことによるマイナス面</a:t>
            </a:r>
            <a:r>
              <a:rPr lang="ja-JP" altLang="en-US" sz="1800" kern="0" dirty="0" smtClean="0"/>
              <a:t>を天秤に</a:t>
            </a:r>
            <a:r>
              <a:rPr lang="en-US" altLang="ja-JP" sz="1800" kern="0" dirty="0" smtClean="0"/>
              <a:t/>
            </a:r>
            <a:br>
              <a:rPr lang="en-US" altLang="ja-JP" sz="1800" kern="0" dirty="0" smtClean="0"/>
            </a:br>
            <a:r>
              <a:rPr lang="ja-JP" altLang="en-US" sz="1800" kern="0" dirty="0" smtClean="0"/>
              <a:t>かけて</a:t>
            </a:r>
            <a:r>
              <a:rPr lang="ja-JP" altLang="en-US" sz="1800" kern="0" dirty="0"/>
              <a:t>、自分の判断を信じてやり通す</a:t>
            </a:r>
            <a:r>
              <a:rPr lang="ja-JP" altLang="en-US" sz="1800" kern="0" dirty="0" smtClean="0"/>
              <a:t>。</a:t>
            </a:r>
            <a:r>
              <a:rPr lang="en-US" altLang="ja-JP" sz="1800" kern="0" dirty="0" smtClean="0"/>
              <a:t/>
            </a:r>
            <a:br>
              <a:rPr lang="en-US" altLang="ja-JP" sz="1800" kern="0" dirty="0" smtClean="0"/>
            </a:br>
            <a:r>
              <a:rPr lang="ja-JP" altLang="en-US" sz="1800" kern="0" dirty="0" smtClean="0"/>
              <a:t>判断</a:t>
            </a:r>
            <a:r>
              <a:rPr lang="ja-JP" altLang="en-US" sz="1800" kern="0" dirty="0"/>
              <a:t>材料が全部揃ってから意思決定をしたほうが楽であり、正解に近づく</a:t>
            </a:r>
            <a:r>
              <a:rPr lang="ja-JP" altLang="en-US" sz="1800" kern="0" dirty="0" smtClean="0"/>
              <a:t>かもしれない</a:t>
            </a:r>
            <a:r>
              <a:rPr lang="ja-JP" altLang="en-US" sz="1800" kern="0" dirty="0"/>
              <a:t>が</a:t>
            </a:r>
            <a:r>
              <a:rPr lang="ja-JP" altLang="en-US" sz="1800" kern="0" dirty="0" smtClean="0"/>
              <a:t>、</a:t>
            </a:r>
            <a:r>
              <a:rPr lang="en-US" altLang="ja-JP" sz="1800" kern="0" dirty="0" smtClean="0"/>
              <a:t/>
            </a:r>
            <a:br>
              <a:rPr lang="en-US" altLang="ja-JP" sz="1800" kern="0" dirty="0" smtClean="0"/>
            </a:br>
            <a:r>
              <a:rPr lang="ja-JP" altLang="en-US" sz="1800" kern="0" dirty="0" smtClean="0"/>
              <a:t>それ</a:t>
            </a:r>
            <a:r>
              <a:rPr lang="ja-JP" altLang="en-US" sz="1800" kern="0" dirty="0"/>
              <a:t>では間に合わない場合が多い</a:t>
            </a:r>
            <a:r>
              <a:rPr lang="ja-JP" altLang="en-US" sz="1800" kern="0" dirty="0" smtClean="0"/>
              <a:t>。</a:t>
            </a:r>
            <a:endParaRPr lang="ja-JP" altLang="en-US" sz="1800" kern="0" dirty="0"/>
          </a:p>
          <a:p>
            <a:pPr marL="540000">
              <a:spcBef>
                <a:spcPts val="0"/>
              </a:spcBef>
              <a:buFont typeface="Arial" panose="020B0604020202020204" pitchFamily="34" charset="0"/>
              <a:buChar char="•"/>
            </a:pPr>
            <a:r>
              <a:rPr lang="ja-JP" altLang="en-US" sz="1800" kern="0" dirty="0" smtClean="0"/>
              <a:t>要フォロ－アップ事項を随時更新する形で管理する。</a:t>
            </a:r>
            <a:r>
              <a:rPr lang="en-US" altLang="ja-JP" sz="1800" kern="0" dirty="0" smtClean="0"/>
              <a:t/>
            </a:r>
            <a:br>
              <a:rPr lang="en-US" altLang="ja-JP" sz="1800" kern="0" dirty="0" smtClean="0"/>
            </a:br>
            <a:r>
              <a:rPr lang="ja-JP" altLang="en-US" sz="1800" kern="0" dirty="0" smtClean="0"/>
              <a:t>この時、期限を日付で設定できなければ、例えば「単体テストの完了まで」といった形で</a:t>
            </a:r>
            <a:r>
              <a:rPr lang="en-US" altLang="ja-JP" sz="1800" kern="0" dirty="0" smtClean="0"/>
              <a:t/>
            </a:r>
            <a:br>
              <a:rPr lang="en-US" altLang="ja-JP" sz="1800" kern="0" dirty="0" smtClean="0"/>
            </a:br>
            <a:r>
              <a:rPr lang="ja-JP" altLang="en-US" sz="1800" kern="0" dirty="0" smtClean="0"/>
              <a:t>定義する。</a:t>
            </a:r>
            <a:endParaRPr lang="en-US" altLang="ja-JP" sz="20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P</a:t>
                </a:r>
                <a:endParaRPr lang="ja-JP" altLang="en-US" dirty="0">
                  <a:solidFill>
                    <a:schemeClr val="bg1">
                      <a:lumMod val="75000"/>
                    </a:scheme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C</a:t>
                </a:r>
                <a:endParaRPr lang="ja-JP" altLang="en-US" dirty="0">
                  <a:solidFill>
                    <a:schemeClr val="bg1">
                      <a:lumMod val="75000"/>
                    </a:scheme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A</a:t>
                </a:r>
                <a:endParaRPr lang="ja-JP" altLang="en-US" dirty="0">
                  <a:solidFill>
                    <a:schemeClr val="bg1">
                      <a:lumMod val="75000"/>
                    </a:scheme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48</a:t>
            </a:fld>
            <a:endParaRPr lang="en-US" altLang="ja-JP">
              <a:solidFill>
                <a:srgbClr val="000000"/>
              </a:solidFill>
            </a:endParaRPr>
          </a:p>
        </p:txBody>
      </p:sp>
    </p:spTree>
    <p:extLst>
      <p:ext uri="{BB962C8B-B14F-4D97-AF65-F5344CB8AC3E}">
        <p14:creationId xmlns:p14="http://schemas.microsoft.com/office/powerpoint/2010/main" val="830993705"/>
      </p:ext>
    </p:extLst>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a:t>目指すのは　お客様への　価値提供</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039】 </a:t>
            </a:r>
            <a:r>
              <a:rPr lang="ja-JP" altLang="en-US" sz="2200" dirty="0" smtClean="0"/>
              <a:t>お客</a:t>
            </a:r>
            <a:r>
              <a:rPr lang="ja-JP" altLang="en-US" sz="2200" dirty="0"/>
              <a:t>様が何に重きを置くかで最終判断する</a:t>
            </a:r>
            <a:endParaRPr lang="ja-JP" altLang="en-US" sz="22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稼働日目前</a:t>
            </a:r>
            <a:r>
              <a:rPr lang="ja-JP" altLang="en-US" sz="1800" dirty="0" smtClean="0"/>
              <a:t>で重大</a:t>
            </a:r>
            <a:r>
              <a:rPr lang="ja-JP" altLang="en-US" sz="1800" dirty="0"/>
              <a:t>な不具合が検出された。対応には日数</a:t>
            </a:r>
            <a:r>
              <a:rPr lang="ja-JP" altLang="en-US" sz="1800" dirty="0" smtClean="0"/>
              <a:t>が掛かり、稼働日に間に合わない。</a:t>
            </a:r>
            <a:endParaRPr lang="en-US" altLang="ja-JP" sz="1800" dirty="0" smtClean="0"/>
          </a:p>
          <a:p>
            <a:pPr marL="540000">
              <a:spcBef>
                <a:spcPts val="0"/>
              </a:spcBef>
              <a:buFont typeface="Arial" panose="020B0604020202020204" pitchFamily="34" charset="0"/>
              <a:buChar char="•"/>
            </a:pPr>
            <a:r>
              <a:rPr lang="ja-JP" altLang="en-US" sz="1800" dirty="0"/>
              <a:t>稼働日を延伸して対応するか、不具合を残したまま稼働させるか、意思決定が必要だ</a:t>
            </a:r>
            <a:r>
              <a:rPr lang="ja-JP" altLang="en-US" sz="1800" dirty="0" smtClean="0"/>
              <a:t>が</a:t>
            </a:r>
            <a:r>
              <a:rPr lang="en-US" altLang="ja-JP" sz="1800" dirty="0" smtClean="0"/>
              <a:t/>
            </a:r>
            <a:br>
              <a:rPr lang="en-US" altLang="ja-JP" sz="1800" dirty="0" smtClean="0"/>
            </a:br>
            <a:r>
              <a:rPr lang="ja-JP" altLang="en-US" sz="1800" dirty="0" smtClean="0"/>
              <a:t>判断</a:t>
            </a:r>
            <a:r>
              <a:rPr lang="ja-JP" altLang="en-US" sz="1800" dirty="0"/>
              <a:t>根拠をどこにおけば</a:t>
            </a:r>
            <a:r>
              <a:rPr lang="ja-JP" altLang="en-US" sz="1800" dirty="0" smtClean="0"/>
              <a:t>いいか分からない。</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chemeClr val="tx1"/>
                </a:solidFill>
              </a:rPr>
              <a:t>2.8 </a:t>
            </a:r>
            <a:r>
              <a:rPr lang="ja-JP" altLang="en-US" sz="1800" kern="0" dirty="0">
                <a:solidFill>
                  <a:schemeClr val="tx1"/>
                </a:solidFill>
              </a:rPr>
              <a:t>意思決定</a:t>
            </a:r>
            <a:r>
              <a:rPr lang="ja-JP" altLang="en-US" sz="1800" kern="0">
                <a:solidFill>
                  <a:schemeClr val="tx1"/>
                </a:solidFill>
              </a:rPr>
              <a:t>の</a:t>
            </a:r>
            <a:r>
              <a:rPr lang="ja-JP" altLang="en-US" sz="1800" kern="0" smtClean="0">
                <a:solidFill>
                  <a:schemeClr val="tx1"/>
                </a:solidFill>
              </a:rPr>
              <a:t>マネジメント②</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不具合</a:t>
            </a:r>
            <a:r>
              <a:rPr lang="ja-JP" altLang="en-US" sz="1800" kern="0" dirty="0"/>
              <a:t>に</a:t>
            </a:r>
            <a:r>
              <a:rPr lang="ja-JP" altLang="en-US" sz="1800" kern="0" dirty="0" smtClean="0"/>
              <a:t>よる影響は、</a:t>
            </a:r>
            <a:r>
              <a:rPr lang="ja-JP" altLang="en-US" sz="1800" kern="0" dirty="0"/>
              <a:t>お客様側から</a:t>
            </a:r>
            <a:r>
              <a:rPr lang="ja-JP" altLang="en-US" sz="1800" kern="0" dirty="0" smtClean="0"/>
              <a:t>見ての「影響</a:t>
            </a:r>
            <a:r>
              <a:rPr lang="ja-JP" altLang="en-US" sz="1800" kern="0" dirty="0"/>
              <a:t>する部署や</a:t>
            </a:r>
            <a:r>
              <a:rPr lang="ja-JP" altLang="en-US" sz="1800" kern="0" dirty="0" smtClean="0"/>
              <a:t>サービス」について、優先度を確認</a:t>
            </a:r>
            <a:r>
              <a:rPr lang="ja-JP" altLang="en-US" sz="1800" kern="0" dirty="0"/>
              <a:t>する</a:t>
            </a:r>
            <a:r>
              <a:rPr lang="ja-JP" altLang="en-US" sz="1800" kern="0" dirty="0" smtClean="0"/>
              <a:t>。その</a:t>
            </a:r>
            <a:r>
              <a:rPr lang="ja-JP" altLang="en-US" sz="1800" kern="0" dirty="0"/>
              <a:t>上で、稼働</a:t>
            </a:r>
            <a:r>
              <a:rPr lang="ja-JP" altLang="en-US" sz="1800" kern="0" dirty="0" smtClean="0"/>
              <a:t>を延期させるかサービス</a:t>
            </a:r>
            <a:r>
              <a:rPr lang="ja-JP" altLang="en-US" sz="1800" kern="0" dirty="0"/>
              <a:t>を一部制限して予定通り稼働させるかを判断する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サービスインはお客様と寄り添う形で成功させる。そのためには、不具合による影響度を、「顧客影響度と手戻り影響度」を切り分けた上で、優先度判断の認識合わせをタイムリーに行い、トラブルリスクを最小にする。</a:t>
            </a:r>
            <a:endParaRPr lang="en-US" altLang="ja-JP" sz="2000" kern="0" dirty="0" smtClean="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P</a:t>
                </a:r>
                <a:endParaRPr lang="ja-JP" altLang="en-US" dirty="0">
                  <a:solidFill>
                    <a:schemeClr val="bg1">
                      <a:lumMod val="75000"/>
                    </a:scheme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C</a:t>
                </a:r>
                <a:endParaRPr lang="ja-JP" altLang="en-US" dirty="0">
                  <a:solidFill>
                    <a:schemeClr val="bg1">
                      <a:lumMod val="75000"/>
                    </a:scheme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A</a:t>
                </a:r>
                <a:endParaRPr lang="ja-JP" altLang="en-US" dirty="0">
                  <a:solidFill>
                    <a:schemeClr val="bg1">
                      <a:lumMod val="75000"/>
                    </a:scheme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49</a:t>
            </a:fld>
            <a:endParaRPr lang="en-US" altLang="ja-JP">
              <a:solidFill>
                <a:srgbClr val="000000"/>
              </a:solidFill>
            </a:endParaRPr>
          </a:p>
        </p:txBody>
      </p:sp>
    </p:spTree>
    <p:extLst>
      <p:ext uri="{BB962C8B-B14F-4D97-AF65-F5344CB8AC3E}">
        <p14:creationId xmlns:p14="http://schemas.microsoft.com/office/powerpoint/2010/main" val="334560782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99" name="テキスト ボックス 11"/>
          <p:cNvSpPr txBox="1">
            <a:spLocks noChangeArrowheads="1"/>
          </p:cNvSpPr>
          <p:nvPr/>
        </p:nvSpPr>
        <p:spPr bwMode="auto">
          <a:xfrm>
            <a:off x="1" y="1"/>
            <a:ext cx="626941" cy="349200"/>
          </a:xfrm>
          <a:prstGeom prst="rect">
            <a:avLst/>
          </a:prstGeom>
          <a:solidFill>
            <a:srgbClr val="FFC000"/>
          </a:solidFill>
          <a:ln w="9525">
            <a:noFill/>
            <a:miter lim="800000"/>
            <a:headEnd/>
            <a:tailEnd/>
          </a:ln>
        </p:spPr>
        <p:txBody>
          <a:bodyPr wrap="none" anchor="ctr" anchorCtr="0">
            <a:noAutofit/>
          </a:bodyPr>
          <a:lstStyle/>
          <a:p>
            <a:pPr algn="ctr" fontAlgn="base">
              <a:spcBef>
                <a:spcPct val="0"/>
              </a:spcBef>
              <a:spcAft>
                <a:spcPct val="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参考</a:t>
            </a:r>
          </a:p>
        </p:txBody>
      </p:sp>
      <p:sp>
        <p:nvSpPr>
          <p:cNvPr id="52" name="正方形/長方形 5"/>
          <p:cNvSpPr>
            <a:spLocks noChangeArrowheads="1"/>
          </p:cNvSpPr>
          <p:nvPr/>
        </p:nvSpPr>
        <p:spPr bwMode="auto">
          <a:xfrm>
            <a:off x="6036700" y="811612"/>
            <a:ext cx="2434601" cy="464035"/>
          </a:xfrm>
          <a:prstGeom prst="rect">
            <a:avLst/>
          </a:prstGeom>
          <a:solidFill>
            <a:srgbClr val="CCFFFF"/>
          </a:solidFill>
          <a:ln w="9525" algn="ctr">
            <a:solidFill>
              <a:srgbClr val="0070C0"/>
            </a:solidFill>
            <a:round/>
            <a:headEnd/>
            <a:tailEnd/>
          </a:ln>
        </p:spPr>
        <p:txBody>
          <a:bodyPr wrap="square" tIns="72000" bIns="36000">
            <a:spAutoFit/>
          </a:bodyPr>
          <a:lstStyle/>
          <a:p>
            <a:pPr>
              <a:defRPr/>
            </a:pPr>
            <a:r>
              <a:rPr lang="en-US" altLang="ja-JP" sz="1200" dirty="0">
                <a:latin typeface="+mn-ea"/>
              </a:rPr>
              <a:t>2.1</a:t>
            </a:r>
            <a:r>
              <a:rPr lang="ja-JP" altLang="en-US" sz="1200" dirty="0">
                <a:latin typeface="+mn-ea"/>
              </a:rPr>
              <a:t>　</a:t>
            </a:r>
            <a:r>
              <a:rPr lang="en-US" altLang="ja-JP" sz="1200" dirty="0">
                <a:latin typeface="+mn-ea"/>
              </a:rPr>
              <a:t>SW</a:t>
            </a:r>
            <a:r>
              <a:rPr lang="ja-JP" altLang="en-US" sz="1200" dirty="0">
                <a:latin typeface="+mn-ea"/>
              </a:rPr>
              <a:t>品質マネジメントシステム</a:t>
            </a:r>
            <a:endParaRPr lang="en-US" altLang="ja-JP" sz="1200" dirty="0">
              <a:latin typeface="+mn-ea"/>
            </a:endParaRPr>
          </a:p>
          <a:p>
            <a:pPr algn="r">
              <a:defRPr/>
            </a:pPr>
            <a:r>
              <a:rPr lang="ja-JP" altLang="en-US" sz="1200" dirty="0">
                <a:latin typeface="+mn-ea"/>
              </a:rPr>
              <a:t>の構築と運用</a:t>
            </a:r>
            <a:endParaRPr lang="en-US" altLang="ja-JP" sz="1200" dirty="0">
              <a:latin typeface="+mn-ea"/>
            </a:endParaRPr>
          </a:p>
        </p:txBody>
      </p:sp>
      <p:sp>
        <p:nvSpPr>
          <p:cNvPr id="53" name="正方形/長方形 52"/>
          <p:cNvSpPr/>
          <p:nvPr/>
        </p:nvSpPr>
        <p:spPr>
          <a:xfrm>
            <a:off x="2763847" y="88033"/>
            <a:ext cx="3574220" cy="363227"/>
          </a:xfrm>
          <a:prstGeom prst="rect">
            <a:avLst/>
          </a:prstGeom>
          <a:solidFill>
            <a:srgbClr val="CCFFF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216000" anchor="ctr">
            <a:spAutoFit/>
          </a:bodyPr>
          <a:lstStyle/>
          <a:p>
            <a:pPr algn="ctr">
              <a:lnSpc>
                <a:spcPts val="2200"/>
              </a:lnSpc>
              <a:defRPr/>
            </a:pPr>
            <a:r>
              <a:rPr lang="ja-JP" altLang="en-US" sz="2000" dirty="0">
                <a:solidFill>
                  <a:schemeClr val="tx1"/>
                </a:solidFill>
                <a:latin typeface="+mn-ea"/>
              </a:rPr>
              <a:t>２．ソフトウェア品質マネジメント</a:t>
            </a:r>
          </a:p>
        </p:txBody>
      </p:sp>
      <p:sp>
        <p:nvSpPr>
          <p:cNvPr id="54" name="正方形/長方形 5"/>
          <p:cNvSpPr>
            <a:spLocks noChangeArrowheads="1"/>
          </p:cNvSpPr>
          <p:nvPr/>
        </p:nvSpPr>
        <p:spPr bwMode="auto">
          <a:xfrm>
            <a:off x="54734" y="632662"/>
            <a:ext cx="1283072" cy="338554"/>
          </a:xfrm>
          <a:prstGeom prst="rect">
            <a:avLst/>
          </a:prstGeom>
          <a:solidFill>
            <a:srgbClr val="0070C0"/>
          </a:solidFill>
          <a:ln w="19050" algn="ctr">
            <a:solidFill>
              <a:schemeClr val="tx1"/>
            </a:solidFill>
            <a:round/>
            <a:headEnd/>
            <a:tailEnd/>
          </a:ln>
        </p:spPr>
        <p:txBody>
          <a:bodyPr wrap="none" lIns="144000" rIns="144000"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a:defRPr/>
            </a:pPr>
            <a:r>
              <a:rPr lang="ja-JP" altLang="en-US" sz="1600" b="1" dirty="0">
                <a:solidFill>
                  <a:schemeClr val="bg1"/>
                </a:solidFill>
                <a:ea typeface="ＭＳ Ｐゴシック" pitchFamily="50" charset="-128"/>
              </a:rPr>
              <a:t>組織レベル</a:t>
            </a:r>
          </a:p>
        </p:txBody>
      </p:sp>
      <p:cxnSp>
        <p:nvCxnSpPr>
          <p:cNvPr id="55" name="カギ線コネクタ 54"/>
          <p:cNvCxnSpPr>
            <a:stCxn id="57" idx="2"/>
            <a:endCxn id="52" idx="1"/>
          </p:cNvCxnSpPr>
          <p:nvPr/>
        </p:nvCxnSpPr>
        <p:spPr>
          <a:xfrm rot="16200000" flipH="1">
            <a:off x="3055843" y="-1937227"/>
            <a:ext cx="62902" cy="589881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カギ線コネクタ 55"/>
          <p:cNvCxnSpPr>
            <a:stCxn id="53" idx="2"/>
            <a:endCxn id="54" idx="0"/>
          </p:cNvCxnSpPr>
          <p:nvPr/>
        </p:nvCxnSpPr>
        <p:spPr>
          <a:xfrm rot="5400000">
            <a:off x="2532913" y="-1385382"/>
            <a:ext cx="181402" cy="3854687"/>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7" name="正方形/長方形 5"/>
          <p:cNvSpPr>
            <a:spLocks noChangeArrowheads="1"/>
          </p:cNvSpPr>
          <p:nvPr/>
        </p:nvSpPr>
        <p:spPr bwMode="auto">
          <a:xfrm>
            <a:off x="48575" y="681992"/>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58" name="正方形/長方形 5"/>
          <p:cNvSpPr>
            <a:spLocks noChangeArrowheads="1"/>
          </p:cNvSpPr>
          <p:nvPr/>
        </p:nvSpPr>
        <p:spPr bwMode="auto">
          <a:xfrm>
            <a:off x="228944" y="1518457"/>
            <a:ext cx="2436859"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2.3</a:t>
            </a:r>
            <a:r>
              <a:rPr lang="ja-JP" altLang="en-US" sz="1200" dirty="0">
                <a:latin typeface="+mn-ea"/>
              </a:rPr>
              <a:t>　ＳＷプロセス改善のマネジメント</a:t>
            </a:r>
            <a:endParaRPr lang="en-US" altLang="ja-JP" sz="1200" dirty="0">
              <a:latin typeface="+mn-ea"/>
            </a:endParaRPr>
          </a:p>
        </p:txBody>
      </p:sp>
      <p:sp>
        <p:nvSpPr>
          <p:cNvPr id="59" name="正方形/長方形 5"/>
          <p:cNvSpPr>
            <a:spLocks noChangeArrowheads="1"/>
          </p:cNvSpPr>
          <p:nvPr/>
        </p:nvSpPr>
        <p:spPr bwMode="auto">
          <a:xfrm>
            <a:off x="6255363" y="1347531"/>
            <a:ext cx="2415091" cy="2757411"/>
          </a:xfrm>
          <a:prstGeom prst="rect">
            <a:avLst/>
          </a:prstGeom>
          <a:solidFill>
            <a:srgbClr val="FFFF99"/>
          </a:solidFill>
          <a:ln w="9525" algn="ctr">
            <a:solidFill>
              <a:srgbClr val="0070C0"/>
            </a:solidFill>
            <a:round/>
            <a:headEnd/>
            <a:tailEnd/>
          </a:ln>
        </p:spPr>
        <p:txBody>
          <a:bodyPr wrap="none" tIns="36000" bIns="36000">
            <a:spAutoFit/>
          </a:bodyPr>
          <a:lstStyle/>
          <a:p>
            <a:pPr>
              <a:defRPr/>
            </a:pPr>
            <a:r>
              <a:rPr lang="en-US" altLang="ja-JP" sz="1200" i="1" u="sng" dirty="0" smtClean="0">
                <a:latin typeface="+mn-ea"/>
              </a:rPr>
              <a:t>1</a:t>
            </a:r>
            <a:r>
              <a:rPr lang="ja-JP" altLang="en-US" sz="1200" i="1" u="sng" dirty="0">
                <a:latin typeface="+mn-ea"/>
              </a:rPr>
              <a:t>　品質</a:t>
            </a:r>
            <a:r>
              <a:rPr lang="ja-JP" altLang="en-US" sz="1200" i="1" u="sng" dirty="0" smtClean="0">
                <a:latin typeface="+mn-ea"/>
              </a:rPr>
              <a:t>マネジメントシステム</a:t>
            </a:r>
            <a:endParaRPr lang="en-US" altLang="ja-JP" sz="1200" i="1" u="sng" dirty="0" smtClean="0">
              <a:latin typeface="+mn-ea"/>
            </a:endParaRPr>
          </a:p>
          <a:p>
            <a:pPr>
              <a:defRPr/>
            </a:pPr>
            <a:r>
              <a:rPr lang="ja-JP" altLang="en-US" sz="1200" dirty="0">
                <a:latin typeface="+mn-ea"/>
              </a:rPr>
              <a:t>　</a:t>
            </a:r>
            <a:r>
              <a:rPr lang="ja-JP" altLang="en-US" sz="1200" dirty="0" smtClean="0">
                <a:latin typeface="+mn-ea"/>
              </a:rPr>
              <a:t>①ＩＳＯ　</a:t>
            </a:r>
            <a:r>
              <a:rPr lang="en-US" altLang="ja-JP" sz="1200" dirty="0" smtClean="0">
                <a:latin typeface="+mn-ea"/>
              </a:rPr>
              <a:t>9000</a:t>
            </a:r>
            <a:r>
              <a:rPr lang="ja-JP" altLang="en-US" sz="1200" dirty="0">
                <a:latin typeface="+mn-ea"/>
              </a:rPr>
              <a:t>シリ－ズ</a:t>
            </a:r>
            <a:endParaRPr lang="en-US" altLang="ja-JP" sz="1200" dirty="0" smtClean="0">
              <a:latin typeface="+mn-ea"/>
            </a:endParaRPr>
          </a:p>
          <a:p>
            <a:pPr>
              <a:defRPr/>
            </a:pPr>
            <a:r>
              <a:rPr lang="ja-JP" altLang="en-US" sz="1200" dirty="0">
                <a:latin typeface="+mn-ea"/>
              </a:rPr>
              <a:t>　</a:t>
            </a:r>
            <a:r>
              <a:rPr lang="ja-JP" altLang="en-US" sz="1200" dirty="0" smtClean="0">
                <a:latin typeface="+mn-ea"/>
              </a:rPr>
              <a:t>②ＴＱＣ（統合的品質管理）</a:t>
            </a:r>
            <a:endParaRPr lang="en-US" altLang="ja-JP" sz="1200" dirty="0" smtClean="0">
              <a:latin typeface="+mn-ea"/>
            </a:endParaRPr>
          </a:p>
          <a:p>
            <a:pPr>
              <a:defRPr/>
            </a:pPr>
            <a:r>
              <a:rPr lang="ja-JP" altLang="en-US" sz="1200" dirty="0">
                <a:latin typeface="+mn-ea"/>
              </a:rPr>
              <a:t>　</a:t>
            </a:r>
            <a:r>
              <a:rPr lang="ja-JP" altLang="en-US" sz="1200" dirty="0" smtClean="0">
                <a:latin typeface="+mn-ea"/>
              </a:rPr>
              <a:t>③ＴＱＭ（</a:t>
            </a:r>
            <a:r>
              <a:rPr lang="ja-JP" altLang="en-US" sz="1200" dirty="0">
                <a:latin typeface="+mn-ea"/>
              </a:rPr>
              <a:t>統合的</a:t>
            </a:r>
            <a:r>
              <a:rPr lang="ja-JP" altLang="en-US" sz="1200" dirty="0" smtClean="0">
                <a:latin typeface="+mn-ea"/>
              </a:rPr>
              <a:t>品質マネジメント）</a:t>
            </a:r>
            <a:endParaRPr lang="en-US" altLang="ja-JP" sz="1200" dirty="0" smtClean="0">
              <a:latin typeface="+mn-ea"/>
            </a:endParaRPr>
          </a:p>
          <a:p>
            <a:pPr>
              <a:defRPr/>
            </a:pPr>
            <a:r>
              <a:rPr lang="ja-JP" altLang="en-US" sz="1200" dirty="0">
                <a:latin typeface="+mn-ea"/>
              </a:rPr>
              <a:t>　</a:t>
            </a:r>
            <a:r>
              <a:rPr lang="ja-JP" altLang="en-US" sz="1200" dirty="0" smtClean="0">
                <a:latin typeface="+mn-ea"/>
              </a:rPr>
              <a:t>④ＱＭＳ持続的成功の秘訣</a:t>
            </a:r>
            <a:endParaRPr lang="en-US" altLang="ja-JP" sz="1200" dirty="0">
              <a:latin typeface="+mn-ea"/>
            </a:endParaRPr>
          </a:p>
          <a:p>
            <a:pPr>
              <a:defRPr/>
            </a:pPr>
            <a:r>
              <a:rPr lang="en-US" altLang="ja-JP" sz="1200" i="1" u="sng" dirty="0" smtClean="0">
                <a:latin typeface="+mn-ea"/>
              </a:rPr>
              <a:t>2</a:t>
            </a:r>
            <a:r>
              <a:rPr lang="ja-JP" altLang="en-US" sz="1200" i="1" u="sng" dirty="0" smtClean="0">
                <a:latin typeface="+mn-ea"/>
              </a:rPr>
              <a:t>　セキュリティのマネジメント</a:t>
            </a:r>
            <a:endParaRPr lang="en-US" altLang="ja-JP" sz="1200" i="1" u="sng" dirty="0" smtClean="0">
              <a:latin typeface="+mn-ea"/>
            </a:endParaRPr>
          </a:p>
          <a:p>
            <a:pPr>
              <a:defRPr/>
            </a:pPr>
            <a:r>
              <a:rPr lang="ja-JP" altLang="en-US" sz="1200" dirty="0">
                <a:latin typeface="+mn-ea"/>
              </a:rPr>
              <a:t>　</a:t>
            </a:r>
            <a:r>
              <a:rPr lang="ja-JP" altLang="en-US" sz="1200" dirty="0" smtClean="0">
                <a:latin typeface="+mn-ea"/>
              </a:rPr>
              <a:t>①コモンクライテリア</a:t>
            </a:r>
            <a:endParaRPr lang="en-US" altLang="ja-JP" sz="1200" dirty="0" smtClean="0">
              <a:latin typeface="+mn-ea"/>
            </a:endParaRPr>
          </a:p>
          <a:p>
            <a:pPr>
              <a:defRPr/>
            </a:pPr>
            <a:r>
              <a:rPr lang="ja-JP" altLang="en-US" sz="1200" dirty="0">
                <a:latin typeface="+mn-ea"/>
              </a:rPr>
              <a:t>　</a:t>
            </a:r>
            <a:r>
              <a:rPr lang="ja-JP" altLang="en-US" sz="1200" dirty="0" smtClean="0">
                <a:latin typeface="+mn-ea"/>
              </a:rPr>
              <a:t>②脆弱性及び脆弱性管理</a:t>
            </a:r>
            <a:endParaRPr lang="en-US" altLang="ja-JP" sz="1200" dirty="0" smtClean="0">
              <a:latin typeface="+mn-ea"/>
            </a:endParaRPr>
          </a:p>
          <a:p>
            <a:pPr>
              <a:defRPr/>
            </a:pPr>
            <a:r>
              <a:rPr lang="ja-JP" altLang="en-US" sz="1200" dirty="0">
                <a:latin typeface="+mn-ea"/>
              </a:rPr>
              <a:t>　</a:t>
            </a:r>
            <a:r>
              <a:rPr lang="ja-JP" altLang="en-US" sz="1200" dirty="0" smtClean="0">
                <a:latin typeface="+mn-ea"/>
              </a:rPr>
              <a:t>③ＩＳＭＳ（情報セキュリティＭＳ）</a:t>
            </a:r>
            <a:endParaRPr lang="en-US" altLang="ja-JP" sz="1200" dirty="0">
              <a:latin typeface="+mn-ea"/>
            </a:endParaRPr>
          </a:p>
          <a:p>
            <a:pPr>
              <a:defRPr/>
            </a:pPr>
            <a:r>
              <a:rPr lang="en-US" altLang="ja-JP" sz="1200" i="1" u="sng" dirty="0" smtClean="0">
                <a:latin typeface="+mn-ea"/>
              </a:rPr>
              <a:t>3</a:t>
            </a:r>
            <a:r>
              <a:rPr lang="ja-JP" altLang="en-US" sz="1200" i="1" u="sng" dirty="0" smtClean="0">
                <a:latin typeface="+mn-ea"/>
              </a:rPr>
              <a:t>　ソフトウェア品質推進活動</a:t>
            </a:r>
            <a:endParaRPr lang="en-US" altLang="ja-JP" sz="1200" i="1" u="sng" dirty="0" smtClean="0">
              <a:latin typeface="+mn-ea"/>
            </a:endParaRPr>
          </a:p>
          <a:p>
            <a:pPr>
              <a:defRPr/>
            </a:pPr>
            <a:r>
              <a:rPr lang="ja-JP" altLang="en-US" sz="1200" dirty="0">
                <a:latin typeface="+mn-ea"/>
              </a:rPr>
              <a:t>　</a:t>
            </a:r>
            <a:r>
              <a:rPr lang="ja-JP" altLang="en-US" sz="1200" dirty="0" smtClean="0">
                <a:latin typeface="+mn-ea"/>
              </a:rPr>
              <a:t>①シックスシグマ</a:t>
            </a:r>
            <a:endParaRPr lang="en-US" altLang="ja-JP" sz="1200" dirty="0" smtClean="0">
              <a:latin typeface="+mn-ea"/>
            </a:endParaRPr>
          </a:p>
          <a:p>
            <a:pPr>
              <a:defRPr/>
            </a:pPr>
            <a:r>
              <a:rPr lang="ja-JP" altLang="en-US" sz="1200" dirty="0">
                <a:latin typeface="+mn-ea"/>
              </a:rPr>
              <a:t>　</a:t>
            </a:r>
            <a:r>
              <a:rPr lang="ja-JP" altLang="en-US" sz="1200" dirty="0" smtClean="0">
                <a:latin typeface="+mn-ea"/>
              </a:rPr>
              <a:t>②</a:t>
            </a:r>
            <a:r>
              <a:rPr lang="ja-JP" altLang="en-US" sz="1200" dirty="0">
                <a:latin typeface="+mn-ea"/>
              </a:rPr>
              <a:t>ＱＣサ－クル</a:t>
            </a:r>
            <a:endParaRPr lang="en-US" altLang="ja-JP" sz="1200" dirty="0" smtClean="0">
              <a:latin typeface="+mn-ea"/>
            </a:endParaRPr>
          </a:p>
          <a:p>
            <a:pPr>
              <a:defRPr/>
            </a:pPr>
            <a:r>
              <a:rPr lang="ja-JP" altLang="en-US" sz="1200" dirty="0">
                <a:latin typeface="+mn-ea"/>
              </a:rPr>
              <a:t>　</a:t>
            </a:r>
            <a:r>
              <a:rPr lang="ja-JP" altLang="en-US" sz="1200" dirty="0" smtClean="0">
                <a:latin typeface="+mn-ea"/>
              </a:rPr>
              <a:t>③ＳＷＱＣ</a:t>
            </a:r>
            <a:r>
              <a:rPr lang="en-US" altLang="ja-JP" sz="1200" dirty="0" smtClean="0">
                <a:latin typeface="+mn-ea"/>
              </a:rPr>
              <a:t>【</a:t>
            </a:r>
            <a:r>
              <a:rPr lang="ja-JP" altLang="en-US" sz="1200" dirty="0" smtClean="0">
                <a:latin typeface="+mn-ea"/>
              </a:rPr>
              <a:t>ＮＥＣ</a:t>
            </a:r>
            <a:r>
              <a:rPr lang="en-US" altLang="ja-JP" sz="1200" dirty="0" smtClean="0">
                <a:latin typeface="+mn-ea"/>
              </a:rPr>
              <a:t>】</a:t>
            </a:r>
          </a:p>
          <a:p>
            <a:pPr>
              <a:defRPr/>
            </a:pPr>
            <a:r>
              <a:rPr lang="ja-JP" altLang="en-US" sz="1200" dirty="0">
                <a:latin typeface="+mn-ea"/>
              </a:rPr>
              <a:t>　</a:t>
            </a:r>
            <a:r>
              <a:rPr lang="ja-JP" altLang="en-US" sz="1200" dirty="0" smtClean="0">
                <a:latin typeface="+mn-ea"/>
              </a:rPr>
              <a:t>④Ｑｆｉｎｉｔｙ</a:t>
            </a:r>
            <a:r>
              <a:rPr lang="en-US" altLang="ja-JP" sz="1200" dirty="0" smtClean="0">
                <a:latin typeface="+mn-ea"/>
              </a:rPr>
              <a:t>【</a:t>
            </a:r>
            <a:r>
              <a:rPr lang="ja-JP" altLang="en-US" sz="1200" dirty="0" smtClean="0">
                <a:latin typeface="+mn-ea"/>
              </a:rPr>
              <a:t>富士通</a:t>
            </a:r>
            <a:r>
              <a:rPr lang="en-US" altLang="ja-JP" sz="1200" dirty="0" smtClean="0">
                <a:latin typeface="+mn-ea"/>
              </a:rPr>
              <a:t>】</a:t>
            </a:r>
          </a:p>
          <a:p>
            <a:pPr>
              <a:defRPr/>
            </a:pPr>
            <a:r>
              <a:rPr lang="ja-JP" altLang="en-US" sz="1200" dirty="0">
                <a:latin typeface="+mn-ea"/>
              </a:rPr>
              <a:t>　</a:t>
            </a:r>
            <a:r>
              <a:rPr lang="ja-JP" altLang="en-US" sz="1200" dirty="0" smtClean="0">
                <a:latin typeface="+mn-ea"/>
              </a:rPr>
              <a:t>⑤品質会計</a:t>
            </a:r>
            <a:r>
              <a:rPr lang="en-US" altLang="ja-JP" sz="1200" dirty="0" smtClean="0">
                <a:latin typeface="+mn-ea"/>
              </a:rPr>
              <a:t>【</a:t>
            </a:r>
            <a:r>
              <a:rPr lang="ja-JP" altLang="en-US" sz="1200" dirty="0" smtClean="0">
                <a:latin typeface="+mn-ea"/>
              </a:rPr>
              <a:t>ＮＥＣ</a:t>
            </a:r>
            <a:r>
              <a:rPr lang="en-US" altLang="ja-JP" sz="1200" dirty="0" smtClean="0">
                <a:latin typeface="+mn-ea"/>
              </a:rPr>
              <a:t>】</a:t>
            </a:r>
            <a:endParaRPr lang="en-US" altLang="ja-JP" sz="1200" dirty="0">
              <a:latin typeface="+mn-ea"/>
            </a:endParaRPr>
          </a:p>
        </p:txBody>
      </p:sp>
      <p:sp>
        <p:nvSpPr>
          <p:cNvPr id="60" name="正方形/長方形 5"/>
          <p:cNvSpPr>
            <a:spLocks noChangeArrowheads="1"/>
          </p:cNvSpPr>
          <p:nvPr/>
        </p:nvSpPr>
        <p:spPr bwMode="auto">
          <a:xfrm>
            <a:off x="447607" y="1867545"/>
            <a:ext cx="2582764" cy="2842692"/>
          </a:xfrm>
          <a:prstGeom prst="rect">
            <a:avLst/>
          </a:prstGeom>
          <a:solidFill>
            <a:srgbClr val="FFFF99"/>
          </a:solidFill>
          <a:ln w="9525" algn="ctr">
            <a:solidFill>
              <a:srgbClr val="0070C0"/>
            </a:solidFill>
            <a:round/>
            <a:headEnd/>
            <a:tailEnd/>
          </a:ln>
        </p:spPr>
        <p:txBody>
          <a:bodyPr wrap="square" tIns="36000" rIns="72000" bIns="36000">
            <a:spAutoFit/>
          </a:bodyPr>
          <a:lstStyle/>
          <a:p>
            <a:pPr>
              <a:defRPr/>
            </a:pPr>
            <a:r>
              <a:rPr lang="en-US" altLang="ja-JP" sz="1200" i="1" u="sng" dirty="0" smtClean="0">
                <a:latin typeface="+mn-ea"/>
                <a:ea typeface="+mn-ea"/>
              </a:rPr>
              <a:t>1</a:t>
            </a:r>
            <a:r>
              <a:rPr lang="ja-JP" altLang="en-US" sz="1200" i="1" u="sng" dirty="0" smtClean="0">
                <a:latin typeface="+mn-ea"/>
                <a:ea typeface="+mn-ea"/>
              </a:rPr>
              <a:t>　</a:t>
            </a:r>
            <a:r>
              <a:rPr lang="ja-JP" altLang="en-US" sz="1200" i="1" u="sng" dirty="0">
                <a:latin typeface="+mn-ea"/>
              </a:rPr>
              <a:t>ＳＷ</a:t>
            </a:r>
            <a:r>
              <a:rPr lang="ja-JP" altLang="en-US" sz="1200" i="1" u="sng" dirty="0" smtClean="0">
                <a:latin typeface="+mn-ea"/>
              </a:rPr>
              <a:t>プロセス能力改善のための</a:t>
            </a:r>
            <a:endParaRPr lang="en-US" altLang="ja-JP" sz="1200" i="1" u="sng" dirty="0" smtClean="0">
              <a:latin typeface="+mn-ea"/>
            </a:endParaRPr>
          </a:p>
          <a:p>
            <a:pPr algn="r">
              <a:defRPr/>
            </a:pPr>
            <a:r>
              <a:rPr lang="ja-JP" altLang="en-US" sz="1200" i="1" u="sng" dirty="0" smtClean="0">
                <a:latin typeface="+mn-ea"/>
              </a:rPr>
              <a:t>プロセスモデル</a:t>
            </a:r>
            <a:endParaRPr lang="en-US" altLang="ja-JP" sz="1200" i="1" u="sng" dirty="0" smtClean="0">
              <a:latin typeface="+mn-ea"/>
            </a:endParaRPr>
          </a:p>
          <a:p>
            <a:pPr>
              <a:defRPr/>
            </a:pPr>
            <a:r>
              <a:rPr lang="ja-JP" altLang="en-US" sz="1200" dirty="0">
                <a:latin typeface="+mn-ea"/>
                <a:ea typeface="+mn-ea"/>
              </a:rPr>
              <a:t>　</a:t>
            </a:r>
            <a:r>
              <a:rPr lang="ja-JP" altLang="en-US" sz="1200" dirty="0" smtClean="0">
                <a:latin typeface="+mn-ea"/>
                <a:ea typeface="+mn-ea"/>
              </a:rPr>
              <a:t>①ＣＭＭＩ（能力成熟度モデル統合）</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②ＰＳＰ（パ－ソナルＳＷプロセス）</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③ＴＳＰ（チ－ムＳＷプロセス）</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④ＴＰＩ（テストプロセス改善）</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⑤ＴＭＭＩ（テスト成熟度モデル統合）</a:t>
            </a:r>
            <a:endParaRPr lang="en-US" altLang="ja-JP" sz="1200" dirty="0">
              <a:latin typeface="+mn-ea"/>
              <a:ea typeface="+mn-ea"/>
            </a:endParaRPr>
          </a:p>
          <a:p>
            <a:pPr>
              <a:defRPr/>
            </a:pPr>
            <a:r>
              <a:rPr lang="en-US" altLang="ja-JP" sz="1200" i="1" u="sng" dirty="0" smtClean="0">
                <a:latin typeface="+mn-ea"/>
                <a:ea typeface="+mn-ea"/>
              </a:rPr>
              <a:t>2</a:t>
            </a:r>
            <a:r>
              <a:rPr lang="ja-JP" altLang="en-US" sz="1200" i="1" u="sng" dirty="0" smtClean="0">
                <a:latin typeface="+mn-ea"/>
                <a:ea typeface="+mn-ea"/>
              </a:rPr>
              <a:t>　</a:t>
            </a:r>
            <a:r>
              <a:rPr lang="ja-JP" altLang="en-US" sz="1200" i="1" u="sng" dirty="0">
                <a:latin typeface="+mn-ea"/>
              </a:rPr>
              <a:t>ＳＷプロセス能力改善のための</a:t>
            </a:r>
            <a:endParaRPr lang="en-US" altLang="ja-JP" sz="1200" i="1" u="sng" dirty="0">
              <a:latin typeface="+mn-ea"/>
            </a:endParaRPr>
          </a:p>
          <a:p>
            <a:pPr algn="r">
              <a:defRPr/>
            </a:pPr>
            <a:r>
              <a:rPr lang="ja-JP" altLang="en-US" sz="1200" i="1" u="sng" dirty="0" smtClean="0">
                <a:latin typeface="+mn-ea"/>
              </a:rPr>
              <a:t>マネジメント技法</a:t>
            </a:r>
            <a:endParaRPr lang="en-US" altLang="ja-JP" sz="1200" i="1" u="sng" dirty="0" smtClean="0">
              <a:latin typeface="+mn-ea"/>
            </a:endParaRPr>
          </a:p>
          <a:p>
            <a:pPr>
              <a:defRPr/>
            </a:pPr>
            <a:r>
              <a:rPr lang="ja-JP" altLang="en-US" sz="1200" dirty="0">
                <a:latin typeface="+mn-ea"/>
              </a:rPr>
              <a:t>　</a:t>
            </a:r>
            <a:r>
              <a:rPr lang="ja-JP" altLang="en-US" sz="1200" dirty="0" smtClean="0">
                <a:latin typeface="+mn-ea"/>
              </a:rPr>
              <a:t>①ＩＳＯ</a:t>
            </a:r>
            <a:r>
              <a:rPr lang="en-US" altLang="ja-JP" sz="1200" dirty="0" smtClean="0">
                <a:latin typeface="+mn-ea"/>
              </a:rPr>
              <a:t>/</a:t>
            </a:r>
            <a:r>
              <a:rPr lang="ja-JP" altLang="en-US" sz="1200" dirty="0" smtClean="0">
                <a:latin typeface="+mn-ea"/>
              </a:rPr>
              <a:t>ＩＥＣ　</a:t>
            </a:r>
            <a:r>
              <a:rPr lang="en-US" altLang="ja-JP" sz="1200" dirty="0" smtClean="0">
                <a:latin typeface="+mn-ea"/>
              </a:rPr>
              <a:t>15504</a:t>
            </a:r>
          </a:p>
          <a:p>
            <a:pPr>
              <a:defRPr/>
            </a:pPr>
            <a:r>
              <a:rPr lang="ja-JP" altLang="en-US" sz="1200" dirty="0">
                <a:latin typeface="+mn-ea"/>
              </a:rPr>
              <a:t>　</a:t>
            </a:r>
            <a:r>
              <a:rPr lang="ja-JP" altLang="en-US" sz="1200" dirty="0" smtClean="0">
                <a:latin typeface="+mn-ea"/>
              </a:rPr>
              <a:t>②ＩＤＥＡＬ</a:t>
            </a:r>
            <a:endParaRPr lang="en-US" altLang="ja-JP" sz="1200" dirty="0" smtClean="0">
              <a:latin typeface="+mn-ea"/>
            </a:endParaRPr>
          </a:p>
          <a:p>
            <a:pPr>
              <a:defRPr/>
            </a:pPr>
            <a:r>
              <a:rPr lang="ja-JP" altLang="en-US" sz="1200" dirty="0">
                <a:latin typeface="+mn-ea"/>
              </a:rPr>
              <a:t>　</a:t>
            </a:r>
            <a:r>
              <a:rPr lang="ja-JP" altLang="en-US" sz="1200" dirty="0" smtClean="0">
                <a:latin typeface="+mn-ea"/>
              </a:rPr>
              <a:t>③ポストモ－テム</a:t>
            </a:r>
            <a:endParaRPr lang="en-US" altLang="ja-JP" sz="1200" dirty="0" smtClean="0">
              <a:latin typeface="+mn-ea"/>
            </a:endParaRPr>
          </a:p>
          <a:p>
            <a:pPr>
              <a:defRPr/>
            </a:pPr>
            <a:r>
              <a:rPr lang="ja-JP" altLang="en-US" sz="1200" dirty="0">
                <a:latin typeface="+mn-ea"/>
              </a:rPr>
              <a:t>　</a:t>
            </a:r>
            <a:r>
              <a:rPr lang="ja-JP" altLang="en-US" sz="1200" dirty="0" smtClean="0">
                <a:latin typeface="+mn-ea"/>
              </a:rPr>
              <a:t>④落穂拾い</a:t>
            </a:r>
            <a:r>
              <a:rPr lang="en-US" altLang="ja-JP" sz="1200" dirty="0" smtClean="0">
                <a:latin typeface="+mn-ea"/>
              </a:rPr>
              <a:t>【</a:t>
            </a:r>
            <a:r>
              <a:rPr lang="ja-JP" altLang="en-US" sz="1200" dirty="0" smtClean="0">
                <a:latin typeface="+mn-ea"/>
              </a:rPr>
              <a:t>日立</a:t>
            </a:r>
            <a:r>
              <a:rPr lang="en-US" altLang="ja-JP" sz="1200" dirty="0" smtClean="0">
                <a:latin typeface="+mn-ea"/>
              </a:rPr>
              <a:t>】</a:t>
            </a:r>
          </a:p>
          <a:p>
            <a:pPr>
              <a:defRPr/>
            </a:pPr>
            <a:r>
              <a:rPr lang="ja-JP" altLang="en-US" sz="1200" dirty="0">
                <a:latin typeface="+mn-ea"/>
              </a:rPr>
              <a:t>　</a:t>
            </a:r>
            <a:r>
              <a:rPr lang="ja-JP" altLang="en-US" sz="1200" dirty="0" smtClean="0">
                <a:latin typeface="+mn-ea"/>
              </a:rPr>
              <a:t>⑤なぜなぜ分析</a:t>
            </a:r>
            <a:endParaRPr lang="en-US" altLang="ja-JP" sz="1200" dirty="0" smtClean="0">
              <a:latin typeface="+mn-ea"/>
            </a:endParaRPr>
          </a:p>
          <a:p>
            <a:pPr>
              <a:defRPr/>
            </a:pPr>
            <a:r>
              <a:rPr lang="ja-JP" altLang="en-US" sz="1200" dirty="0">
                <a:latin typeface="+mn-ea"/>
              </a:rPr>
              <a:t>　</a:t>
            </a:r>
            <a:r>
              <a:rPr lang="ja-JP" altLang="en-US" sz="1200" dirty="0" smtClean="0">
                <a:latin typeface="+mn-ea"/>
              </a:rPr>
              <a:t>⑥三階層ＳＥＰＧ</a:t>
            </a:r>
            <a:r>
              <a:rPr lang="en-US" altLang="ja-JP" sz="1200" dirty="0" smtClean="0">
                <a:latin typeface="+mn-ea"/>
              </a:rPr>
              <a:t>【</a:t>
            </a:r>
            <a:r>
              <a:rPr lang="ja-JP" altLang="en-US" sz="1200" dirty="0" smtClean="0">
                <a:latin typeface="+mn-ea"/>
              </a:rPr>
              <a:t>東芝</a:t>
            </a:r>
            <a:r>
              <a:rPr lang="en-US" altLang="ja-JP" sz="1200" dirty="0" smtClean="0">
                <a:latin typeface="+mn-ea"/>
              </a:rPr>
              <a:t>】</a:t>
            </a:r>
            <a:endParaRPr lang="en-US" altLang="ja-JP" sz="1200" dirty="0">
              <a:latin typeface="+mn-ea"/>
            </a:endParaRPr>
          </a:p>
        </p:txBody>
      </p:sp>
      <p:sp>
        <p:nvSpPr>
          <p:cNvPr id="61" name="正方形/長方形 5"/>
          <p:cNvSpPr>
            <a:spLocks noChangeArrowheads="1"/>
          </p:cNvSpPr>
          <p:nvPr/>
        </p:nvSpPr>
        <p:spPr bwMode="auto">
          <a:xfrm>
            <a:off x="6057548" y="980364"/>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62" name="カギ線コネクタ 61"/>
          <p:cNvCxnSpPr>
            <a:stCxn id="61" idx="2"/>
            <a:endCxn id="59" idx="1"/>
          </p:cNvCxnSpPr>
          <p:nvPr/>
        </p:nvCxnSpPr>
        <p:spPr>
          <a:xfrm rot="16200000" flipH="1">
            <a:off x="5477543" y="1948417"/>
            <a:ext cx="1447137" cy="10850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カギ線コネクタ 62"/>
          <p:cNvCxnSpPr>
            <a:stCxn id="57" idx="2"/>
            <a:endCxn id="58" idx="1"/>
          </p:cNvCxnSpPr>
          <p:nvPr/>
        </p:nvCxnSpPr>
        <p:spPr>
          <a:xfrm rot="16200000" flipH="1">
            <a:off x="-156676" y="1275292"/>
            <a:ext cx="680184" cy="91056"/>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4" name="正方形/長方形 5"/>
          <p:cNvSpPr>
            <a:spLocks noChangeArrowheads="1"/>
          </p:cNvSpPr>
          <p:nvPr/>
        </p:nvSpPr>
        <p:spPr bwMode="auto">
          <a:xfrm>
            <a:off x="245679" y="1510089"/>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65" name="カギ線コネクタ 64"/>
          <p:cNvCxnSpPr>
            <a:stCxn id="64" idx="2"/>
            <a:endCxn id="60" idx="1"/>
          </p:cNvCxnSpPr>
          <p:nvPr/>
        </p:nvCxnSpPr>
        <p:spPr>
          <a:xfrm rot="16200000" flipH="1">
            <a:off x="-348734" y="2492550"/>
            <a:ext cx="1480066" cy="11261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6" name="正方形/長方形 5"/>
          <p:cNvSpPr>
            <a:spLocks noChangeArrowheads="1"/>
          </p:cNvSpPr>
          <p:nvPr/>
        </p:nvSpPr>
        <p:spPr bwMode="auto">
          <a:xfrm>
            <a:off x="6857067" y="4833504"/>
            <a:ext cx="1646964"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2.5</a:t>
            </a:r>
            <a:r>
              <a:rPr lang="ja-JP" altLang="en-US" sz="1200" dirty="0">
                <a:latin typeface="+mn-ea"/>
              </a:rPr>
              <a:t>　監査のマネジメント</a:t>
            </a:r>
            <a:endParaRPr lang="en-US" altLang="ja-JP" sz="1200" dirty="0">
              <a:latin typeface="+mn-ea"/>
            </a:endParaRPr>
          </a:p>
        </p:txBody>
      </p:sp>
      <p:sp>
        <p:nvSpPr>
          <p:cNvPr id="67" name="正方形/長方形 5"/>
          <p:cNvSpPr>
            <a:spLocks noChangeArrowheads="1"/>
          </p:cNvSpPr>
          <p:nvPr/>
        </p:nvSpPr>
        <p:spPr bwMode="auto">
          <a:xfrm>
            <a:off x="7075729" y="5185599"/>
            <a:ext cx="1739877" cy="428774"/>
          </a:xfrm>
          <a:prstGeom prst="rect">
            <a:avLst/>
          </a:prstGeom>
          <a:solidFill>
            <a:srgbClr val="FFFF99"/>
          </a:solidFill>
          <a:ln w="9525" algn="ctr">
            <a:solidFill>
              <a:srgbClr val="0070C0"/>
            </a:solidFill>
            <a:round/>
            <a:headEnd/>
            <a:tailEnd/>
          </a:ln>
        </p:spPr>
        <p:txBody>
          <a:bodyPr wrap="none" tIns="36000" rIns="72000" bIns="36000">
            <a:spAutoFit/>
          </a:bodyPr>
          <a:lstStyle/>
          <a:p>
            <a:pPr>
              <a:defRPr/>
            </a:pPr>
            <a:r>
              <a:rPr lang="en-US" altLang="ja-JP" sz="1200" dirty="0" smtClean="0">
                <a:latin typeface="+mn-ea"/>
              </a:rPr>
              <a:t>1</a:t>
            </a:r>
            <a:r>
              <a:rPr lang="ja-JP" altLang="en-US" sz="1200" dirty="0" smtClean="0">
                <a:latin typeface="+mn-ea"/>
              </a:rPr>
              <a:t>　購買先プロセス監査</a:t>
            </a:r>
            <a:endParaRPr lang="en-US" altLang="ja-JP" sz="1200" dirty="0">
              <a:latin typeface="+mn-ea"/>
            </a:endParaRPr>
          </a:p>
          <a:p>
            <a:pPr>
              <a:defRPr/>
            </a:pPr>
            <a:r>
              <a:rPr lang="en-US" altLang="ja-JP" sz="1200" dirty="0" smtClean="0">
                <a:latin typeface="+mn-ea"/>
              </a:rPr>
              <a:t>2</a:t>
            </a:r>
            <a:r>
              <a:rPr lang="ja-JP" altLang="en-US" sz="1200" dirty="0" smtClean="0">
                <a:latin typeface="+mn-ea"/>
              </a:rPr>
              <a:t>　ＳＷ開発における監査</a:t>
            </a:r>
            <a:endParaRPr lang="en-US" altLang="ja-JP" sz="1200" dirty="0">
              <a:latin typeface="+mn-ea"/>
            </a:endParaRPr>
          </a:p>
        </p:txBody>
      </p:sp>
      <p:sp>
        <p:nvSpPr>
          <p:cNvPr id="68" name="正方形/長方形 5"/>
          <p:cNvSpPr>
            <a:spLocks noChangeArrowheads="1"/>
          </p:cNvSpPr>
          <p:nvPr/>
        </p:nvSpPr>
        <p:spPr bwMode="auto">
          <a:xfrm>
            <a:off x="6877556" y="4822225"/>
            <a:ext cx="179189" cy="298544"/>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69" name="カギ線コネクタ 68"/>
          <p:cNvCxnSpPr>
            <a:stCxn id="68" idx="2"/>
            <a:endCxn id="67" idx="1"/>
          </p:cNvCxnSpPr>
          <p:nvPr/>
        </p:nvCxnSpPr>
        <p:spPr>
          <a:xfrm rot="16200000" flipH="1">
            <a:off x="6881831" y="5206087"/>
            <a:ext cx="279217" cy="108579"/>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カギ線コネクタ 69"/>
          <p:cNvCxnSpPr>
            <a:stCxn id="57" idx="2"/>
            <a:endCxn id="66" idx="1"/>
          </p:cNvCxnSpPr>
          <p:nvPr/>
        </p:nvCxnSpPr>
        <p:spPr>
          <a:xfrm rot="16200000" flipH="1">
            <a:off x="1499862" y="-381247"/>
            <a:ext cx="3995231" cy="6719179"/>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1" name="正方形/長方形 5"/>
          <p:cNvSpPr>
            <a:spLocks noChangeArrowheads="1"/>
          </p:cNvSpPr>
          <p:nvPr/>
        </p:nvSpPr>
        <p:spPr bwMode="auto">
          <a:xfrm>
            <a:off x="4091314" y="4605884"/>
            <a:ext cx="1646964"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2.4</a:t>
            </a:r>
            <a:r>
              <a:rPr lang="ja-JP" altLang="en-US" sz="1200" dirty="0">
                <a:latin typeface="+mn-ea"/>
              </a:rPr>
              <a:t>　検査のマネジメント</a:t>
            </a:r>
            <a:endParaRPr lang="en-US" altLang="ja-JP" sz="1200" dirty="0">
              <a:latin typeface="+mn-ea"/>
            </a:endParaRPr>
          </a:p>
        </p:txBody>
      </p:sp>
      <p:sp>
        <p:nvSpPr>
          <p:cNvPr id="72" name="正方形/長方形 5"/>
          <p:cNvSpPr>
            <a:spLocks noChangeArrowheads="1"/>
          </p:cNvSpPr>
          <p:nvPr/>
        </p:nvSpPr>
        <p:spPr bwMode="auto">
          <a:xfrm>
            <a:off x="4088512" y="5062788"/>
            <a:ext cx="2020142"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2.6</a:t>
            </a:r>
            <a:r>
              <a:rPr lang="ja-JP" altLang="en-US" sz="1200" dirty="0">
                <a:latin typeface="+mn-ea"/>
              </a:rPr>
              <a:t>　教育・育成のマネジメント</a:t>
            </a:r>
            <a:endParaRPr lang="en-US" altLang="ja-JP" sz="1200" dirty="0">
              <a:latin typeface="+mn-ea"/>
            </a:endParaRPr>
          </a:p>
        </p:txBody>
      </p:sp>
      <p:sp>
        <p:nvSpPr>
          <p:cNvPr id="73" name="正方形/長方形 5"/>
          <p:cNvSpPr>
            <a:spLocks noChangeArrowheads="1"/>
          </p:cNvSpPr>
          <p:nvPr/>
        </p:nvSpPr>
        <p:spPr bwMode="auto">
          <a:xfrm>
            <a:off x="4307175" y="5411877"/>
            <a:ext cx="2576420" cy="1145278"/>
          </a:xfrm>
          <a:prstGeom prst="rect">
            <a:avLst/>
          </a:prstGeom>
          <a:solidFill>
            <a:srgbClr val="FFFF99"/>
          </a:solidFill>
          <a:ln w="9525" algn="ctr">
            <a:solidFill>
              <a:srgbClr val="0070C0"/>
            </a:solidFill>
            <a:round/>
            <a:headEnd/>
            <a:tailEnd/>
          </a:ln>
        </p:spPr>
        <p:txBody>
          <a:bodyPr wrap="none" tIns="36000" rIns="72000" bIns="36000">
            <a:spAutoFit/>
          </a:bodyPr>
          <a:lstStyle/>
          <a:p>
            <a:pPr>
              <a:defRPr/>
            </a:pPr>
            <a:r>
              <a:rPr lang="en-US" altLang="ja-JP" sz="1200" dirty="0" smtClean="0">
                <a:latin typeface="+mn-ea"/>
                <a:ea typeface="+mn-ea"/>
              </a:rPr>
              <a:t>1</a:t>
            </a:r>
            <a:r>
              <a:rPr lang="ja-JP" altLang="en-US" sz="1200" dirty="0" smtClean="0">
                <a:latin typeface="+mn-ea"/>
                <a:ea typeface="+mn-ea"/>
              </a:rPr>
              <a:t>　スキル標準</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①ＩＴＳＳ（ＩＴスキル標準）</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②ＥＴＳＳ、③ＵＩＳＳ、④ＣＣＳＦ</a:t>
            </a:r>
            <a:endParaRPr lang="en-US" altLang="ja-JP" sz="1200" dirty="0" smtClean="0">
              <a:latin typeface="+mn-ea"/>
              <a:ea typeface="+mn-ea"/>
            </a:endParaRPr>
          </a:p>
          <a:p>
            <a:pPr>
              <a:defRPr/>
            </a:pPr>
            <a:r>
              <a:rPr lang="en-US" altLang="ja-JP" sz="1200" dirty="0" smtClean="0">
                <a:latin typeface="+mn-ea"/>
                <a:ea typeface="+mn-ea"/>
              </a:rPr>
              <a:t>2</a:t>
            </a:r>
            <a:r>
              <a:rPr lang="ja-JP" altLang="en-US" sz="1200" dirty="0" smtClean="0">
                <a:latin typeface="+mn-ea"/>
                <a:ea typeface="+mn-ea"/>
              </a:rPr>
              <a:t>　教育・育成のマネジメント技法</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①キャリア開発計画</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②動機づけ、③ＰＳ（</a:t>
            </a:r>
            <a:r>
              <a:rPr lang="ja-JP" altLang="en-US" sz="1200" dirty="0" err="1" smtClean="0">
                <a:latin typeface="+mn-ea"/>
                <a:ea typeface="+mn-ea"/>
              </a:rPr>
              <a:t>パ</a:t>
            </a:r>
            <a:r>
              <a:rPr lang="ja-JP" altLang="en-US" sz="1200" dirty="0" err="1">
                <a:latin typeface="+mn-ea"/>
              </a:rPr>
              <a:t>－</a:t>
            </a:r>
            <a:r>
              <a:rPr lang="ja-JP" altLang="en-US" sz="1200" dirty="0" err="1" smtClean="0">
                <a:latin typeface="+mn-ea"/>
                <a:ea typeface="+mn-ea"/>
              </a:rPr>
              <a:t>トナ</a:t>
            </a:r>
            <a:r>
              <a:rPr lang="ja-JP" altLang="en-US" sz="1200" dirty="0" err="1">
                <a:latin typeface="+mn-ea"/>
              </a:rPr>
              <a:t>－</a:t>
            </a:r>
            <a:r>
              <a:rPr lang="ja-JP" altLang="en-US" sz="1200" dirty="0" smtClean="0">
                <a:latin typeface="+mn-ea"/>
                <a:ea typeface="+mn-ea"/>
              </a:rPr>
              <a:t>満足）</a:t>
            </a:r>
            <a:endParaRPr lang="en-US" altLang="ja-JP" sz="1200" dirty="0">
              <a:latin typeface="+mn-ea"/>
              <a:ea typeface="+mn-ea"/>
            </a:endParaRPr>
          </a:p>
        </p:txBody>
      </p:sp>
      <p:sp>
        <p:nvSpPr>
          <p:cNvPr id="74" name="正方形/長方形 5"/>
          <p:cNvSpPr>
            <a:spLocks noChangeArrowheads="1"/>
          </p:cNvSpPr>
          <p:nvPr/>
        </p:nvSpPr>
        <p:spPr bwMode="auto">
          <a:xfrm>
            <a:off x="4103617" y="5046054"/>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75" name="カギ線コネクタ 74"/>
          <p:cNvCxnSpPr>
            <a:stCxn id="74" idx="2"/>
            <a:endCxn id="73" idx="1"/>
          </p:cNvCxnSpPr>
          <p:nvPr/>
        </p:nvCxnSpPr>
        <p:spPr>
          <a:xfrm rot="16200000" flipH="1">
            <a:off x="3930189" y="5607530"/>
            <a:ext cx="639727" cy="11424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6" name="正方形/長方形 5"/>
          <p:cNvSpPr>
            <a:spLocks noChangeArrowheads="1"/>
          </p:cNvSpPr>
          <p:nvPr/>
        </p:nvSpPr>
        <p:spPr bwMode="auto">
          <a:xfrm>
            <a:off x="218874" y="5293735"/>
            <a:ext cx="2617230"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2.7</a:t>
            </a:r>
            <a:r>
              <a:rPr lang="ja-JP" altLang="en-US" sz="1200" dirty="0">
                <a:latin typeface="+mn-ea"/>
              </a:rPr>
              <a:t>　法的権利・法的責任のマネジメント</a:t>
            </a:r>
          </a:p>
        </p:txBody>
      </p:sp>
      <p:sp>
        <p:nvSpPr>
          <p:cNvPr id="77" name="正方形/長方形 5"/>
          <p:cNvSpPr>
            <a:spLocks noChangeArrowheads="1"/>
          </p:cNvSpPr>
          <p:nvPr/>
        </p:nvSpPr>
        <p:spPr bwMode="auto">
          <a:xfrm>
            <a:off x="437536" y="5642824"/>
            <a:ext cx="3686628" cy="966152"/>
          </a:xfrm>
          <a:prstGeom prst="rect">
            <a:avLst/>
          </a:prstGeom>
          <a:solidFill>
            <a:srgbClr val="FFFF99"/>
          </a:solidFill>
          <a:ln w="9525" algn="ctr">
            <a:solidFill>
              <a:srgbClr val="0070C0"/>
            </a:solidFill>
            <a:round/>
            <a:headEnd/>
            <a:tailEnd/>
          </a:ln>
        </p:spPr>
        <p:txBody>
          <a:bodyPr wrap="none" tIns="36000" rIns="72000" bIns="36000">
            <a:spAutoFit/>
          </a:bodyPr>
          <a:lstStyle/>
          <a:p>
            <a:pPr>
              <a:defRPr/>
            </a:pPr>
            <a:r>
              <a:rPr lang="en-US" altLang="ja-JP" sz="1200" i="1" u="sng" dirty="0" smtClean="0">
                <a:latin typeface="+mn-ea"/>
                <a:ea typeface="+mn-ea"/>
              </a:rPr>
              <a:t>1</a:t>
            </a:r>
            <a:r>
              <a:rPr lang="ja-JP" altLang="en-US" sz="1200" i="1" u="sng" dirty="0" smtClean="0">
                <a:latin typeface="+mn-ea"/>
                <a:ea typeface="+mn-ea"/>
              </a:rPr>
              <a:t>　知的財産権の法的権利・法的責任のマネジメント</a:t>
            </a:r>
            <a:endParaRPr lang="en-US" altLang="ja-JP" sz="1200" i="1" u="sng" dirty="0" smtClean="0">
              <a:latin typeface="+mn-ea"/>
              <a:ea typeface="+mn-ea"/>
            </a:endParaRPr>
          </a:p>
          <a:p>
            <a:pPr>
              <a:defRPr/>
            </a:pPr>
            <a:r>
              <a:rPr lang="ja-JP" altLang="en-US" sz="1200" dirty="0" smtClean="0">
                <a:latin typeface="+mn-ea"/>
                <a:ea typeface="+mn-ea"/>
              </a:rPr>
              <a:t>　①特許法、②著作権法、③ＯＳＳライセンス</a:t>
            </a:r>
            <a:endParaRPr lang="en-US" altLang="ja-JP" sz="1200" dirty="0" smtClean="0">
              <a:latin typeface="+mn-ea"/>
              <a:ea typeface="+mn-ea"/>
            </a:endParaRPr>
          </a:p>
          <a:p>
            <a:pPr>
              <a:defRPr/>
            </a:pPr>
            <a:r>
              <a:rPr lang="en-US" altLang="ja-JP" sz="1200" i="1" u="sng" dirty="0" smtClean="0">
                <a:latin typeface="+mn-ea"/>
                <a:ea typeface="+mn-ea"/>
              </a:rPr>
              <a:t>2</a:t>
            </a:r>
            <a:r>
              <a:rPr lang="ja-JP" altLang="en-US" sz="1200" i="1" u="sng" dirty="0" smtClean="0">
                <a:latin typeface="+mn-ea"/>
                <a:ea typeface="+mn-ea"/>
              </a:rPr>
              <a:t>　</a:t>
            </a:r>
            <a:r>
              <a:rPr lang="ja-JP" altLang="en-US" sz="1200" i="1" u="sng" dirty="0" smtClean="0">
                <a:latin typeface="+mn-ea"/>
              </a:rPr>
              <a:t>知的財産権以外の法的</a:t>
            </a:r>
            <a:r>
              <a:rPr lang="ja-JP" altLang="en-US" sz="1200" i="1" u="sng" dirty="0">
                <a:latin typeface="+mn-ea"/>
              </a:rPr>
              <a:t>権利・法的責任の</a:t>
            </a:r>
            <a:r>
              <a:rPr lang="ja-JP" altLang="en-US" sz="1200" i="1" u="sng" dirty="0" smtClean="0">
                <a:latin typeface="+mn-ea"/>
              </a:rPr>
              <a:t>マネジメント</a:t>
            </a:r>
            <a:endParaRPr lang="en-US" altLang="ja-JP" sz="1200" i="1" u="sng" dirty="0" smtClean="0">
              <a:latin typeface="+mn-ea"/>
            </a:endParaRPr>
          </a:p>
          <a:p>
            <a:pPr>
              <a:defRPr/>
            </a:pPr>
            <a:r>
              <a:rPr lang="ja-JP" altLang="en-US" sz="1200" dirty="0" smtClean="0">
                <a:latin typeface="+mn-ea"/>
              </a:rPr>
              <a:t>　①不正アクセス禁止法、②個人情報保護法</a:t>
            </a:r>
            <a:endParaRPr lang="en-US" altLang="ja-JP" sz="1200" dirty="0" smtClean="0">
              <a:latin typeface="+mn-ea"/>
            </a:endParaRPr>
          </a:p>
          <a:p>
            <a:pPr>
              <a:defRPr/>
            </a:pPr>
            <a:r>
              <a:rPr lang="ja-JP" altLang="en-US" sz="1200" dirty="0" smtClean="0">
                <a:latin typeface="+mn-ea"/>
              </a:rPr>
              <a:t>　③ＰＬ法（製造物責任法）</a:t>
            </a:r>
            <a:endParaRPr lang="en-US" altLang="ja-JP" sz="1200" dirty="0">
              <a:latin typeface="+mn-ea"/>
            </a:endParaRPr>
          </a:p>
        </p:txBody>
      </p:sp>
      <p:sp>
        <p:nvSpPr>
          <p:cNvPr id="78" name="正方形/長方形 5"/>
          <p:cNvSpPr>
            <a:spLocks noChangeArrowheads="1"/>
          </p:cNvSpPr>
          <p:nvPr/>
        </p:nvSpPr>
        <p:spPr bwMode="auto">
          <a:xfrm>
            <a:off x="235608" y="5285368"/>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79" name="カギ線コネクタ 78"/>
          <p:cNvCxnSpPr>
            <a:stCxn id="78" idx="2"/>
            <a:endCxn id="77" idx="1"/>
          </p:cNvCxnSpPr>
          <p:nvPr/>
        </p:nvCxnSpPr>
        <p:spPr>
          <a:xfrm rot="16200000" flipH="1">
            <a:off x="110331" y="5798694"/>
            <a:ext cx="541796" cy="11261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0" name="正方形/長方形 5"/>
          <p:cNvSpPr>
            <a:spLocks noChangeArrowheads="1"/>
          </p:cNvSpPr>
          <p:nvPr/>
        </p:nvSpPr>
        <p:spPr bwMode="auto">
          <a:xfrm>
            <a:off x="3030371" y="1197229"/>
            <a:ext cx="2786715" cy="284909"/>
          </a:xfrm>
          <a:prstGeom prst="rect">
            <a:avLst/>
          </a:prstGeom>
          <a:solidFill>
            <a:srgbClr val="CCFFFF"/>
          </a:solidFill>
          <a:ln w="9525" algn="ctr">
            <a:solidFill>
              <a:srgbClr val="0070C0"/>
            </a:solidFill>
            <a:round/>
            <a:headEnd/>
            <a:tailEnd/>
          </a:ln>
        </p:spPr>
        <p:txBody>
          <a:bodyPr wrap="none" tIns="72000" bIns="36000">
            <a:spAutoFit/>
          </a:bodyPr>
          <a:lstStyle/>
          <a:p>
            <a:pPr>
              <a:defRPr/>
            </a:pPr>
            <a:r>
              <a:rPr lang="en-US" altLang="ja-JP" sz="1200" dirty="0">
                <a:latin typeface="+mn-ea"/>
              </a:rPr>
              <a:t>2.2</a:t>
            </a:r>
            <a:r>
              <a:rPr lang="ja-JP" altLang="en-US" sz="1200" dirty="0">
                <a:latin typeface="+mn-ea"/>
              </a:rPr>
              <a:t>　ライフサイクルプロセスのマネジメント</a:t>
            </a:r>
          </a:p>
        </p:txBody>
      </p:sp>
      <p:sp>
        <p:nvSpPr>
          <p:cNvPr id="81" name="正方形/長方形 5"/>
          <p:cNvSpPr>
            <a:spLocks noChangeArrowheads="1"/>
          </p:cNvSpPr>
          <p:nvPr/>
        </p:nvSpPr>
        <p:spPr bwMode="auto">
          <a:xfrm>
            <a:off x="3249034" y="1546318"/>
            <a:ext cx="2787666" cy="3027358"/>
          </a:xfrm>
          <a:prstGeom prst="rect">
            <a:avLst/>
          </a:prstGeom>
          <a:solidFill>
            <a:srgbClr val="FFFF99"/>
          </a:solidFill>
          <a:ln w="9525" algn="ctr">
            <a:solidFill>
              <a:srgbClr val="0070C0"/>
            </a:solidFill>
            <a:round/>
            <a:headEnd/>
            <a:tailEnd/>
          </a:ln>
        </p:spPr>
        <p:txBody>
          <a:bodyPr wrap="square" tIns="36000" rIns="72000" bIns="36000">
            <a:spAutoFit/>
          </a:bodyPr>
          <a:lstStyle/>
          <a:p>
            <a:pPr>
              <a:defRPr/>
            </a:pPr>
            <a:r>
              <a:rPr lang="en-US" altLang="ja-JP" sz="1200" i="1" u="sng" dirty="0" smtClean="0">
                <a:latin typeface="+mn-ea"/>
                <a:ea typeface="+mn-ea"/>
              </a:rPr>
              <a:t>1</a:t>
            </a:r>
            <a:r>
              <a:rPr lang="ja-JP" altLang="en-US" sz="1200" i="1" u="sng" dirty="0" smtClean="0">
                <a:latin typeface="+mn-ea"/>
                <a:ea typeface="+mn-ea"/>
              </a:rPr>
              <a:t>　</a:t>
            </a:r>
            <a:r>
              <a:rPr lang="ja-JP" altLang="en-US" sz="1200" i="1" u="sng" dirty="0" smtClean="0">
                <a:latin typeface="+mn-ea"/>
              </a:rPr>
              <a:t>ライフサイクルモデル</a:t>
            </a:r>
            <a:endParaRPr lang="en-US" altLang="ja-JP" sz="1200" i="1" u="sng" dirty="0" smtClean="0">
              <a:latin typeface="+mn-ea"/>
            </a:endParaRPr>
          </a:p>
          <a:p>
            <a:pPr>
              <a:defRPr/>
            </a:pPr>
            <a:r>
              <a:rPr lang="ja-JP" altLang="en-US" sz="1200" dirty="0">
                <a:latin typeface="+mn-ea"/>
                <a:ea typeface="+mn-ea"/>
              </a:rPr>
              <a:t>　</a:t>
            </a:r>
            <a:r>
              <a:rPr lang="ja-JP" altLang="en-US" sz="1200" dirty="0" smtClean="0">
                <a:latin typeface="+mn-ea"/>
                <a:ea typeface="+mn-ea"/>
              </a:rPr>
              <a:t>①</a:t>
            </a:r>
            <a:r>
              <a:rPr lang="ja-JP" altLang="en-US" sz="1200" dirty="0">
                <a:latin typeface="+mn-ea"/>
              </a:rPr>
              <a:t>ＩＳＯ</a:t>
            </a:r>
            <a:r>
              <a:rPr lang="en-US" altLang="ja-JP" sz="1200" dirty="0">
                <a:latin typeface="+mn-ea"/>
              </a:rPr>
              <a:t>/</a:t>
            </a:r>
            <a:r>
              <a:rPr lang="ja-JP" altLang="en-US" sz="1200" dirty="0">
                <a:latin typeface="+mn-ea"/>
              </a:rPr>
              <a:t>ＩＥＣ　</a:t>
            </a:r>
            <a:r>
              <a:rPr lang="en-US" altLang="ja-JP" sz="1200" dirty="0">
                <a:latin typeface="+mn-ea"/>
              </a:rPr>
              <a:t>12207</a:t>
            </a:r>
          </a:p>
          <a:p>
            <a:pPr>
              <a:defRPr/>
            </a:pPr>
            <a:r>
              <a:rPr lang="ja-JP" altLang="en-US" sz="1200" dirty="0" smtClean="0">
                <a:latin typeface="+mn-ea"/>
                <a:ea typeface="+mn-ea"/>
              </a:rPr>
              <a:t>　②</a:t>
            </a:r>
            <a:r>
              <a:rPr lang="ja-JP" altLang="en-US" sz="1200" dirty="0">
                <a:latin typeface="+mn-ea"/>
              </a:rPr>
              <a:t>ＩＳＯ</a:t>
            </a:r>
            <a:r>
              <a:rPr lang="en-US" altLang="ja-JP" sz="1200" dirty="0">
                <a:latin typeface="+mn-ea"/>
              </a:rPr>
              <a:t>/</a:t>
            </a:r>
            <a:r>
              <a:rPr lang="ja-JP" altLang="en-US" sz="1200" dirty="0">
                <a:latin typeface="+mn-ea"/>
              </a:rPr>
              <a:t>ＩＥＣ　</a:t>
            </a:r>
            <a:r>
              <a:rPr lang="en-US" altLang="ja-JP" sz="1200" dirty="0">
                <a:latin typeface="+mn-ea"/>
              </a:rPr>
              <a:t>15288</a:t>
            </a:r>
            <a:endParaRPr lang="en-US" altLang="ja-JP" sz="1200" dirty="0">
              <a:latin typeface="+mn-ea"/>
              <a:ea typeface="+mn-ea"/>
            </a:endParaRPr>
          </a:p>
          <a:p>
            <a:pPr>
              <a:defRPr/>
            </a:pPr>
            <a:r>
              <a:rPr lang="en-US" altLang="ja-JP" sz="1200" i="1" u="sng" dirty="0" smtClean="0">
                <a:latin typeface="+mn-ea"/>
                <a:ea typeface="+mn-ea"/>
              </a:rPr>
              <a:t>2</a:t>
            </a:r>
            <a:r>
              <a:rPr lang="ja-JP" altLang="en-US" sz="1200" i="1" u="sng" dirty="0" smtClean="0">
                <a:latin typeface="+mn-ea"/>
                <a:ea typeface="+mn-ea"/>
              </a:rPr>
              <a:t>　セーフティ・クリティカル・</a:t>
            </a:r>
            <a:endParaRPr lang="en-US" altLang="ja-JP" sz="1200" i="1" u="sng" dirty="0" smtClean="0">
              <a:latin typeface="+mn-ea"/>
              <a:ea typeface="+mn-ea"/>
            </a:endParaRPr>
          </a:p>
          <a:p>
            <a:pPr algn="r">
              <a:defRPr/>
            </a:pPr>
            <a:r>
              <a:rPr lang="ja-JP" altLang="en-US" sz="1200" i="1" u="sng" dirty="0" smtClean="0">
                <a:latin typeface="+mn-ea"/>
                <a:ea typeface="+mn-ea"/>
              </a:rPr>
              <a:t>ライフサイクルモデル</a:t>
            </a:r>
            <a:endParaRPr lang="en-US" altLang="ja-JP" sz="1200" i="1" u="sng"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①機能安全</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②自動車電子制御の</a:t>
            </a:r>
            <a:r>
              <a:rPr lang="ja-JP" altLang="en-US" sz="1200" dirty="0">
                <a:latin typeface="+mn-ea"/>
              </a:rPr>
              <a:t>機能</a:t>
            </a:r>
            <a:r>
              <a:rPr lang="ja-JP" altLang="en-US" sz="1200" dirty="0" smtClean="0">
                <a:latin typeface="+mn-ea"/>
              </a:rPr>
              <a:t>安全</a:t>
            </a:r>
            <a:endParaRPr lang="en-US" altLang="ja-JP" sz="1200" dirty="0" smtClean="0">
              <a:latin typeface="+mn-ea"/>
            </a:endParaRPr>
          </a:p>
          <a:p>
            <a:pPr>
              <a:defRPr/>
            </a:pPr>
            <a:r>
              <a:rPr lang="ja-JP" altLang="en-US" sz="1200" dirty="0">
                <a:latin typeface="+mn-ea"/>
                <a:ea typeface="+mn-ea"/>
              </a:rPr>
              <a:t>　</a:t>
            </a:r>
            <a:r>
              <a:rPr lang="ja-JP" altLang="en-US" sz="1200" dirty="0" smtClean="0">
                <a:latin typeface="+mn-ea"/>
                <a:ea typeface="+mn-ea"/>
              </a:rPr>
              <a:t>③医療機器ＳＷ</a:t>
            </a:r>
            <a:r>
              <a:rPr lang="ja-JP" altLang="en-US" sz="1200" dirty="0" smtClean="0">
                <a:latin typeface="+mn-ea"/>
              </a:rPr>
              <a:t>ライフサイクルプロセス</a:t>
            </a:r>
            <a:endParaRPr lang="en-US" altLang="ja-JP" sz="1200" dirty="0" smtClean="0">
              <a:latin typeface="+mn-ea"/>
              <a:ea typeface="+mn-ea"/>
            </a:endParaRPr>
          </a:p>
          <a:p>
            <a:pPr>
              <a:defRPr/>
            </a:pPr>
            <a:r>
              <a:rPr lang="en-US" altLang="ja-JP" sz="1200" i="1" u="sng" dirty="0" smtClean="0">
                <a:latin typeface="+mn-ea"/>
                <a:ea typeface="+mn-ea"/>
              </a:rPr>
              <a:t>3</a:t>
            </a:r>
            <a:r>
              <a:rPr lang="ja-JP" altLang="en-US" sz="1200" i="1" u="sng" dirty="0" smtClean="0">
                <a:latin typeface="+mn-ea"/>
                <a:ea typeface="+mn-ea"/>
              </a:rPr>
              <a:t>　プロセスモデル</a:t>
            </a:r>
            <a:endParaRPr lang="en-US" altLang="ja-JP" sz="1200" i="1" u="sng"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①</a:t>
            </a:r>
            <a:r>
              <a:rPr lang="ja-JP" altLang="en-US" sz="1200" dirty="0" err="1" smtClean="0">
                <a:latin typeface="+mn-ea"/>
                <a:ea typeface="+mn-ea"/>
              </a:rPr>
              <a:t>ウォ</a:t>
            </a:r>
            <a:r>
              <a:rPr lang="ja-JP" altLang="en-US" sz="1200" dirty="0" err="1">
                <a:latin typeface="+mn-ea"/>
              </a:rPr>
              <a:t>－</a:t>
            </a:r>
            <a:r>
              <a:rPr lang="ja-JP" altLang="en-US" sz="1200" dirty="0" err="1" smtClean="0">
                <a:latin typeface="+mn-ea"/>
                <a:ea typeface="+mn-ea"/>
              </a:rPr>
              <a:t>タ</a:t>
            </a:r>
            <a:r>
              <a:rPr lang="ja-JP" altLang="en-US" sz="1200" dirty="0" err="1">
                <a:latin typeface="+mn-ea"/>
              </a:rPr>
              <a:t>－</a:t>
            </a:r>
            <a:r>
              <a:rPr lang="ja-JP" altLang="en-US" sz="1200" dirty="0" err="1" smtClean="0">
                <a:latin typeface="+mn-ea"/>
                <a:ea typeface="+mn-ea"/>
              </a:rPr>
              <a:t>フォ</a:t>
            </a:r>
            <a:r>
              <a:rPr lang="ja-JP" altLang="en-US" sz="1200" dirty="0">
                <a:latin typeface="+mn-ea"/>
              </a:rPr>
              <a:t>－</a:t>
            </a:r>
            <a:r>
              <a:rPr lang="ja-JP" altLang="en-US" sz="1200" dirty="0" smtClean="0">
                <a:latin typeface="+mn-ea"/>
                <a:ea typeface="+mn-ea"/>
              </a:rPr>
              <a:t>ルモデル</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②反復型開発プロセス</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③プロトタイピング</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④スパイラルモデル</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⑤アジャイル開発</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⑥プロダクトライン開発</a:t>
            </a:r>
            <a:endParaRPr lang="en-US" altLang="ja-JP" sz="1200" dirty="0" smtClean="0">
              <a:latin typeface="+mn-ea"/>
              <a:ea typeface="+mn-ea"/>
            </a:endParaRPr>
          </a:p>
          <a:p>
            <a:pPr>
              <a:defRPr/>
            </a:pPr>
            <a:r>
              <a:rPr lang="ja-JP" altLang="en-US" sz="1200" dirty="0">
                <a:latin typeface="+mn-ea"/>
                <a:ea typeface="+mn-ea"/>
              </a:rPr>
              <a:t>　</a:t>
            </a:r>
            <a:r>
              <a:rPr lang="ja-JP" altLang="en-US" sz="1200" dirty="0" smtClean="0">
                <a:latin typeface="+mn-ea"/>
                <a:ea typeface="+mn-ea"/>
              </a:rPr>
              <a:t>⑦派生開発（ＸＤＤＰ）</a:t>
            </a:r>
            <a:endParaRPr lang="en-US" altLang="ja-JP" sz="1200" dirty="0">
              <a:latin typeface="+mn-ea"/>
              <a:ea typeface="+mn-ea"/>
            </a:endParaRPr>
          </a:p>
        </p:txBody>
      </p:sp>
      <p:sp>
        <p:nvSpPr>
          <p:cNvPr id="82" name="正方形/長方形 5"/>
          <p:cNvSpPr>
            <a:spLocks noChangeArrowheads="1"/>
          </p:cNvSpPr>
          <p:nvPr/>
        </p:nvSpPr>
        <p:spPr bwMode="auto">
          <a:xfrm>
            <a:off x="3047106" y="1188862"/>
            <a:ext cx="178626" cy="29873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cxnSp>
        <p:nvCxnSpPr>
          <p:cNvPr id="83" name="カギ線コネクタ 82"/>
          <p:cNvCxnSpPr>
            <a:stCxn id="82" idx="2"/>
            <a:endCxn id="81" idx="1"/>
          </p:cNvCxnSpPr>
          <p:nvPr/>
        </p:nvCxnSpPr>
        <p:spPr>
          <a:xfrm rot="16200000" flipH="1">
            <a:off x="2406527" y="2217489"/>
            <a:ext cx="1572399" cy="11261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カギ線コネクタ 83"/>
          <p:cNvCxnSpPr>
            <a:stCxn id="57" idx="2"/>
            <a:endCxn id="80" idx="1"/>
          </p:cNvCxnSpPr>
          <p:nvPr/>
        </p:nvCxnSpPr>
        <p:spPr>
          <a:xfrm rot="16200000" flipH="1">
            <a:off x="1404651" y="-286036"/>
            <a:ext cx="358956" cy="2892483"/>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カギ線コネクタ 84"/>
          <p:cNvCxnSpPr>
            <a:stCxn id="57" idx="2"/>
            <a:endCxn id="71" idx="1"/>
          </p:cNvCxnSpPr>
          <p:nvPr/>
        </p:nvCxnSpPr>
        <p:spPr>
          <a:xfrm rot="16200000" flipH="1">
            <a:off x="230796" y="887820"/>
            <a:ext cx="3767611" cy="3953426"/>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カギ線コネクタ 85"/>
          <p:cNvCxnSpPr>
            <a:stCxn id="57" idx="2"/>
            <a:endCxn id="72" idx="1"/>
          </p:cNvCxnSpPr>
          <p:nvPr/>
        </p:nvCxnSpPr>
        <p:spPr>
          <a:xfrm rot="16200000" flipH="1">
            <a:off x="943" y="1117673"/>
            <a:ext cx="4224515" cy="3950624"/>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カギ線コネクタ 86"/>
          <p:cNvCxnSpPr>
            <a:stCxn id="57" idx="2"/>
            <a:endCxn id="76" idx="1"/>
          </p:cNvCxnSpPr>
          <p:nvPr/>
        </p:nvCxnSpPr>
        <p:spPr>
          <a:xfrm rot="16200000" flipH="1">
            <a:off x="-2049350" y="3167966"/>
            <a:ext cx="4455462" cy="80986"/>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カギ線コネクタ 87"/>
          <p:cNvCxnSpPr>
            <a:stCxn id="53" idx="2"/>
          </p:cNvCxnSpPr>
          <p:nvPr/>
        </p:nvCxnSpPr>
        <p:spPr>
          <a:xfrm rot="16200000" flipH="1">
            <a:off x="5735847" y="-733628"/>
            <a:ext cx="100703" cy="247048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6967150" y="548955"/>
            <a:ext cx="903192" cy="0"/>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5</a:t>
            </a:fld>
            <a:endParaRPr lang="en-US" altLang="ja-JP" dirty="0">
              <a:solidFill>
                <a:srgbClr val="000000"/>
              </a:solidFill>
            </a:endParaRPr>
          </a:p>
        </p:txBody>
      </p:sp>
    </p:spTree>
    <p:extLst>
      <p:ext uri="{BB962C8B-B14F-4D97-AF65-F5344CB8AC3E}">
        <p14:creationId xmlns:p14="http://schemas.microsoft.com/office/powerpoint/2010/main" val="3552543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a:t>選定に　リスクがあれば　</a:t>
            </a:r>
            <a:r>
              <a:rPr lang="ja-JP" altLang="en-US" sz="1800" b="1" kern="0" dirty="0" smtClean="0"/>
              <a:t>請負わない</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040】 </a:t>
            </a:r>
            <a:r>
              <a:rPr lang="ja-JP" altLang="en-US" sz="2200" dirty="0" smtClean="0"/>
              <a:t>ツール</a:t>
            </a:r>
            <a:r>
              <a:rPr lang="ja-JP" altLang="en-US" sz="2200" dirty="0"/>
              <a:t>やパッケージ選定は会社として判断する</a:t>
            </a:r>
            <a:endParaRPr lang="ja-JP" altLang="en-US" sz="22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選定した開発ツールでは簡単に実装できない要求がでてきて、開発工数が見積り工数</a:t>
            </a:r>
            <a:r>
              <a:rPr lang="ja-JP" altLang="en-US" sz="1800" dirty="0" smtClean="0"/>
              <a:t>を</a:t>
            </a:r>
            <a:r>
              <a:rPr lang="en-US" altLang="ja-JP" sz="1800" dirty="0" smtClean="0"/>
              <a:t/>
            </a:r>
            <a:br>
              <a:rPr lang="en-US" altLang="ja-JP" sz="1800" dirty="0" smtClean="0"/>
            </a:br>
            <a:r>
              <a:rPr lang="ja-JP" altLang="en-US" sz="1800" dirty="0" smtClean="0"/>
              <a:t>大幅</a:t>
            </a:r>
            <a:r>
              <a:rPr lang="ja-JP" altLang="en-US" sz="1800" dirty="0"/>
              <a:t>に上回った。</a:t>
            </a:r>
          </a:p>
          <a:p>
            <a:pPr marL="540000">
              <a:spcBef>
                <a:spcPts val="0"/>
              </a:spcBef>
              <a:buFont typeface="Arial" panose="020B0604020202020204" pitchFamily="34" charset="0"/>
              <a:buChar char="•"/>
            </a:pPr>
            <a:r>
              <a:rPr lang="ja-JP" altLang="en-US" sz="1800" dirty="0"/>
              <a:t>選定した開発環境の経験者を必要な人数分確保できなかった結果、試行錯誤</a:t>
            </a:r>
            <a:r>
              <a:rPr lang="ja-JP" altLang="en-US" sz="1800" dirty="0" smtClean="0"/>
              <a:t>の工数が</a:t>
            </a:r>
            <a:r>
              <a:rPr lang="en-US" altLang="ja-JP" sz="1800" dirty="0" smtClean="0"/>
              <a:t/>
            </a:r>
            <a:br>
              <a:rPr lang="en-US" altLang="ja-JP" sz="1800" dirty="0" smtClean="0"/>
            </a:br>
            <a:r>
              <a:rPr lang="ja-JP" altLang="en-US" sz="1800" dirty="0" smtClean="0"/>
              <a:t>発生</a:t>
            </a:r>
            <a:r>
              <a:rPr lang="ja-JP" altLang="en-US" sz="1800" dirty="0"/>
              <a:t>してスケジュールが大幅に遅延した。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chemeClr val="tx1"/>
                </a:solidFill>
              </a:rPr>
              <a:t>2.8 </a:t>
            </a:r>
            <a:r>
              <a:rPr lang="ja-JP" altLang="en-US" sz="1800" kern="0" dirty="0">
                <a:solidFill>
                  <a:schemeClr val="tx1"/>
                </a:solidFill>
              </a:rPr>
              <a:t>意思決定</a:t>
            </a:r>
            <a:r>
              <a:rPr lang="ja-JP" altLang="en-US" sz="1800" kern="0">
                <a:solidFill>
                  <a:schemeClr val="tx1"/>
                </a:solidFill>
              </a:rPr>
              <a:t>の</a:t>
            </a:r>
            <a:r>
              <a:rPr lang="ja-JP" altLang="en-US" sz="1800" kern="0" smtClean="0">
                <a:solidFill>
                  <a:schemeClr val="tx1"/>
                </a:solidFill>
              </a:rPr>
              <a:t>マネジメント③</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t>選定は、社内の経験者の有無、パッケージ提供元のサポート内容、導入実績を考慮</a:t>
            </a:r>
            <a:r>
              <a:rPr lang="ja-JP" altLang="en-US" sz="1800" kern="0" smtClean="0"/>
              <a:t>した</a:t>
            </a:r>
            <a:r>
              <a:rPr lang="en-US" altLang="ja-JP" sz="1800" kern="0" smtClean="0"/>
              <a:t/>
            </a:r>
            <a:br>
              <a:rPr lang="en-US" altLang="ja-JP" sz="1800" kern="0" smtClean="0"/>
            </a:br>
            <a:r>
              <a:rPr lang="ja-JP" altLang="en-US" sz="1800" kern="0" smtClean="0"/>
              <a:t>上</a:t>
            </a:r>
            <a:r>
              <a:rPr lang="ja-JP" altLang="en-US" sz="1800" kern="0"/>
              <a:t>で、「会社として責任が持てるか？」という観点で検討し、判断する。</a:t>
            </a:r>
          </a:p>
          <a:p>
            <a:pPr marL="540000">
              <a:spcBef>
                <a:spcPts val="0"/>
              </a:spcBef>
              <a:buFont typeface="Arial" panose="020B0604020202020204" pitchFamily="34" charset="0"/>
              <a:buChar char="•"/>
            </a:pPr>
            <a:r>
              <a:rPr lang="ja-JP" altLang="en-US" sz="1800" kern="0"/>
              <a:t>利用ノウハウがない場合は、一部の機能を先行開発して問題点を吸収した上</a:t>
            </a:r>
            <a:r>
              <a:rPr lang="ja-JP" altLang="en-US" sz="1800" kern="0" smtClean="0"/>
              <a:t>で</a:t>
            </a:r>
            <a:r>
              <a:rPr lang="en-US" altLang="ja-JP" sz="1800" kern="0" smtClean="0"/>
              <a:t/>
            </a:r>
            <a:br>
              <a:rPr lang="en-US" altLang="ja-JP" sz="1800" kern="0" smtClean="0"/>
            </a:br>
            <a:r>
              <a:rPr lang="ja-JP" altLang="en-US" sz="1800" kern="0" smtClean="0"/>
              <a:t>（プロトタイプ</a:t>
            </a:r>
            <a:r>
              <a:rPr lang="ja-JP" altLang="en-US" sz="1800" kern="0"/>
              <a:t>開発）、全体を開発するスケジュールを考える。</a:t>
            </a:r>
          </a:p>
          <a:p>
            <a:pPr marL="540000">
              <a:spcBef>
                <a:spcPts val="0"/>
              </a:spcBef>
              <a:buFont typeface="Arial" panose="020B0604020202020204" pitchFamily="34" charset="0"/>
              <a:buChar char="•"/>
            </a:pPr>
            <a:r>
              <a:rPr lang="ja-JP" altLang="en-US" sz="1800" kern="0"/>
              <a:t>プロトタイプ開発をスケジュールできない場合は、開発自体を請負わない。</a:t>
            </a:r>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C</a:t>
                </a:r>
                <a:endParaRPr lang="ja-JP" altLang="en-US" dirty="0">
                  <a:solidFill>
                    <a:schemeClr val="bg1">
                      <a:lumMod val="75000"/>
                    </a:scheme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A</a:t>
                </a:r>
                <a:endParaRPr lang="ja-JP" altLang="en-US" dirty="0">
                  <a:solidFill>
                    <a:schemeClr val="bg1">
                      <a:lumMod val="75000"/>
                    </a:scheme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50</a:t>
            </a:fld>
            <a:endParaRPr lang="en-US" altLang="ja-JP">
              <a:solidFill>
                <a:srgbClr val="000000"/>
              </a:solidFill>
            </a:endParaRPr>
          </a:p>
        </p:txBody>
      </p:sp>
    </p:spTree>
    <p:extLst>
      <p:ext uri="{BB962C8B-B14F-4D97-AF65-F5344CB8AC3E}">
        <p14:creationId xmlns:p14="http://schemas.microsoft.com/office/powerpoint/2010/main" val="3078587445"/>
      </p:ext>
    </p:extLst>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33761"/>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smtClean="0"/>
              <a:t>外注は　成熟度見て　別管理！</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041】 </a:t>
            </a:r>
            <a:r>
              <a:rPr lang="ja-JP" altLang="en-US" sz="2400" dirty="0" smtClean="0"/>
              <a:t>発注先</a:t>
            </a:r>
            <a:r>
              <a:rPr lang="ja-JP" altLang="en-US" sz="2400" dirty="0"/>
              <a:t>の成熟度を観て管理レベルを</a:t>
            </a:r>
            <a:r>
              <a:rPr lang="ja-JP" altLang="en-US" sz="2400" dirty="0" smtClean="0"/>
              <a:t>変える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請負契約による外部委託（国内）が</a:t>
            </a:r>
            <a:r>
              <a:rPr lang="ja-JP" altLang="en-US" sz="1800" dirty="0"/>
              <a:t>増えているが、どんな管理をすべき</a:t>
            </a:r>
            <a:r>
              <a:rPr lang="ja-JP" altLang="en-US" sz="1800" dirty="0" smtClean="0"/>
              <a:t>か分からない。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smtClean="0"/>
              <a:t>2.9 </a:t>
            </a:r>
            <a:r>
              <a:rPr lang="ja-JP" altLang="en-US" sz="1800" kern="0" smtClean="0"/>
              <a:t>調達のマネジメント</a:t>
            </a:r>
            <a:r>
              <a:rPr lang="ja-JP" altLang="en-US" sz="1800" kern="0" dirty="0"/>
              <a:t>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発注先のレベルをまず見極めることが重要。発注した後では全てが手遅れ。</a:t>
            </a:r>
            <a:r>
              <a:rPr lang="en-US" altLang="ja-JP" sz="1800" kern="0" dirty="0" smtClean="0"/>
              <a:t/>
            </a:r>
            <a:br>
              <a:rPr lang="en-US" altLang="ja-JP" sz="1800" kern="0" dirty="0" smtClean="0"/>
            </a:br>
            <a:r>
              <a:rPr lang="ja-JP" altLang="en-US" sz="1800" kern="0" dirty="0" smtClean="0"/>
              <a:t>管理レベルが低いと判断される場合は、補完する項目を事前に決めておく。</a:t>
            </a:r>
            <a:r>
              <a:rPr lang="en-US" altLang="ja-JP" sz="1800" kern="0" dirty="0"/>
              <a:t/>
            </a:r>
            <a:br>
              <a:rPr lang="en-US" altLang="ja-JP" sz="1800" kern="0" dirty="0"/>
            </a:br>
            <a:r>
              <a:rPr lang="ja-JP" altLang="en-US" sz="1800" kern="0" dirty="0" smtClean="0"/>
              <a:t>　① 補完するための発注元工数を事前に見積もっておく。</a:t>
            </a:r>
            <a:r>
              <a:rPr lang="en-US" altLang="ja-JP" sz="1800" kern="0" dirty="0" smtClean="0"/>
              <a:t/>
            </a:r>
            <a:br>
              <a:rPr lang="en-US" altLang="ja-JP" sz="1800" kern="0" dirty="0" smtClean="0"/>
            </a:br>
            <a:r>
              <a:rPr lang="ja-JP" altLang="en-US" sz="1800" kern="0" dirty="0" smtClean="0"/>
              <a:t>　② こちらの要求事項（品質基準等）が理解できているか。</a:t>
            </a:r>
            <a:r>
              <a:rPr lang="en-US" altLang="ja-JP" sz="1800" kern="0" dirty="0" smtClean="0"/>
              <a:t/>
            </a:r>
            <a:br>
              <a:rPr lang="en-US" altLang="ja-JP" sz="1800" kern="0" dirty="0" smtClean="0"/>
            </a:br>
            <a:r>
              <a:rPr lang="ja-JP" altLang="en-US" sz="1800" kern="0" dirty="0" smtClean="0"/>
              <a:t>　③ 孫請けを使う可能性がある場合にはどのような管理を行っているか。</a:t>
            </a:r>
            <a:endParaRPr lang="en-US" altLang="ja-JP" sz="1800" kern="0" dirty="0" smtClean="0"/>
          </a:p>
          <a:p>
            <a:pPr marL="540000">
              <a:spcBef>
                <a:spcPts val="0"/>
              </a:spcBef>
              <a:buFont typeface="Arial" panose="020B0604020202020204" pitchFamily="34" charset="0"/>
              <a:buChar char="•"/>
            </a:pPr>
            <a:r>
              <a:rPr lang="ja-JP" altLang="en-US" sz="1800" kern="0" dirty="0" smtClean="0"/>
              <a:t>一括委託契約書に基づく開発計画書の作成を要求し、内容から判断する。</a:t>
            </a:r>
            <a:r>
              <a:rPr lang="en-US" altLang="ja-JP" sz="1800" kern="0" dirty="0" smtClean="0"/>
              <a:t/>
            </a:r>
            <a:br>
              <a:rPr lang="en-US" altLang="ja-JP" sz="1800" kern="0" dirty="0" smtClean="0"/>
            </a:br>
            <a:r>
              <a:rPr lang="ja-JP" altLang="en-US" sz="1800" kern="0" dirty="0" smtClean="0"/>
              <a:t>レベルが低い場合は委託契約書の内容がそのまま計画書になっていることもある。</a:t>
            </a:r>
            <a:endParaRPr lang="en-US" altLang="ja-JP" sz="1800" kern="0" dirty="0" smtClean="0"/>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D</a:t>
                </a:r>
                <a:endParaRPr lang="ja-JP" altLang="en-US" dirty="0">
                  <a:solidFill>
                    <a:schemeClr val="bg1">
                      <a:lumMod val="75000"/>
                    </a:scheme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A</a:t>
                </a:r>
                <a:endParaRPr lang="ja-JP" altLang="en-US" dirty="0">
                  <a:solidFill>
                    <a:schemeClr val="bg1">
                      <a:lumMod val="75000"/>
                    </a:scheme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51</a:t>
            </a:fld>
            <a:endParaRPr lang="en-US" altLang="ja-JP">
              <a:solidFill>
                <a:srgbClr val="000000"/>
              </a:solidFill>
            </a:endParaRPr>
          </a:p>
        </p:txBody>
      </p:sp>
    </p:spTree>
    <p:extLst>
      <p:ext uri="{BB962C8B-B14F-4D97-AF65-F5344CB8AC3E}">
        <p14:creationId xmlns:p14="http://schemas.microsoft.com/office/powerpoint/2010/main" val="2815399230"/>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a:t>オフショアで　いいもの作れる　心掛け</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042】 </a:t>
            </a:r>
            <a:r>
              <a:rPr lang="ja-JP" altLang="en-US" sz="2400" dirty="0" smtClean="0"/>
              <a:t>オフショア</a:t>
            </a:r>
            <a:r>
              <a:rPr lang="ja-JP" altLang="en-US" sz="2400" dirty="0"/>
              <a:t>開発は、成熟度や文化</a:t>
            </a:r>
            <a:r>
              <a:rPr lang="ja-JP" altLang="en-US" sz="2400" dirty="0" smtClean="0"/>
              <a:t>が日本と</a:t>
            </a:r>
            <a:r>
              <a:rPr lang="ja-JP" altLang="en-US" sz="2400" dirty="0"/>
              <a:t>異なることを考慮する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国内の協力会社と同じような内容（契約書・発注書）で</a:t>
            </a:r>
            <a:r>
              <a:rPr lang="ja-JP" altLang="en-US" sz="1800" dirty="0"/>
              <a:t>オフショア開発</a:t>
            </a:r>
            <a:r>
              <a:rPr lang="ja-JP" altLang="en-US" sz="1800" dirty="0" smtClean="0"/>
              <a:t>を実施</a:t>
            </a:r>
            <a:r>
              <a:rPr lang="ja-JP" altLang="en-US" sz="1800" dirty="0"/>
              <a:t>したが</a:t>
            </a:r>
            <a:r>
              <a:rPr lang="ja-JP" altLang="en-US" sz="1800" dirty="0" smtClean="0"/>
              <a:t>、</a:t>
            </a:r>
            <a:r>
              <a:rPr lang="en-US" altLang="ja-JP" sz="1800" dirty="0" smtClean="0"/>
              <a:t/>
            </a:r>
            <a:br>
              <a:rPr lang="en-US" altLang="ja-JP" sz="1800" dirty="0" smtClean="0"/>
            </a:br>
            <a:r>
              <a:rPr lang="ja-JP" altLang="en-US" sz="1800" dirty="0" smtClean="0"/>
              <a:t>受け入れ時に不適合が多発してスケジュールが大幅に遅延した。</a:t>
            </a:r>
            <a:endParaRPr lang="en-US" altLang="ja-JP" sz="1800" dirty="0" smtClean="0"/>
          </a:p>
          <a:p>
            <a:pPr marL="540000">
              <a:spcBef>
                <a:spcPts val="0"/>
              </a:spcBef>
              <a:buFont typeface="Arial" panose="020B0604020202020204" pitchFamily="34" charset="0"/>
              <a:buChar char="•"/>
            </a:pPr>
            <a:r>
              <a:rPr lang="ja-JP" altLang="en-US" sz="1800" dirty="0"/>
              <a:t>発注元の意図が正確に</a:t>
            </a:r>
            <a:r>
              <a:rPr lang="ja-JP" altLang="en-US" sz="1800" dirty="0" smtClean="0"/>
              <a:t>伝わらず、</a:t>
            </a:r>
            <a:r>
              <a:rPr lang="ja-JP" altLang="en-US" sz="1800" dirty="0"/>
              <a:t>また、受入れ時のレビュー・テスト</a:t>
            </a:r>
            <a:r>
              <a:rPr lang="ja-JP" altLang="en-US" sz="1800" dirty="0" smtClean="0"/>
              <a:t>で指摘</a:t>
            </a:r>
            <a:r>
              <a:rPr lang="ja-JP" altLang="en-US" sz="1800" dirty="0"/>
              <a:t>・バグが多く</a:t>
            </a:r>
            <a:r>
              <a:rPr lang="ja-JP" altLang="en-US" sz="1800" dirty="0" smtClean="0"/>
              <a:t>発生</a:t>
            </a:r>
            <a:r>
              <a:rPr lang="en-US" altLang="ja-JP" sz="1800" dirty="0" smtClean="0"/>
              <a:t/>
            </a:r>
            <a:br>
              <a:rPr lang="en-US" altLang="ja-JP" sz="1800" dirty="0" smtClean="0"/>
            </a:br>
            <a:r>
              <a:rPr lang="ja-JP" altLang="en-US" sz="1800" dirty="0" smtClean="0"/>
              <a:t>する。</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smtClean="0"/>
              <a:t>2.9 </a:t>
            </a:r>
            <a:r>
              <a:rPr lang="ja-JP" altLang="en-US" sz="1800" kern="0" smtClean="0"/>
              <a:t>調達のマネジメント</a:t>
            </a:r>
            <a:r>
              <a:rPr lang="ja-JP" altLang="en-US" sz="1800" kern="0" dirty="0" smtClean="0"/>
              <a:t>②</a:t>
            </a:r>
            <a:endParaRPr lang="ja-JP" altLang="en-US" sz="1800" kern="0" dirty="0"/>
          </a:p>
        </p:txBody>
      </p:sp>
      <p:sp>
        <p:nvSpPr>
          <p:cNvPr id="15" name="Rectangle 3"/>
          <p:cNvSpPr txBox="1">
            <a:spLocks noChangeArrowheads="1"/>
          </p:cNvSpPr>
          <p:nvPr/>
        </p:nvSpPr>
        <p:spPr bwMode="auto">
          <a:xfrm>
            <a:off x="0" y="3140968"/>
            <a:ext cx="9144001" cy="3312368"/>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発注する際のドキュメントは、曖昧さがなく行間を読まなくても、伝わるような記載であるか</a:t>
            </a:r>
            <a:r>
              <a:rPr lang="en-US" altLang="ja-JP" sz="1800" kern="0" dirty="0" smtClean="0"/>
              <a:t/>
            </a:r>
            <a:br>
              <a:rPr lang="en-US" altLang="ja-JP" sz="1800" kern="0" dirty="0" smtClean="0"/>
            </a:br>
            <a:r>
              <a:rPr lang="ja-JP" altLang="en-US" sz="1800" kern="0" dirty="0" smtClean="0"/>
              <a:t>確認する。（日本語チェックツールを活用）</a:t>
            </a:r>
            <a:r>
              <a:rPr lang="en-US" altLang="ja-JP" sz="1800" kern="0" dirty="0" smtClean="0"/>
              <a:t/>
            </a:r>
            <a:br>
              <a:rPr lang="en-US" altLang="ja-JP" sz="1800" kern="0" dirty="0" smtClean="0"/>
            </a:br>
            <a:r>
              <a:rPr lang="ja-JP" altLang="en-US" sz="1800" kern="0" dirty="0" smtClean="0"/>
              <a:t>　① “以上”、“以下”ではなく「≦」 「≧」</a:t>
            </a:r>
            <a:r>
              <a:rPr lang="ja-JP" altLang="en-US" sz="1800" kern="0" dirty="0"/>
              <a:t>で</a:t>
            </a:r>
            <a:r>
              <a:rPr lang="ja-JP" altLang="en-US" sz="1800" kern="0" dirty="0" smtClean="0"/>
              <a:t>表現する。</a:t>
            </a:r>
            <a:r>
              <a:rPr lang="en-US" altLang="ja-JP" sz="1800" kern="0" dirty="0" smtClean="0"/>
              <a:t/>
            </a:r>
            <a:br>
              <a:rPr lang="en-US" altLang="ja-JP" sz="1800" kern="0" dirty="0" smtClean="0"/>
            </a:br>
            <a:r>
              <a:rPr lang="ja-JP" altLang="en-US" sz="1800" kern="0" dirty="0" smtClean="0"/>
              <a:t>　　　（中国語では“未満”に対応する単語がない</a:t>
            </a:r>
            <a:r>
              <a:rPr lang="ja-JP" altLang="en-US" sz="1800" kern="0" dirty="0"/>
              <a:t>ため、 「≦」 </a:t>
            </a:r>
            <a:r>
              <a:rPr lang="ja-JP" altLang="en-US" sz="1800" kern="0" dirty="0" smtClean="0"/>
              <a:t>を使うようにする）</a:t>
            </a:r>
            <a:r>
              <a:rPr lang="en-US" altLang="ja-JP" sz="1800" kern="0" dirty="0" smtClean="0"/>
              <a:t/>
            </a:r>
            <a:br>
              <a:rPr lang="en-US" altLang="ja-JP" sz="1800" kern="0" dirty="0" smtClean="0"/>
            </a:br>
            <a:r>
              <a:rPr lang="ja-JP" altLang="en-US" sz="1800" kern="0" dirty="0" smtClean="0"/>
              <a:t>　② 文章では</a:t>
            </a:r>
            <a:r>
              <a:rPr lang="ja-JP" altLang="en-US" sz="1800" kern="0" dirty="0"/>
              <a:t>なく</a:t>
            </a:r>
            <a:r>
              <a:rPr lang="ja-JP" altLang="en-US" sz="1800" kern="0" dirty="0" smtClean="0"/>
              <a:t>「○」 「</a:t>
            </a:r>
            <a:r>
              <a:rPr lang="en-US" altLang="ja-JP" sz="1800" kern="0" dirty="0" smtClean="0"/>
              <a:t>×</a:t>
            </a:r>
            <a:r>
              <a:rPr lang="ja-JP" altLang="en-US" sz="1800" kern="0" dirty="0" smtClean="0"/>
              <a:t>」</a:t>
            </a:r>
            <a:r>
              <a:rPr lang="ja-JP" altLang="en-US" sz="1800" kern="0" dirty="0"/>
              <a:t>で</a:t>
            </a:r>
            <a:r>
              <a:rPr lang="ja-JP" altLang="en-US" sz="1800" kern="0" dirty="0" smtClean="0"/>
              <a:t>表記してみる。</a:t>
            </a:r>
            <a:r>
              <a:rPr lang="en-US" altLang="ja-JP" sz="1800" kern="0" dirty="0" smtClean="0"/>
              <a:t/>
            </a:r>
            <a:br>
              <a:rPr lang="en-US" altLang="ja-JP" sz="1800" kern="0" dirty="0" smtClean="0"/>
            </a:br>
            <a:r>
              <a:rPr lang="ja-JP" altLang="en-US" sz="1800" kern="0" dirty="0" smtClean="0"/>
              <a:t>　③ 複雑なロジックはディシジョンテーブルを使う。</a:t>
            </a:r>
            <a:endParaRPr lang="en-US" altLang="ja-JP" sz="1800" kern="0" dirty="0" smtClean="0"/>
          </a:p>
          <a:p>
            <a:pPr marL="540000">
              <a:spcBef>
                <a:spcPts val="0"/>
              </a:spcBef>
              <a:buFont typeface="Arial" panose="020B0604020202020204" pitchFamily="34" charset="0"/>
              <a:buChar char="•"/>
            </a:pPr>
            <a:r>
              <a:rPr lang="ja-JP" altLang="en-US" sz="1800" kern="0" dirty="0" smtClean="0"/>
              <a:t>国内</a:t>
            </a:r>
            <a:r>
              <a:rPr lang="ja-JP" altLang="en-US" sz="1800" kern="0" dirty="0"/>
              <a:t>の開発に比べ、指標値を</a:t>
            </a:r>
            <a:r>
              <a:rPr lang="en-US" altLang="ja-JP" sz="1800" kern="0" dirty="0"/>
              <a:t>1.5</a:t>
            </a:r>
            <a:r>
              <a:rPr lang="ja-JP" altLang="en-US" sz="1800" kern="0" dirty="0"/>
              <a:t>～</a:t>
            </a:r>
            <a:r>
              <a:rPr lang="en-US" altLang="ja-JP" sz="1800" kern="0" dirty="0"/>
              <a:t>2</a:t>
            </a:r>
            <a:r>
              <a:rPr lang="ja-JP" altLang="en-US" sz="1800" kern="0" dirty="0"/>
              <a:t>倍に</a:t>
            </a:r>
            <a:r>
              <a:rPr lang="ja-JP" altLang="en-US" sz="1800" kern="0" dirty="0" smtClean="0"/>
              <a:t>設定</a:t>
            </a:r>
            <a:r>
              <a:rPr lang="ja-JP" altLang="en-US" sz="1800" kern="0" dirty="0"/>
              <a:t>し</a:t>
            </a:r>
            <a:r>
              <a:rPr lang="ja-JP" altLang="en-US" sz="1800" kern="0" dirty="0" smtClean="0"/>
              <a:t>、２回目</a:t>
            </a:r>
            <a:r>
              <a:rPr lang="ja-JP" altLang="en-US" sz="1800" kern="0" dirty="0"/>
              <a:t>の発注であっても</a:t>
            </a:r>
            <a:r>
              <a:rPr lang="ja-JP" altLang="en-US" sz="1800" kern="0" dirty="0" smtClean="0"/>
              <a:t>、慣れた</a:t>
            </a:r>
            <a:r>
              <a:rPr lang="ja-JP" altLang="en-US" sz="1800" kern="0" dirty="0"/>
              <a:t>から</a:t>
            </a:r>
            <a:r>
              <a:rPr lang="ja-JP" altLang="en-US" sz="1800" kern="0" dirty="0" smtClean="0"/>
              <a:t>と</a:t>
            </a:r>
            <a:r>
              <a:rPr lang="en-US" altLang="ja-JP" sz="1800" kern="0" dirty="0" smtClean="0"/>
              <a:t/>
            </a:r>
            <a:br>
              <a:rPr lang="en-US" altLang="ja-JP" sz="1800" kern="0" dirty="0" smtClean="0"/>
            </a:br>
            <a:r>
              <a:rPr lang="ja-JP" altLang="en-US" sz="1800" kern="0" dirty="0" smtClean="0"/>
              <a:t>いって</a:t>
            </a:r>
            <a:r>
              <a:rPr lang="ja-JP" altLang="en-US" sz="1800" kern="0" dirty="0"/>
              <a:t>指標値を</a:t>
            </a:r>
            <a:r>
              <a:rPr lang="ja-JP" altLang="en-US" sz="1800" kern="0" dirty="0" smtClean="0"/>
              <a:t>変えない。（人員流動で習熟</a:t>
            </a:r>
            <a:r>
              <a:rPr lang="ja-JP" altLang="en-US" sz="1800" kern="0" dirty="0"/>
              <a:t>効果が期待</a:t>
            </a:r>
            <a:r>
              <a:rPr lang="ja-JP" altLang="en-US" sz="1800" kern="0" dirty="0" smtClean="0"/>
              <a:t>できない）</a:t>
            </a:r>
            <a:endParaRPr lang="en-US" altLang="ja-JP" sz="1800" kern="0" dirty="0" smtClean="0"/>
          </a:p>
          <a:p>
            <a:pPr marL="540000">
              <a:spcBef>
                <a:spcPts val="0"/>
              </a:spcBef>
              <a:buFont typeface="Arial" panose="020B0604020202020204" pitchFamily="34" charset="0"/>
              <a:buChar char="•"/>
            </a:pPr>
            <a:r>
              <a:rPr lang="ja-JP" altLang="en-US" sz="1800" kern="0" dirty="0"/>
              <a:t>コスト</a:t>
            </a:r>
            <a:r>
              <a:rPr lang="ja-JP" altLang="en-US" sz="1800" kern="0" dirty="0" smtClean="0"/>
              <a:t>が</a:t>
            </a:r>
            <a:r>
              <a:rPr lang="ja-JP" altLang="en-US" sz="1800" kern="0" dirty="0"/>
              <a:t>安い国</a:t>
            </a:r>
            <a:r>
              <a:rPr lang="ja-JP" altLang="en-US" sz="1800" kern="0" dirty="0" smtClean="0"/>
              <a:t>ほど</a:t>
            </a:r>
            <a:r>
              <a:rPr lang="ja-JP" altLang="en-US" sz="1800" kern="0" dirty="0"/>
              <a:t>成熟度</a:t>
            </a:r>
            <a:r>
              <a:rPr lang="ja-JP" altLang="en-US" sz="1800" kern="0" dirty="0" smtClean="0"/>
              <a:t>は一般に低いので、その分の発注元工数を多く想定しておく。</a:t>
            </a:r>
            <a:endParaRPr lang="en-US" altLang="ja-JP" sz="1800" kern="0" dirty="0" smtClean="0"/>
          </a:p>
          <a:p>
            <a:pPr marL="540000">
              <a:spcBef>
                <a:spcPts val="0"/>
              </a:spcBef>
              <a:buFont typeface="Arial" panose="020B0604020202020204" pitchFamily="34" charset="0"/>
              <a:buChar char="•"/>
            </a:pPr>
            <a:r>
              <a:rPr lang="ja-JP" altLang="en-US" sz="1800" kern="0" dirty="0"/>
              <a:t>実際</a:t>
            </a:r>
            <a:r>
              <a:rPr lang="ja-JP" altLang="en-US" sz="1800" kern="0" dirty="0" smtClean="0"/>
              <a:t>に</a:t>
            </a:r>
            <a:r>
              <a:rPr lang="ja-JP" altLang="en-US" sz="1800" kern="0" dirty="0"/>
              <a:t>オフショア先</a:t>
            </a:r>
            <a:r>
              <a:rPr lang="ja-JP" altLang="en-US" sz="1800" kern="0" dirty="0" smtClean="0"/>
              <a:t>の開発現場に出向き、実態を確認をすることは必須と考える。</a:t>
            </a:r>
            <a:endParaRPr lang="en-US" altLang="ja-JP" sz="1800" kern="0" dirty="0"/>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D</a:t>
                </a:r>
                <a:endParaRPr lang="ja-JP" altLang="en-US" dirty="0">
                  <a:solidFill>
                    <a:schemeClr val="bg1">
                      <a:lumMod val="75000"/>
                    </a:scheme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rPr>
                  <a:t>A</a:t>
                </a:r>
                <a:endParaRPr lang="ja-JP" altLang="en-US" dirty="0">
                  <a:solidFill>
                    <a:schemeClr val="bg1">
                      <a:lumMod val="75000"/>
                    </a:scheme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52</a:t>
            </a:fld>
            <a:endParaRPr lang="en-US" altLang="ja-JP">
              <a:solidFill>
                <a:srgbClr val="000000"/>
              </a:solidFill>
            </a:endParaRPr>
          </a:p>
        </p:txBody>
      </p:sp>
    </p:spTree>
    <p:extLst>
      <p:ext uri="{BB962C8B-B14F-4D97-AF65-F5344CB8AC3E}">
        <p14:creationId xmlns:p14="http://schemas.microsoft.com/office/powerpoint/2010/main" val="3021410396"/>
      </p:ext>
    </p:extLst>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a:t>想定外　リスク管理で　想定内</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043】 </a:t>
            </a:r>
            <a:r>
              <a:rPr lang="ja-JP" altLang="en-US" sz="2400" dirty="0" smtClean="0"/>
              <a:t>リスクは特定することで対策を容易に導くことが可能となる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リスクを洗い出したが、対策が立案できない。</a:t>
            </a:r>
            <a:endParaRPr lang="en-US" altLang="ja-JP" sz="1800" dirty="0" smtClean="0"/>
          </a:p>
          <a:p>
            <a:pPr marL="540000">
              <a:spcBef>
                <a:spcPts val="0"/>
              </a:spcBef>
              <a:buFont typeface="Arial" panose="020B0604020202020204" pitchFamily="34" charset="0"/>
              <a:buChar char="•"/>
            </a:pPr>
            <a:r>
              <a:rPr lang="ja-JP" altLang="en-US" sz="1800" dirty="0"/>
              <a:t>リスクとして挙げたもの</a:t>
            </a:r>
            <a:r>
              <a:rPr lang="ja-JP" altLang="en-US" sz="1800" dirty="0" smtClean="0"/>
              <a:t>に</a:t>
            </a:r>
            <a:r>
              <a:rPr lang="ja-JP" altLang="en-US" sz="1800" dirty="0"/>
              <a:t>課題とすべきことが混じって</a:t>
            </a:r>
            <a:r>
              <a:rPr lang="ja-JP" altLang="en-US" sz="1800" dirty="0" smtClean="0"/>
              <a:t>いる。</a:t>
            </a:r>
            <a:endParaRPr lang="en-US" altLang="ja-JP" sz="1800" dirty="0" smtClean="0"/>
          </a:p>
          <a:p>
            <a:pPr marL="540000">
              <a:spcBef>
                <a:spcPts val="0"/>
              </a:spcBef>
              <a:buFont typeface="Arial" panose="020B0604020202020204" pitchFamily="34" charset="0"/>
              <a:buChar char="•"/>
            </a:pPr>
            <a:r>
              <a:rPr lang="ja-JP" altLang="en-US" sz="1800" dirty="0"/>
              <a:t>プロジェクトを進めている中で、様々</a:t>
            </a:r>
            <a:r>
              <a:rPr lang="ja-JP" altLang="en-US" sz="1800" dirty="0" smtClean="0"/>
              <a:t>な事象が</a:t>
            </a:r>
            <a:r>
              <a:rPr lang="ja-JP" altLang="en-US" sz="1800" dirty="0"/>
              <a:t>発生して対処に苦労する。</a:t>
            </a:r>
            <a:r>
              <a:rPr lang="en-US" altLang="ja-JP" sz="1800" dirty="0"/>
              <a:t/>
            </a:r>
            <a:br>
              <a:rPr lang="en-US" altLang="ja-JP" sz="1800" dirty="0"/>
            </a:br>
            <a:r>
              <a:rPr lang="ja-JP" altLang="en-US" sz="1800" dirty="0"/>
              <a:t>いく</a:t>
            </a:r>
            <a:r>
              <a:rPr lang="ja-JP" altLang="en-US" sz="1800" dirty="0" smtClean="0"/>
              <a:t>つかの事象は</a:t>
            </a:r>
            <a:r>
              <a:rPr lang="ja-JP" altLang="en-US" sz="1800" dirty="0"/>
              <a:t>顕在化した時点では</a:t>
            </a:r>
            <a:r>
              <a:rPr lang="ja-JP" altLang="en-US" sz="1800" dirty="0" smtClean="0"/>
              <a:t>手遅れとなってしまう。</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t>2.10 </a:t>
            </a:r>
            <a:r>
              <a:rPr lang="ja-JP" altLang="en-US" sz="1800" kern="0" dirty="0"/>
              <a:t>リスクマネジメント①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リスクを洗い出す際には、リスクが顕在化する恐れのある時期（工程）と、顕在化した際の</a:t>
            </a:r>
            <a:r>
              <a:rPr lang="en-US" altLang="ja-JP" sz="1800" kern="0" dirty="0" smtClean="0"/>
              <a:t/>
            </a:r>
            <a:br>
              <a:rPr lang="en-US" altLang="ja-JP" sz="1800" kern="0" dirty="0" smtClean="0"/>
            </a:br>
            <a:r>
              <a:rPr lang="ja-JP" altLang="en-US" sz="1800" kern="0" dirty="0" smtClean="0"/>
              <a:t>影響（インパクト）を明確にして初めてリスクを特定したことになる。</a:t>
            </a:r>
            <a:r>
              <a:rPr lang="en-US" altLang="ja-JP" sz="1800" kern="0" dirty="0" smtClean="0"/>
              <a:t/>
            </a:r>
            <a:br>
              <a:rPr lang="en-US" altLang="ja-JP" sz="1800" kern="0" dirty="0" smtClean="0"/>
            </a:br>
            <a:r>
              <a:rPr lang="ja-JP" altLang="en-US" sz="1800" kern="0" dirty="0" smtClean="0"/>
              <a:t>同じリスクでも顕在化する工程によって影響が異なると考える。</a:t>
            </a:r>
            <a:endParaRPr lang="en-US" altLang="ja-JP" sz="1800" kern="0" dirty="0" smtClean="0"/>
          </a:p>
          <a:p>
            <a:pPr marL="540000">
              <a:spcBef>
                <a:spcPts val="0"/>
              </a:spcBef>
              <a:buFont typeface="Arial" panose="020B0604020202020204" pitchFamily="34" charset="0"/>
              <a:buChar char="•"/>
            </a:pPr>
            <a:r>
              <a:rPr lang="ja-JP" altLang="en-US" sz="1800" kern="0" dirty="0" smtClean="0"/>
              <a:t>影響（インパクト）を明確に</a:t>
            </a:r>
            <a:r>
              <a:rPr lang="ja-JP" altLang="en-US" sz="1800" kern="0" dirty="0"/>
              <a:t>する</a:t>
            </a:r>
            <a:r>
              <a:rPr lang="ja-JP" altLang="en-US" sz="1800" kern="0" dirty="0" smtClean="0"/>
              <a:t>と、おのずと対策が見えてくる。</a:t>
            </a:r>
            <a:endParaRPr lang="en-US" altLang="ja-JP" sz="1800" kern="0" dirty="0" smtClean="0"/>
          </a:p>
          <a:p>
            <a:pPr marL="540000">
              <a:spcBef>
                <a:spcPts val="0"/>
              </a:spcBef>
              <a:buFont typeface="Arial" panose="020B0604020202020204" pitchFamily="34" charset="0"/>
              <a:buChar char="•"/>
            </a:pPr>
            <a:r>
              <a:rPr lang="ja-JP" altLang="en-US" sz="1800" kern="0" dirty="0"/>
              <a:t>リスク</a:t>
            </a:r>
            <a:r>
              <a:rPr lang="ja-JP" altLang="en-US" sz="1800" kern="0" dirty="0" smtClean="0"/>
              <a:t>の</a:t>
            </a:r>
            <a:r>
              <a:rPr lang="ja-JP" altLang="en-US" sz="1800" kern="0" dirty="0"/>
              <a:t>洗い出し</a:t>
            </a:r>
            <a:r>
              <a:rPr lang="ja-JP" altLang="en-US" sz="1800" kern="0" dirty="0" smtClean="0"/>
              <a:t>の</a:t>
            </a:r>
            <a:r>
              <a:rPr lang="ja-JP" altLang="en-US" sz="1800" kern="0" dirty="0"/>
              <a:t>十分性について</a:t>
            </a:r>
            <a:r>
              <a:rPr lang="ja-JP" altLang="en-US" sz="1800" kern="0" dirty="0" smtClean="0"/>
              <a:t>は</a:t>
            </a:r>
            <a:r>
              <a:rPr lang="en-US" altLang="ja-JP" sz="1800" kern="0" dirty="0" smtClean="0"/>
              <a:t>PJ</a:t>
            </a:r>
            <a:r>
              <a:rPr lang="ja-JP" altLang="en-US" sz="1800" kern="0" dirty="0" smtClean="0"/>
              <a:t>メンバーだけではなく、有識者を入れて検証する</a:t>
            </a:r>
            <a:r>
              <a:rPr lang="en-US" altLang="ja-JP" sz="1800" kern="0" dirty="0" smtClean="0"/>
              <a:t/>
            </a:r>
            <a:br>
              <a:rPr lang="en-US" altLang="ja-JP" sz="1800" kern="0" dirty="0" smtClean="0"/>
            </a:br>
            <a:r>
              <a:rPr lang="ja-JP" altLang="en-US" sz="1800" kern="0" dirty="0" smtClean="0"/>
              <a:t>ことが大切。</a:t>
            </a:r>
            <a:endParaRPr lang="en-US" altLang="ja-JP" sz="1800" kern="0" dirty="0" smtClean="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20" name="テキスト ボックス 19"/>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3" name="テキスト ボックス 22"/>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53</a:t>
            </a:fld>
            <a:endParaRPr lang="en-US" altLang="ja-JP">
              <a:solidFill>
                <a:srgbClr val="000000"/>
              </a:solidFill>
            </a:endParaRPr>
          </a:p>
        </p:txBody>
      </p:sp>
    </p:spTree>
    <p:extLst>
      <p:ext uri="{BB962C8B-B14F-4D97-AF65-F5344CB8AC3E}">
        <p14:creationId xmlns:p14="http://schemas.microsoft.com/office/powerpoint/2010/main" val="1342734249"/>
      </p:ext>
    </p:extLst>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a:t>定期的　リスク監視で　</a:t>
            </a:r>
            <a:r>
              <a:rPr lang="ja-JP" altLang="en-US" sz="1800" b="1" kern="0" dirty="0" smtClean="0"/>
              <a:t>コスト減る</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044】 </a:t>
            </a:r>
            <a:r>
              <a:rPr lang="ja-JP" altLang="en-US" sz="2400" dirty="0" smtClean="0"/>
              <a:t>リスクは定期的に監視することでコスト削減が可能となる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リスク管理が形骸化しており、想定したリスクが顕在化してしまう場合が多い。</a:t>
            </a:r>
            <a:r>
              <a:rPr lang="en-US" altLang="ja-JP" sz="1800" dirty="0" smtClean="0"/>
              <a:t/>
            </a:r>
            <a:br>
              <a:rPr lang="en-US" altLang="ja-JP" sz="1800" dirty="0" smtClean="0"/>
            </a:br>
            <a:r>
              <a:rPr lang="ja-JP" altLang="en-US" sz="1800" dirty="0" smtClean="0"/>
              <a:t>結果として多大な手戻りコストが発生してしまう。</a:t>
            </a:r>
            <a:endParaRPr lang="en-US" altLang="ja-JP" sz="1800" dirty="0" smtClean="0"/>
          </a:p>
          <a:p>
            <a:pPr marL="540000">
              <a:spcBef>
                <a:spcPts val="0"/>
              </a:spcBef>
              <a:buFont typeface="Arial" panose="020B0604020202020204" pitchFamily="34" charset="0"/>
              <a:buChar char="•"/>
            </a:pPr>
            <a:r>
              <a:rPr lang="ja-JP" altLang="en-US" sz="1800" dirty="0" smtClean="0"/>
              <a:t>上流工程で対策を講じることができていれば、手戻りコストは少なくて済んだ。</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t>2.10 </a:t>
            </a:r>
            <a:r>
              <a:rPr lang="ja-JP" altLang="en-US" sz="1800" kern="0" dirty="0" smtClean="0"/>
              <a:t>リスクマネジメント②</a:t>
            </a:r>
            <a:endParaRPr lang="ja-JP" altLang="en-US" sz="1800" kern="0" dirty="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リスクはコスト管理（リスク管理工数のコントロール）を行わないと、プロジェクト推進コストが足りなくなってしまう。</a:t>
            </a:r>
            <a:endParaRPr lang="en-US" altLang="ja-JP" sz="1800" kern="0" dirty="0" smtClean="0"/>
          </a:p>
          <a:p>
            <a:pPr marL="540000">
              <a:spcBef>
                <a:spcPts val="0"/>
              </a:spcBef>
              <a:buFont typeface="Arial" panose="020B0604020202020204" pitchFamily="34" charset="0"/>
              <a:buChar char="•"/>
            </a:pPr>
            <a:r>
              <a:rPr lang="ja-JP" altLang="en-US" sz="1800" kern="0" dirty="0" smtClean="0"/>
              <a:t>確度</a:t>
            </a:r>
            <a:r>
              <a:rPr lang="en-US" altLang="ja-JP" sz="1800" kern="0" dirty="0" smtClean="0"/>
              <a:t>×</a:t>
            </a:r>
            <a:r>
              <a:rPr lang="ja-JP" altLang="en-US" sz="1800" kern="0" dirty="0" smtClean="0"/>
              <a:t>影響（インパクト）の低いリスクは、監視しておくだけで十分。</a:t>
            </a:r>
            <a:endParaRPr lang="en-US" altLang="ja-JP" sz="1800" kern="0" dirty="0" smtClean="0"/>
          </a:p>
          <a:p>
            <a:pPr marL="540000">
              <a:spcBef>
                <a:spcPts val="0"/>
              </a:spcBef>
              <a:buFont typeface="Arial" panose="020B0604020202020204" pitchFamily="34" charset="0"/>
              <a:buChar char="•"/>
            </a:pPr>
            <a:r>
              <a:rPr lang="ja-JP" altLang="en-US" sz="1800" kern="0" dirty="0" smtClean="0"/>
              <a:t>確度と</a:t>
            </a:r>
            <a:r>
              <a:rPr lang="ja-JP" altLang="en-US" sz="1800" kern="0" dirty="0"/>
              <a:t>影響（インパクト</a:t>
            </a:r>
            <a:r>
              <a:rPr lang="ja-JP" altLang="en-US" sz="1800" kern="0" dirty="0" smtClean="0"/>
              <a:t>）は、工程によって変化するもの。</a:t>
            </a:r>
            <a:r>
              <a:rPr lang="en-US" altLang="ja-JP" sz="1800" kern="0" dirty="0" smtClean="0"/>
              <a:t/>
            </a:r>
            <a:br>
              <a:rPr lang="en-US" altLang="ja-JP" sz="1800" kern="0" dirty="0" smtClean="0"/>
            </a:br>
            <a:r>
              <a:rPr lang="ja-JP" altLang="en-US" sz="1800" kern="0" dirty="0" smtClean="0"/>
              <a:t>プロジェクト進捗確認会議の中で</a:t>
            </a:r>
            <a:r>
              <a:rPr lang="ja-JP" altLang="en-US" sz="1800" kern="0" dirty="0"/>
              <a:t>確度と影響（インパクト</a:t>
            </a:r>
            <a:r>
              <a:rPr lang="ja-JP" altLang="en-US" sz="1800" kern="0" dirty="0" smtClean="0"/>
              <a:t>）が変化していないかをチェック</a:t>
            </a:r>
            <a:r>
              <a:rPr lang="en-US" altLang="ja-JP" sz="1800" kern="0" dirty="0" smtClean="0"/>
              <a:t/>
            </a:r>
            <a:br>
              <a:rPr lang="en-US" altLang="ja-JP" sz="1800" kern="0" dirty="0" smtClean="0"/>
            </a:br>
            <a:r>
              <a:rPr lang="ja-JP" altLang="en-US" sz="1800" kern="0" dirty="0" smtClean="0"/>
              <a:t>すると良い。（</a:t>
            </a:r>
            <a:r>
              <a:rPr lang="ja-JP" altLang="en-US" sz="1800" kern="0" dirty="0"/>
              <a:t>プロジェクト進捗確認</a:t>
            </a:r>
            <a:r>
              <a:rPr lang="ja-JP" altLang="en-US" sz="1800" kern="0" dirty="0" smtClean="0"/>
              <a:t>会議は一週間単位くらいが効果的）</a:t>
            </a:r>
            <a:endParaRPr lang="en-US" altLang="ja-JP" sz="1800" kern="0" dirty="0" smtClean="0"/>
          </a:p>
          <a:p>
            <a:pPr marL="540000">
              <a:spcBef>
                <a:spcPts val="0"/>
              </a:spcBef>
              <a:buFont typeface="Arial" panose="020B0604020202020204" pitchFamily="34" charset="0"/>
              <a:buChar char="•"/>
            </a:pPr>
            <a:r>
              <a:rPr lang="ja-JP" altLang="en-US" sz="1800" kern="0" dirty="0"/>
              <a:t>顕在化</a:t>
            </a:r>
            <a:r>
              <a:rPr lang="ja-JP" altLang="en-US" sz="1800" kern="0" dirty="0" smtClean="0"/>
              <a:t>した</a:t>
            </a:r>
            <a:r>
              <a:rPr lang="ja-JP" altLang="en-US" sz="1800" kern="0" dirty="0"/>
              <a:t>リスク</a:t>
            </a:r>
            <a:r>
              <a:rPr lang="ja-JP" altLang="en-US" sz="1800" kern="0" dirty="0" smtClean="0"/>
              <a:t>の</a:t>
            </a:r>
            <a:r>
              <a:rPr lang="ja-JP" altLang="en-US" sz="1800" kern="0" dirty="0"/>
              <a:t>中に</a:t>
            </a:r>
            <a:r>
              <a:rPr lang="ja-JP" altLang="en-US" sz="1800" kern="0" dirty="0" smtClean="0"/>
              <a:t>は受容できるものもある。</a:t>
            </a:r>
            <a:r>
              <a:rPr lang="en-US" altLang="ja-JP" sz="1800" kern="0" dirty="0" smtClean="0"/>
              <a:t/>
            </a:r>
            <a:br>
              <a:rPr lang="en-US" altLang="ja-JP" sz="1800" kern="0" dirty="0" smtClean="0"/>
            </a:br>
            <a:r>
              <a:rPr lang="ja-JP" altLang="en-US" sz="1800" kern="0" dirty="0"/>
              <a:t>回避</a:t>
            </a:r>
            <a:r>
              <a:rPr lang="ja-JP" altLang="en-US" sz="1800" kern="0" dirty="0" smtClean="0"/>
              <a:t>策を講じることなく、事後対策だけで十分とする判断もある。</a:t>
            </a:r>
            <a:endParaRPr lang="en-US" altLang="ja-JP" sz="1800" kern="0" dirty="0" smtClean="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9" name="グループ化 18"/>
          <p:cNvGrpSpPr/>
          <p:nvPr/>
        </p:nvGrpSpPr>
        <p:grpSpPr>
          <a:xfrm>
            <a:off x="0" y="6444000"/>
            <a:ext cx="432000" cy="432000"/>
            <a:chOff x="0" y="6444000"/>
            <a:chExt cx="432000" cy="432000"/>
          </a:xfrm>
        </p:grpSpPr>
        <p:sp>
          <p:nvSpPr>
            <p:cNvPr id="20" name="テキスト ボックス 19"/>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3" name="テキスト ボックス 22"/>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54</a:t>
            </a:fld>
            <a:endParaRPr lang="en-US" altLang="ja-JP">
              <a:solidFill>
                <a:srgbClr val="000000"/>
              </a:solidFill>
            </a:endParaRPr>
          </a:p>
        </p:txBody>
      </p:sp>
    </p:spTree>
    <p:extLst>
      <p:ext uri="{BB962C8B-B14F-4D97-AF65-F5344CB8AC3E}">
        <p14:creationId xmlns:p14="http://schemas.microsoft.com/office/powerpoint/2010/main" val="2202349856"/>
      </p:ext>
    </p:extLst>
  </p:cSld>
  <p:clrMapOvr>
    <a:masterClrMapping/>
  </p:clrMapOvr>
  <p:transition spd="slow"/>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dirty="0"/>
              <a:t>リスクには　皆で対策　</a:t>
            </a:r>
            <a:r>
              <a:rPr lang="ja-JP" altLang="en-US" sz="1800" b="1" kern="0" dirty="0" smtClean="0"/>
              <a:t>知恵絞れ</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045】 </a:t>
            </a:r>
            <a:r>
              <a:rPr lang="ja-JP" altLang="en-US" sz="2400" dirty="0" smtClean="0"/>
              <a:t>顧客とのリスク共有がリスク低減につながる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リスクの効果的な対策を立案できないことがある。</a:t>
            </a:r>
            <a:endParaRPr lang="en-US" altLang="ja-JP" sz="1800" dirty="0" smtClean="0"/>
          </a:p>
          <a:p>
            <a:pPr marL="540000">
              <a:spcBef>
                <a:spcPts val="0"/>
              </a:spcBef>
              <a:buFont typeface="Arial" panose="020B0604020202020204" pitchFamily="34" charset="0"/>
              <a:buChar char="•"/>
            </a:pPr>
            <a:r>
              <a:rPr lang="ja-JP" altLang="en-US" sz="1800" dirty="0" smtClean="0"/>
              <a:t>リスクを洗い出してはみたが、どうしようもないことなので放置したら、案の定、顕在化してトラブルとなった。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t>2.10 </a:t>
            </a:r>
            <a:r>
              <a:rPr lang="ja-JP" altLang="en-US" sz="1800" kern="0" dirty="0" smtClean="0"/>
              <a:t>リスクマネジメント③</a:t>
            </a:r>
            <a:endParaRPr lang="ja-JP" altLang="en-US" sz="1800" kern="0" dirty="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プロジェクトの問題を「受託側だけの問題」と考えない！</a:t>
            </a:r>
            <a:endParaRPr lang="en-US" altLang="ja-JP" sz="1800" kern="0" dirty="0" smtClean="0"/>
          </a:p>
          <a:p>
            <a:pPr marL="197100" indent="0">
              <a:spcBef>
                <a:spcPts val="0"/>
              </a:spcBef>
              <a:buNone/>
            </a:pPr>
            <a:r>
              <a:rPr lang="ja-JP" altLang="en-US" sz="1800" kern="0" dirty="0"/>
              <a:t>　</a:t>
            </a:r>
            <a:r>
              <a:rPr lang="ja-JP" altLang="en-US" sz="1800" kern="0" dirty="0" smtClean="0"/>
              <a:t>（生活上の個人的な問題も、夫婦の問題として捉えると、解決策は変わってくるものである）</a:t>
            </a:r>
            <a:endParaRPr lang="en-US" altLang="ja-JP" sz="1800" kern="0" dirty="0" smtClean="0"/>
          </a:p>
          <a:p>
            <a:pPr marL="540000">
              <a:spcBef>
                <a:spcPts val="0"/>
              </a:spcBef>
              <a:buFont typeface="Arial" panose="020B0604020202020204" pitchFamily="34" charset="0"/>
              <a:buChar char="•"/>
            </a:pPr>
            <a:r>
              <a:rPr lang="en-US" altLang="ja-JP" sz="1800" kern="0" dirty="0" smtClean="0"/>
              <a:t>PJ</a:t>
            </a:r>
            <a:r>
              <a:rPr lang="ja-JP" altLang="en-US" sz="1800" kern="0" dirty="0" smtClean="0"/>
              <a:t>内部だけで対策を立案できないリスクであっても、顧客を巻き込むと容易に解決できる</a:t>
            </a:r>
            <a:r>
              <a:rPr lang="en-US" altLang="ja-JP" sz="1800" kern="0" dirty="0" smtClean="0"/>
              <a:t/>
            </a:r>
            <a:br>
              <a:rPr lang="en-US" altLang="ja-JP" sz="1800" kern="0" dirty="0" smtClean="0"/>
            </a:br>
            <a:r>
              <a:rPr lang="ja-JP" altLang="en-US" sz="1800" kern="0" dirty="0" smtClean="0"/>
              <a:t>ものがある。</a:t>
            </a:r>
            <a:endParaRPr lang="en-US" altLang="ja-JP" sz="1800" kern="0" dirty="0" smtClean="0"/>
          </a:p>
          <a:p>
            <a:pPr marL="540000">
              <a:spcBef>
                <a:spcPts val="0"/>
              </a:spcBef>
              <a:buFont typeface="Arial" panose="020B0604020202020204" pitchFamily="34" charset="0"/>
              <a:buChar char="•"/>
            </a:pPr>
            <a:r>
              <a:rPr lang="ja-JP" altLang="en-US" sz="1800" kern="0" dirty="0"/>
              <a:t>内部的</a:t>
            </a:r>
            <a:r>
              <a:rPr lang="ja-JP" altLang="en-US" sz="1800" kern="0" dirty="0" smtClean="0"/>
              <a:t>な</a:t>
            </a:r>
            <a:r>
              <a:rPr lang="ja-JP" altLang="en-US" sz="1800" kern="0" dirty="0"/>
              <a:t>リスクである</a:t>
            </a:r>
            <a:r>
              <a:rPr lang="ja-JP" altLang="en-US" sz="1800" kern="0" dirty="0" smtClean="0"/>
              <a:t>と判断できるリスクであっても、表現を工夫して共有したほうが良い</a:t>
            </a:r>
            <a:r>
              <a:rPr lang="en-US" altLang="ja-JP" sz="1800" kern="0" dirty="0" smtClean="0"/>
              <a:t/>
            </a:r>
            <a:br>
              <a:rPr lang="en-US" altLang="ja-JP" sz="1800" kern="0" dirty="0" smtClean="0"/>
            </a:br>
            <a:r>
              <a:rPr lang="ja-JP" altLang="en-US" sz="1800" kern="0" dirty="0" smtClean="0"/>
              <a:t>場合もある。</a:t>
            </a:r>
            <a:endParaRPr lang="en-US" altLang="ja-JP" sz="1800" kern="0" dirty="0" smtClean="0"/>
          </a:p>
          <a:p>
            <a:pPr marL="540000">
              <a:spcBef>
                <a:spcPts val="0"/>
              </a:spcBef>
              <a:buFont typeface="Arial" panose="020B0604020202020204" pitchFamily="34" charset="0"/>
              <a:buChar char="•"/>
            </a:pPr>
            <a:r>
              <a:rPr lang="ja-JP" altLang="en-US" sz="1800" kern="0" dirty="0"/>
              <a:t>顧客とリスクを共有するためには、顧客と</a:t>
            </a:r>
            <a:r>
              <a:rPr lang="en-US" altLang="ja-JP" sz="1800" kern="0" dirty="0"/>
              <a:t>PJ</a:t>
            </a:r>
            <a:r>
              <a:rPr lang="ja-JP" altLang="en-US" sz="1800" kern="0" dirty="0"/>
              <a:t>の目的が共有できているなど良好な関係が</a:t>
            </a:r>
            <a:r>
              <a:rPr lang="en-US" altLang="ja-JP" sz="1800" kern="0" dirty="0"/>
              <a:t/>
            </a:r>
            <a:br>
              <a:rPr lang="en-US" altLang="ja-JP" sz="1800" kern="0" dirty="0"/>
            </a:br>
            <a:r>
              <a:rPr lang="ja-JP" altLang="en-US" sz="1800" kern="0" dirty="0"/>
              <a:t>構築できて初めて可能となる</a:t>
            </a:r>
            <a:r>
              <a:rPr lang="ja-JP" altLang="en-US" sz="1800" kern="0" dirty="0" smtClean="0"/>
              <a:t>。</a:t>
            </a:r>
            <a:endParaRPr lang="en-US" altLang="ja-JP"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A</a:t>
                </a:r>
                <a:endParaRPr lang="ja-JP" altLang="en-US" dirty="0">
                  <a:solidFill>
                    <a:srgbClr val="FF0000"/>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55</a:t>
            </a:fld>
            <a:endParaRPr lang="en-US" altLang="ja-JP">
              <a:solidFill>
                <a:srgbClr val="000000"/>
              </a:solidFill>
            </a:endParaRPr>
          </a:p>
        </p:txBody>
      </p:sp>
    </p:spTree>
    <p:extLst>
      <p:ext uri="{BB962C8B-B14F-4D97-AF65-F5344CB8AC3E}">
        <p14:creationId xmlns:p14="http://schemas.microsoft.com/office/powerpoint/2010/main" val="1304006019"/>
      </p:ext>
    </p:extLst>
  </p:cSld>
  <p:clrMapOvr>
    <a:masterClrMapping/>
  </p:clrMapOvr>
  <p:transition spd="slow"/>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None/>
            </a:pPr>
            <a:r>
              <a:rPr lang="ja-JP" altLang="en-US" sz="1800" b="1" kern="0"/>
              <a:t>デグレード　安易な流用　要チェック</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046】 </a:t>
            </a:r>
            <a:r>
              <a:rPr lang="ja-JP" altLang="en-US" sz="2400" dirty="0" smtClean="0"/>
              <a:t>機種間</a:t>
            </a:r>
            <a:r>
              <a:rPr lang="ja-JP" altLang="en-US" sz="2400" dirty="0"/>
              <a:t>の移植は、前提の違いをリスク管理する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機種間の移植を行った際に、デグレードが後を絶たない。</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smtClean="0"/>
              <a:t>2.10 </a:t>
            </a:r>
            <a:r>
              <a:rPr lang="ja-JP" altLang="en-US" sz="1800" kern="0" smtClean="0"/>
              <a:t>リスクマネジメント④</a:t>
            </a:r>
            <a:endParaRPr lang="ja-JP" altLang="en-US" sz="1800" kern="0" dirty="0"/>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t>「前機種と同じコードを移植／流用する」場合は危険。</a:t>
            </a:r>
          </a:p>
          <a:p>
            <a:pPr marL="540000">
              <a:spcBef>
                <a:spcPts val="0"/>
              </a:spcBef>
              <a:buFont typeface="Arial" panose="020B0604020202020204" pitchFamily="34" charset="0"/>
              <a:buChar char="•"/>
            </a:pPr>
            <a:r>
              <a:rPr lang="ja-JP" altLang="en-US" sz="1800" kern="0"/>
              <a:t>前機種との些細な違いが、重大な影響を与えることがある。</a:t>
            </a:r>
            <a:br>
              <a:rPr lang="ja-JP" altLang="en-US" sz="1800" kern="0"/>
            </a:br>
            <a:r>
              <a:rPr lang="ja-JP" altLang="en-US" sz="1800" kern="0"/>
              <a:t>　① 前機種と環境や運用が異なる部分が必ずあるはず。</a:t>
            </a:r>
            <a:br>
              <a:rPr lang="ja-JP" altLang="en-US" sz="1800" kern="0"/>
            </a:br>
            <a:r>
              <a:rPr lang="ja-JP" altLang="en-US" sz="1800" kern="0"/>
              <a:t>　② その部分を徹底的にレビューやテストで確認するべき。</a:t>
            </a:r>
          </a:p>
          <a:p>
            <a:pPr marL="540000">
              <a:spcBef>
                <a:spcPts val="0"/>
              </a:spcBef>
              <a:buFont typeface="Arial" panose="020B0604020202020204" pitchFamily="34" charset="0"/>
              <a:buChar char="•"/>
            </a:pPr>
            <a:r>
              <a:rPr lang="ja-JP" altLang="en-US" sz="1800" kern="0"/>
              <a:t>コードクローン検出ツール等、どれだけ流用部分があるかをチェックするだけでも、影響範囲</a:t>
            </a:r>
            <a:r>
              <a:rPr lang="ja-JP" altLang="en-US" sz="1800" kern="0" smtClean="0"/>
              <a:t>を</a:t>
            </a:r>
            <a:r>
              <a:rPr lang="en-US" altLang="ja-JP" sz="1800" kern="0" smtClean="0"/>
              <a:t/>
            </a:r>
            <a:br>
              <a:rPr lang="en-US" altLang="ja-JP" sz="1800" kern="0" smtClean="0"/>
            </a:br>
            <a:r>
              <a:rPr lang="ja-JP" altLang="en-US" sz="1800" kern="0" smtClean="0"/>
              <a:t>特定</a:t>
            </a:r>
            <a:r>
              <a:rPr lang="ja-JP" altLang="en-US" sz="1800" kern="0"/>
              <a:t>することが可能。</a:t>
            </a:r>
            <a:endParaRPr lang="ja-JP" altLang="en-US"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bg1">
                        <a:lumMod val="75000"/>
                      </a:schemeClr>
                    </a:solidFill>
                    <a:latin typeface="Elephant" panose="02020904090505020303" pitchFamily="18" charset="0"/>
                    <a:ea typeface="HGS創英ﾌﾟﾚｾﾞﾝｽEB" panose="02020800000000000000" pitchFamily="18" charset="-128"/>
                  </a:rPr>
                  <a:t>QA</a:t>
                </a:r>
                <a:endParaRPr lang="ja-JP" altLang="en-US" dirty="0">
                  <a:solidFill>
                    <a:schemeClr val="bg1">
                      <a:lumMod val="75000"/>
                    </a:scheme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56</a:t>
            </a:fld>
            <a:endParaRPr lang="en-US" altLang="ja-JP">
              <a:solidFill>
                <a:srgbClr val="000000"/>
              </a:solidFill>
            </a:endParaRPr>
          </a:p>
        </p:txBody>
      </p:sp>
    </p:spTree>
    <p:extLst>
      <p:ext uri="{BB962C8B-B14F-4D97-AF65-F5344CB8AC3E}">
        <p14:creationId xmlns:p14="http://schemas.microsoft.com/office/powerpoint/2010/main" val="2790403916"/>
      </p:ext>
    </p:extLst>
  </p:cSld>
  <p:clrMapOvr>
    <a:masterClrMapping/>
  </p:clrMapOvr>
  <p:transition spd="slow"/>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置き去りの　トレーサビリティ　致命傷</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047】 </a:t>
            </a:r>
            <a:r>
              <a:rPr lang="ja-JP" altLang="en-US" sz="2400" dirty="0" smtClean="0">
                <a:solidFill>
                  <a:schemeClr val="bg1"/>
                </a:solidFill>
              </a:rPr>
              <a:t>トレーサビリティの確保はＶ字の両端から始める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開発規模が大きくなると、トレーサビリティ負荷は爆発的に増える。</a:t>
            </a:r>
          </a:p>
          <a:p>
            <a:pPr marL="540000">
              <a:spcBef>
                <a:spcPts val="0"/>
              </a:spcBef>
              <a:buFont typeface="Arial" panose="020B0604020202020204" pitchFamily="34" charset="0"/>
              <a:buChar char="•"/>
            </a:pPr>
            <a:r>
              <a:rPr lang="ja-JP" altLang="en-US" sz="1800" dirty="0"/>
              <a:t>有限な資源で、どこまで実現できるかは、いつも悩ましい。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2.11 </a:t>
            </a:r>
            <a:r>
              <a:rPr lang="ja-JP" altLang="en-US" sz="1800" kern="0" dirty="0">
                <a:solidFill>
                  <a:srgbClr val="000000"/>
                </a:solidFill>
              </a:rPr>
              <a:t>構成</a:t>
            </a:r>
            <a:r>
              <a:rPr lang="ja-JP" altLang="en-US" sz="1800" kern="0" dirty="0" smtClean="0">
                <a:solidFill>
                  <a:srgbClr val="000000"/>
                </a:solidFill>
              </a:rPr>
              <a:t>管理</a:t>
            </a:r>
            <a:r>
              <a:rPr lang="ja-JP" altLang="en-US" sz="1800" kern="0" dirty="0">
                <a:solidFill>
                  <a:srgbClr val="000000"/>
                </a:solidFill>
              </a:rPr>
              <a:t>①</a:t>
            </a:r>
          </a:p>
        </p:txBody>
      </p:sp>
      <p:sp>
        <p:nvSpPr>
          <p:cNvPr id="15" name="Rectangle 3"/>
          <p:cNvSpPr txBox="1">
            <a:spLocks noChangeArrowheads="1"/>
          </p:cNvSpPr>
          <p:nvPr/>
        </p:nvSpPr>
        <p:spPr bwMode="auto">
          <a:xfrm>
            <a:off x="0" y="3132000"/>
            <a:ext cx="9144001" cy="3312368"/>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各工程</a:t>
            </a:r>
            <a:r>
              <a:rPr lang="ja-JP" altLang="en-US" sz="1800" kern="0" dirty="0"/>
              <a:t>の入力ドキュメントと出力</a:t>
            </a:r>
            <a:r>
              <a:rPr lang="ja-JP" altLang="en-US" sz="1800" kern="0" dirty="0" smtClean="0"/>
              <a:t>ドキュメントの全てを紐付けすることが出来れば、</a:t>
            </a:r>
            <a:r>
              <a:rPr lang="en-US" altLang="ja-JP" sz="1800" kern="0" dirty="0" smtClean="0"/>
              <a:t/>
            </a:r>
            <a:br>
              <a:rPr lang="en-US" altLang="ja-JP" sz="1800" kern="0" dirty="0" smtClean="0"/>
            </a:br>
            <a:r>
              <a:rPr lang="ja-JP" altLang="en-US" sz="1800" dirty="0" smtClean="0"/>
              <a:t>トレーサビリティが確保できて品質と保守性は向上するが、</a:t>
            </a:r>
            <a:r>
              <a:rPr lang="ja-JP" altLang="en-US" sz="1800" kern="0" dirty="0" smtClean="0"/>
              <a:t>工数は増加する。</a:t>
            </a:r>
            <a:endParaRPr lang="en-US" altLang="ja-JP" sz="1800" kern="0" dirty="0" smtClean="0"/>
          </a:p>
          <a:p>
            <a:pPr marL="540000">
              <a:spcBef>
                <a:spcPts val="0"/>
              </a:spcBef>
              <a:buFont typeface="Arial" panose="020B0604020202020204" pitchFamily="34" charset="0"/>
              <a:buChar char="•"/>
            </a:pPr>
            <a:r>
              <a:rPr lang="ja-JP" altLang="en-US" sz="1800" dirty="0" smtClean="0"/>
              <a:t>最低限必要なトレーサビリティは、</a:t>
            </a:r>
            <a:r>
              <a:rPr lang="ja-JP" altLang="en-US" sz="1800" kern="0" dirty="0" smtClean="0"/>
              <a:t>要件 →（最終工程の）テスト項目</a:t>
            </a:r>
            <a:r>
              <a:rPr lang="ja-JP" altLang="en-US" sz="1800" kern="0" dirty="0"/>
              <a:t>である</a:t>
            </a:r>
            <a:r>
              <a:rPr lang="ja-JP" altLang="en-US" sz="1800" kern="0" dirty="0" smtClean="0"/>
              <a:t>。</a:t>
            </a:r>
            <a:r>
              <a:rPr lang="en-US" altLang="ja-JP" sz="1800" kern="0" dirty="0" smtClean="0"/>
              <a:t/>
            </a:r>
            <a:br>
              <a:rPr lang="en-US" altLang="ja-JP" sz="1800" kern="0" dirty="0" smtClean="0"/>
            </a:br>
            <a:r>
              <a:rPr lang="ja-JP" altLang="en-US" sz="1800" kern="0" dirty="0" smtClean="0"/>
              <a:t>したがって、リソースが十分でない場合は、Ｖ字の両端のみ</a:t>
            </a:r>
            <a:r>
              <a:rPr lang="ja-JP" altLang="en-US" sz="1800" kern="0" dirty="0"/>
              <a:t>を管理して、途中</a:t>
            </a:r>
            <a:r>
              <a:rPr lang="ja-JP" altLang="en-US" sz="1800" kern="0" dirty="0" smtClean="0"/>
              <a:t>の</a:t>
            </a:r>
            <a:r>
              <a:rPr lang="en-US" altLang="ja-JP" sz="1800" kern="0" dirty="0" smtClean="0"/>
              <a:t/>
            </a:r>
            <a:br>
              <a:rPr lang="en-US" altLang="ja-JP" sz="1800" kern="0" dirty="0" smtClean="0"/>
            </a:br>
            <a:r>
              <a:rPr lang="ja-JP" altLang="en-US" sz="1800" kern="0" dirty="0" smtClean="0"/>
              <a:t>トレーサビリティは割愛するやり方で良いと考える。</a:t>
            </a:r>
            <a:endParaRPr lang="en-US" altLang="ja-JP" sz="1800" kern="0" dirty="0" smtClean="0"/>
          </a:p>
          <a:p>
            <a:pPr marL="540000">
              <a:spcBef>
                <a:spcPts val="0"/>
              </a:spcBef>
              <a:buFont typeface="Arial" panose="020B0604020202020204" pitchFamily="34" charset="0"/>
              <a:buChar char="•"/>
            </a:pPr>
            <a:r>
              <a:rPr lang="ja-JP" altLang="en-US" sz="1800" kern="0" dirty="0"/>
              <a:t>但し</a:t>
            </a:r>
            <a:r>
              <a:rPr lang="ja-JP" altLang="en-US" sz="1800" kern="0" dirty="0" smtClean="0"/>
              <a:t>、非機能要件は許容値を文書化し、機能要件へ紐付することが必須である。</a:t>
            </a:r>
            <a:endParaRPr lang="en-US" altLang="ja-JP" sz="1800" kern="0" dirty="0" smtClean="0"/>
          </a:p>
          <a:p>
            <a:pPr marL="540000">
              <a:spcBef>
                <a:spcPts val="0"/>
              </a:spcBef>
              <a:buFont typeface="Arial" panose="020B0604020202020204" pitchFamily="34" charset="0"/>
              <a:buChar char="•"/>
            </a:pPr>
            <a:r>
              <a:rPr lang="ja-JP" altLang="en-US" sz="1800" kern="0" dirty="0"/>
              <a:t>無理してトレーサビリティを追求して、途中で力尽きてしまっては意味が</a:t>
            </a:r>
            <a:r>
              <a:rPr lang="ja-JP" altLang="en-US" sz="1800" kern="0" dirty="0" smtClean="0"/>
              <a:t>ない。</a:t>
            </a:r>
            <a:r>
              <a:rPr lang="en-US" altLang="ja-JP" sz="1800" kern="0" dirty="0" smtClean="0"/>
              <a:t/>
            </a:r>
            <a:br>
              <a:rPr lang="en-US" altLang="ja-JP" sz="1800" kern="0" dirty="0" smtClean="0"/>
            </a:br>
            <a:r>
              <a:rPr lang="ja-JP" altLang="en-US" sz="1800" kern="0" dirty="0" smtClean="0"/>
              <a:t>「頭</a:t>
            </a:r>
            <a:r>
              <a:rPr lang="ja-JP" altLang="en-US" sz="1800" kern="0" dirty="0"/>
              <a:t>と尻尾</a:t>
            </a:r>
            <a:r>
              <a:rPr lang="ja-JP" altLang="en-US" sz="1800" kern="0" dirty="0" smtClean="0"/>
              <a:t>を繋げる」</a:t>
            </a:r>
            <a:r>
              <a:rPr lang="ja-JP" altLang="en-US" sz="1800" kern="0" dirty="0"/>
              <a:t>　</a:t>
            </a:r>
            <a:r>
              <a:rPr lang="ja-JP" altLang="en-US" sz="1800" kern="0" dirty="0" smtClean="0"/>
              <a:t>最初</a:t>
            </a:r>
            <a:r>
              <a:rPr lang="ja-JP" altLang="en-US" sz="1800" kern="0" dirty="0"/>
              <a:t>はこれだけ</a:t>
            </a:r>
            <a:r>
              <a:rPr lang="ja-JP" altLang="en-US" sz="1800" kern="0" dirty="0" smtClean="0"/>
              <a:t>で良い。これ</a:t>
            </a:r>
            <a:r>
              <a:rPr lang="ja-JP" altLang="en-US" sz="1800" kern="0" dirty="0"/>
              <a:t>が出来てから</a:t>
            </a:r>
            <a:r>
              <a:rPr lang="ja-JP" altLang="en-US" sz="1800" kern="0" dirty="0" smtClean="0"/>
              <a:t>、次の段階として途中の</a:t>
            </a:r>
            <a:r>
              <a:rPr lang="en-US" altLang="ja-JP" sz="1800" kern="0" dirty="0" smtClean="0"/>
              <a:t/>
            </a:r>
            <a:br>
              <a:rPr lang="en-US" altLang="ja-JP" sz="1800" kern="0" dirty="0" smtClean="0"/>
            </a:br>
            <a:r>
              <a:rPr lang="ja-JP" altLang="en-US" sz="1800" kern="0" dirty="0" smtClean="0"/>
              <a:t>ドキュメントを</a:t>
            </a:r>
            <a:r>
              <a:rPr lang="ja-JP" altLang="en-US" sz="1800" kern="0" dirty="0"/>
              <a:t>紐付けて</a:t>
            </a:r>
            <a:r>
              <a:rPr lang="ja-JP" altLang="en-US" sz="1800" kern="0" dirty="0" smtClean="0"/>
              <a:t>いけば良い。</a:t>
            </a:r>
            <a:endParaRPr lang="ja-JP" altLang="en-US" sz="1800" kern="0" dirty="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57</a:t>
            </a:fld>
            <a:endParaRPr lang="en-US" altLang="ja-JP">
              <a:solidFill>
                <a:srgbClr val="000000"/>
              </a:solidFill>
            </a:endParaRPr>
          </a:p>
        </p:txBody>
      </p:sp>
    </p:spTree>
    <p:extLst>
      <p:ext uri="{BB962C8B-B14F-4D97-AF65-F5344CB8AC3E}">
        <p14:creationId xmlns:p14="http://schemas.microsoft.com/office/powerpoint/2010/main" val="3395905545"/>
      </p:ext>
    </p:extLst>
  </p:cSld>
  <p:clrMapOvr>
    <a:masterClrMapping/>
  </p:clrMapOvr>
  <p:transition spd="slow"/>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苦労</a:t>
            </a:r>
            <a:r>
              <a:rPr lang="ja-JP" altLang="en-US" sz="1800" b="1" kern="0" dirty="0">
                <a:solidFill>
                  <a:srgbClr val="000000"/>
                </a:solidFill>
              </a:rPr>
              <a:t>する　ツ－ル導入　</a:t>
            </a:r>
            <a:r>
              <a:rPr lang="ja-JP" altLang="en-US" sz="1800" b="1" kern="0" dirty="0" smtClean="0">
                <a:solidFill>
                  <a:srgbClr val="000000"/>
                </a:solidFill>
              </a:rPr>
              <a:t>５年越し</a:t>
            </a:r>
            <a:endParaRPr lang="ja-JP" altLang="en-US" sz="14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048】 </a:t>
            </a:r>
            <a:r>
              <a:rPr lang="ja-JP" altLang="en-US" sz="2400" dirty="0" smtClean="0">
                <a:solidFill>
                  <a:schemeClr val="bg1"/>
                </a:solidFill>
              </a:rPr>
              <a:t>構成管理は成熟度</a:t>
            </a:r>
            <a:r>
              <a:rPr lang="ja-JP" altLang="en-US" sz="2400" dirty="0">
                <a:solidFill>
                  <a:schemeClr val="bg1"/>
                </a:solidFill>
              </a:rPr>
              <a:t>に合わせて管理レベル</a:t>
            </a:r>
            <a:r>
              <a:rPr lang="ja-JP" altLang="en-US" sz="2400" dirty="0" smtClean="0">
                <a:solidFill>
                  <a:schemeClr val="bg1"/>
                </a:solidFill>
              </a:rPr>
              <a:t>を決める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構成管理ツールを導入してみたが、うまく運用できなかった。</a:t>
            </a:r>
            <a:endParaRPr lang="en-US" altLang="ja-JP" sz="1800" dirty="0" smtClean="0"/>
          </a:p>
          <a:p>
            <a:pPr marL="540000">
              <a:spcBef>
                <a:spcPts val="0"/>
              </a:spcBef>
              <a:buFont typeface="Arial" panose="020B0604020202020204" pitchFamily="34" charset="0"/>
              <a:buChar char="•"/>
            </a:pPr>
            <a:r>
              <a:rPr lang="ja-JP" altLang="en-US" sz="1800" dirty="0" smtClean="0"/>
              <a:t>最新版管理がうまくできず、</a:t>
            </a:r>
            <a:r>
              <a:rPr lang="en-US" altLang="ja-JP" sz="1800" dirty="0" smtClean="0"/>
              <a:t>Bug</a:t>
            </a:r>
            <a:r>
              <a:rPr lang="ja-JP" altLang="en-US" sz="1800" dirty="0" smtClean="0"/>
              <a:t>改修版提供に失敗してしまった。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2.11 </a:t>
            </a:r>
            <a:r>
              <a:rPr lang="ja-JP" altLang="en-US" sz="1800" kern="0" dirty="0">
                <a:solidFill>
                  <a:srgbClr val="000000"/>
                </a:solidFill>
              </a:rPr>
              <a:t>構成</a:t>
            </a:r>
            <a:r>
              <a:rPr lang="ja-JP" altLang="en-US" sz="1800" kern="0" dirty="0" smtClean="0">
                <a:solidFill>
                  <a:srgbClr val="000000"/>
                </a:solidFill>
              </a:rPr>
              <a:t>管理②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「ツールさえ導入すればうまく行く」と考えてツールを導入した場合は、金も手間</a:t>
            </a:r>
            <a:r>
              <a:rPr lang="ja-JP" altLang="en-US" sz="1800" kern="0" dirty="0" smtClean="0"/>
              <a:t>も増える。</a:t>
            </a:r>
            <a:r>
              <a:rPr lang="en-US" altLang="ja-JP" sz="1800" kern="0" dirty="0" smtClean="0"/>
              <a:t/>
            </a:r>
            <a:br>
              <a:rPr lang="en-US" altLang="ja-JP" sz="1800" kern="0" dirty="0" smtClean="0"/>
            </a:br>
            <a:r>
              <a:rPr lang="ja-JP" altLang="en-US" sz="1800" kern="0" dirty="0" smtClean="0"/>
              <a:t>自分</a:t>
            </a:r>
            <a:r>
              <a:rPr lang="ja-JP" altLang="en-US" sz="1800" kern="0" dirty="0"/>
              <a:t>たちの能力</a:t>
            </a:r>
            <a:r>
              <a:rPr lang="ja-JP" altLang="en-US" sz="1800" kern="0" dirty="0" smtClean="0"/>
              <a:t>も把握せず</a:t>
            </a:r>
            <a:r>
              <a:rPr lang="ja-JP" altLang="en-US" sz="1800" kern="0" dirty="0"/>
              <a:t>に構成管理を全面運用すると失敗する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a:t>段階的</a:t>
            </a:r>
            <a:r>
              <a:rPr lang="ja-JP" altLang="en-US" sz="1800" kern="0" dirty="0" smtClean="0"/>
              <a:t>な構成管理適用</a:t>
            </a:r>
            <a:r>
              <a:rPr lang="ja-JP" altLang="en-US" sz="1800" kern="0" dirty="0"/>
              <a:t>には「手間がかかる」が、プロジェクトの成熟度が低い段階でレベルの</a:t>
            </a:r>
            <a:r>
              <a:rPr lang="ja-JP" altLang="en-US" sz="1800" kern="0" dirty="0" smtClean="0"/>
              <a:t>高い運用</a:t>
            </a:r>
            <a:r>
              <a:rPr lang="ja-JP" altLang="en-US" sz="1800" kern="0" dirty="0"/>
              <a:t>を行なおうとすると失敗する。</a:t>
            </a:r>
          </a:p>
          <a:p>
            <a:pPr marL="540000">
              <a:spcBef>
                <a:spcPts val="0"/>
              </a:spcBef>
              <a:buFont typeface="Arial" panose="020B0604020202020204" pitchFamily="34" charset="0"/>
              <a:buChar char="•"/>
            </a:pPr>
            <a:r>
              <a:rPr lang="ja-JP" altLang="en-US" sz="1800" kern="0" dirty="0"/>
              <a:t>構成管理の運用レベルの段階は、以下のようなものである。</a:t>
            </a:r>
            <a:br>
              <a:rPr lang="ja-JP" altLang="en-US" sz="1800" kern="0" dirty="0"/>
            </a:br>
            <a:r>
              <a:rPr lang="ja-JP" altLang="en-US" sz="1800" kern="0" dirty="0"/>
              <a:t>　①最新版のフォルダ管理	：ソースやドキュメントの最新版だけは</a:t>
            </a:r>
            <a:r>
              <a:rPr lang="ja-JP" altLang="en-US" sz="1800" kern="0" dirty="0" smtClean="0"/>
              <a:t>分かる</a:t>
            </a:r>
            <a:r>
              <a:rPr lang="ja-JP" altLang="en-US" sz="1800" kern="0" dirty="0"/>
              <a:t/>
            </a:r>
            <a:br>
              <a:rPr lang="ja-JP" altLang="en-US" sz="1800" kern="0" dirty="0"/>
            </a:br>
            <a:r>
              <a:rPr lang="ja-JP" altLang="en-US" sz="1800" kern="0" dirty="0"/>
              <a:t>　②更新日付による履歴管理	：ソースやドキュメントの改版の前後関係が</a:t>
            </a:r>
            <a:r>
              <a:rPr lang="ja-JP" altLang="en-US" sz="1800" kern="0" dirty="0" smtClean="0"/>
              <a:t>分かる</a:t>
            </a:r>
            <a:r>
              <a:rPr lang="ja-JP" altLang="en-US" sz="1800" kern="0" dirty="0"/>
              <a:t/>
            </a:r>
            <a:br>
              <a:rPr lang="ja-JP" altLang="en-US" sz="1800" kern="0" dirty="0"/>
            </a:br>
            <a:r>
              <a:rPr lang="ja-JP" altLang="en-US" sz="1800" kern="0" dirty="0"/>
              <a:t>　③構成要素のバージョン管理	：ソースとドキュメント間で同一仕様であることが</a:t>
            </a:r>
            <a:r>
              <a:rPr lang="ja-JP" altLang="en-US" sz="1800" kern="0" dirty="0" smtClean="0"/>
              <a:t>分かる</a:t>
            </a:r>
            <a:r>
              <a:rPr lang="ja-JP" altLang="en-US" sz="1800" kern="0" dirty="0"/>
              <a:t/>
            </a:r>
            <a:br>
              <a:rPr lang="ja-JP" altLang="en-US" sz="1800" kern="0" dirty="0"/>
            </a:br>
            <a:r>
              <a:rPr lang="ja-JP" altLang="en-US" sz="1800" kern="0" dirty="0"/>
              <a:t>　④ベースライン管理		：過去の構成のシステムを再構築（再現）</a:t>
            </a:r>
            <a:r>
              <a:rPr lang="ja-JP" altLang="en-US" sz="1800" kern="0" dirty="0" smtClean="0"/>
              <a:t>できる</a:t>
            </a:r>
            <a:r>
              <a:rPr lang="ja-JP" altLang="en-US" sz="1800" kern="0" dirty="0"/>
              <a:t/>
            </a:r>
            <a:br>
              <a:rPr lang="ja-JP" altLang="en-US" sz="1800" kern="0" dirty="0"/>
            </a:br>
            <a:r>
              <a:rPr lang="ja-JP" altLang="en-US" sz="1800" kern="0" dirty="0"/>
              <a:t>　⑤トレーサビリティ管理		：要件から設計ドキュメント、ソース</a:t>
            </a:r>
            <a:r>
              <a:rPr lang="ja-JP" altLang="en-US" sz="1800" kern="0" dirty="0" smtClean="0"/>
              <a:t>までの関係</a:t>
            </a:r>
            <a:r>
              <a:rPr lang="ja-JP" altLang="en-US" sz="1800" kern="0" dirty="0"/>
              <a:t>が</a:t>
            </a:r>
            <a:r>
              <a:rPr lang="ja-JP" altLang="en-US" sz="1800" kern="0" dirty="0" smtClean="0"/>
              <a:t>分かる</a:t>
            </a:r>
            <a:endParaRPr lang="ja-JP" altLang="en-US"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58</a:t>
            </a:fld>
            <a:endParaRPr lang="en-US" altLang="ja-JP">
              <a:solidFill>
                <a:srgbClr val="000000"/>
              </a:solidFill>
            </a:endParaRPr>
          </a:p>
        </p:txBody>
      </p:sp>
    </p:spTree>
    <p:extLst>
      <p:ext uri="{BB962C8B-B14F-4D97-AF65-F5344CB8AC3E}">
        <p14:creationId xmlns:p14="http://schemas.microsoft.com/office/powerpoint/2010/main" val="3332379764"/>
      </p:ext>
    </p:extLst>
  </p:cSld>
  <p:clrMapOvr>
    <a:masterClrMapping/>
  </p:clrMapOvr>
  <p:transition spd="slow"/>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変更</a:t>
            </a:r>
            <a:r>
              <a:rPr lang="ja-JP" altLang="en-US" sz="1800" b="1" kern="0" dirty="0">
                <a:solidFill>
                  <a:srgbClr val="000000"/>
                </a:solidFill>
              </a:rPr>
              <a:t>に　良かれと応え　悪化</a:t>
            </a:r>
            <a:r>
              <a:rPr lang="ja-JP" altLang="en-US" sz="1800" b="1" kern="0" dirty="0" smtClean="0">
                <a:solidFill>
                  <a:srgbClr val="000000"/>
                </a:solidFill>
              </a:rPr>
              <a:t>させ</a:t>
            </a:r>
            <a:endParaRPr lang="ja-JP" altLang="en-US" sz="14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049】 </a:t>
            </a:r>
            <a:r>
              <a:rPr lang="ja-JP" altLang="en-US" sz="2400" dirty="0" smtClean="0"/>
              <a:t>ルールを決めずに枝分け（ブランチ）させない</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smtClean="0">
                <a:solidFill>
                  <a:srgbClr val="FF0000"/>
                </a:solidFill>
              </a:rPr>
              <a:t>【</a:t>
            </a:r>
            <a:r>
              <a:rPr lang="ja-JP" altLang="en-US" sz="2000" b="1" dirty="0" smtClean="0">
                <a:solidFill>
                  <a:srgbClr val="FF0000"/>
                </a:solidFill>
              </a:rPr>
              <a:t>背景／悩み</a:t>
            </a:r>
            <a:r>
              <a:rPr lang="en-US" altLang="ja-JP" sz="2000" b="1" dirty="0" smtClean="0">
                <a:solidFill>
                  <a:srgbClr val="FF0000"/>
                </a:solidFill>
              </a:rPr>
              <a:t>】</a:t>
            </a:r>
          </a:p>
          <a:p>
            <a:pPr marL="540000">
              <a:spcBef>
                <a:spcPts val="0"/>
              </a:spcBef>
              <a:buFont typeface="Arial" panose="020B0604020202020204" pitchFamily="34" charset="0"/>
              <a:buChar char="•"/>
            </a:pPr>
            <a:r>
              <a:rPr lang="ja-JP" altLang="en-US" sz="1800" dirty="0" smtClean="0"/>
              <a:t>お客様毎にカスタマイズして提供していくうちに、資産管理がうまくできなくなり、修正提供の</a:t>
            </a:r>
            <a:r>
              <a:rPr lang="en-US" altLang="ja-JP" sz="1800" dirty="0" smtClean="0"/>
              <a:t/>
            </a:r>
            <a:br>
              <a:rPr lang="en-US" altLang="ja-JP" sz="1800" dirty="0" smtClean="0"/>
            </a:br>
            <a:r>
              <a:rPr lang="ja-JP" altLang="en-US" sz="1800" dirty="0" smtClean="0"/>
              <a:t>失敗が頻発するようになった。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2.11 </a:t>
            </a:r>
            <a:r>
              <a:rPr lang="ja-JP" altLang="en-US" sz="1800" kern="0" dirty="0">
                <a:solidFill>
                  <a:srgbClr val="000000"/>
                </a:solidFill>
              </a:rPr>
              <a:t>構成</a:t>
            </a:r>
            <a:r>
              <a:rPr lang="ja-JP" altLang="en-US" sz="1800" kern="0" dirty="0" smtClean="0">
                <a:solidFill>
                  <a:srgbClr val="000000"/>
                </a:solidFill>
              </a:rPr>
              <a:t>管理③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要求</a:t>
            </a:r>
            <a:r>
              <a:rPr lang="ja-JP" altLang="en-US" sz="1800" kern="0" dirty="0"/>
              <a:t>を受け入れるたびに</a:t>
            </a:r>
            <a:r>
              <a:rPr lang="ja-JP" altLang="en-US" sz="1800" kern="0" dirty="0" smtClean="0"/>
              <a:t>、管理す</a:t>
            </a:r>
            <a:r>
              <a:rPr lang="ja-JP" altLang="en-US" sz="1800" kern="0" dirty="0"/>
              <a:t>べき世代が増加して</a:t>
            </a:r>
            <a:r>
              <a:rPr lang="ja-JP" altLang="en-US" sz="1800" kern="0" dirty="0" smtClean="0"/>
              <a:t>しまうので、極力増やさない指導が</a:t>
            </a:r>
            <a:r>
              <a:rPr lang="en-US" altLang="ja-JP" sz="1800" kern="0" dirty="0" smtClean="0"/>
              <a:t/>
            </a:r>
            <a:br>
              <a:rPr lang="en-US" altLang="ja-JP" sz="1800" kern="0" dirty="0" smtClean="0"/>
            </a:br>
            <a:r>
              <a:rPr lang="ja-JP" altLang="en-US" sz="1800" kern="0" dirty="0" smtClean="0"/>
              <a:t>必要。 </a:t>
            </a:r>
            <a:r>
              <a:rPr lang="en-US" altLang="ja-JP" sz="1800" kern="0" dirty="0" smtClean="0"/>
              <a:t/>
            </a:r>
            <a:br>
              <a:rPr lang="en-US" altLang="ja-JP" sz="1800" kern="0" dirty="0" smtClean="0"/>
            </a:br>
            <a:r>
              <a:rPr lang="ja-JP" altLang="en-US" sz="1800" kern="0" dirty="0" smtClean="0"/>
              <a:t>　① 開発</a:t>
            </a:r>
            <a:r>
              <a:rPr lang="ja-JP" altLang="en-US" sz="1800" kern="0" dirty="0"/>
              <a:t>途中品の先行提供は必要最小限にする</a:t>
            </a:r>
            <a:r>
              <a:rPr lang="ja-JP" altLang="en-US" sz="1800" kern="0" dirty="0" smtClean="0"/>
              <a:t>。</a:t>
            </a:r>
            <a:r>
              <a:rPr lang="en-US" altLang="ja-JP" sz="1800" kern="0" dirty="0" smtClean="0"/>
              <a:t/>
            </a:r>
            <a:br>
              <a:rPr lang="en-US" altLang="ja-JP" sz="1800" kern="0" dirty="0" smtClean="0"/>
            </a:br>
            <a:r>
              <a:rPr lang="ja-JP" altLang="en-US" sz="1800" kern="0" dirty="0" smtClean="0"/>
              <a:t>　② お客様毎の機能</a:t>
            </a:r>
            <a:r>
              <a:rPr lang="ja-JP" altLang="en-US" sz="1800" kern="0" dirty="0"/>
              <a:t>の追加・変更を行ったら、次期版で</a:t>
            </a:r>
            <a:r>
              <a:rPr lang="ja-JP" altLang="en-US" sz="1800" kern="0" dirty="0" smtClean="0"/>
              <a:t>は極力汎用機能として</a:t>
            </a:r>
            <a:r>
              <a:rPr lang="en-US" altLang="ja-JP" sz="1800" kern="0" dirty="0" smtClean="0"/>
              <a:t/>
            </a:r>
            <a:br>
              <a:rPr lang="en-US" altLang="ja-JP" sz="1800" kern="0" dirty="0" smtClean="0"/>
            </a:br>
            <a:r>
              <a:rPr lang="ja-JP" altLang="en-US" sz="1800" kern="0" dirty="0" smtClean="0"/>
              <a:t>　　　枝分かれした部分</a:t>
            </a:r>
            <a:r>
              <a:rPr lang="ja-JP" altLang="en-US" sz="1800" kern="0" dirty="0"/>
              <a:t>を吸収する。</a:t>
            </a:r>
            <a:endParaRPr lang="en-US" altLang="ja-JP" sz="1800" kern="0" dirty="0" smtClean="0"/>
          </a:p>
          <a:p>
            <a:pPr marL="540000">
              <a:spcBef>
                <a:spcPts val="0"/>
              </a:spcBef>
              <a:buFont typeface="Arial" panose="020B0604020202020204" pitchFamily="34" charset="0"/>
              <a:buChar char="•"/>
            </a:pPr>
            <a:r>
              <a:rPr lang="ja-JP" altLang="en-US" sz="1800" kern="0" dirty="0" smtClean="0"/>
              <a:t>フォルダ</a:t>
            </a:r>
            <a:r>
              <a:rPr lang="ja-JP" altLang="en-US" sz="1800" kern="0" dirty="0"/>
              <a:t>に</a:t>
            </a:r>
            <a:r>
              <a:rPr lang="ja-JP" altLang="en-US" sz="1800" kern="0" dirty="0" smtClean="0"/>
              <a:t>よるソースコード</a:t>
            </a:r>
            <a:r>
              <a:rPr lang="ja-JP" altLang="en-US" sz="1800" kern="0" dirty="0"/>
              <a:t>管理はミスを誘発</a:t>
            </a:r>
            <a:r>
              <a:rPr lang="ja-JP" altLang="en-US" sz="1800" kern="0" dirty="0" smtClean="0"/>
              <a:t>するので</a:t>
            </a:r>
            <a:r>
              <a:rPr lang="ja-JP" altLang="en-US" sz="1800" kern="0" dirty="0"/>
              <a:t>構成管理ツール</a:t>
            </a:r>
            <a:r>
              <a:rPr lang="ja-JP" altLang="en-US" sz="1800" kern="0" dirty="0" smtClean="0"/>
              <a:t>の導入を検討する。</a:t>
            </a:r>
            <a:r>
              <a:rPr lang="en-US" altLang="ja-JP" sz="1800" kern="0" dirty="0" smtClean="0"/>
              <a:t/>
            </a:r>
            <a:br>
              <a:rPr lang="en-US" altLang="ja-JP" sz="1800" kern="0" dirty="0" smtClean="0"/>
            </a:br>
            <a:r>
              <a:rPr lang="ja-JP" altLang="en-US" sz="1800" kern="0" dirty="0" smtClean="0"/>
              <a:t>（</a:t>
            </a:r>
            <a:r>
              <a:rPr lang="ja-JP" altLang="en-US" sz="1800" kern="0" dirty="0"/>
              <a:t>複数案件の開発期間が重複する場合は、分岐させることも重要</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a:t>機能限定しての段階リリースを行う</a:t>
            </a:r>
            <a:r>
              <a:rPr lang="ja-JP" altLang="en-US" sz="1800" kern="0" dirty="0" smtClean="0"/>
              <a:t>場合でも、</a:t>
            </a:r>
            <a:r>
              <a:rPr lang="ja-JP" altLang="en-US" sz="1800" kern="0" dirty="0"/>
              <a:t>限定版</a:t>
            </a:r>
            <a:r>
              <a:rPr lang="ja-JP" altLang="en-US" sz="1800" kern="0" dirty="0" smtClean="0"/>
              <a:t>をリリース</a:t>
            </a:r>
            <a:r>
              <a:rPr lang="ja-JP" altLang="en-US" sz="1800" kern="0" dirty="0"/>
              <a:t>した時点</a:t>
            </a:r>
            <a:r>
              <a:rPr lang="ja-JP" altLang="en-US" sz="1800" kern="0" dirty="0" smtClean="0"/>
              <a:t>でトランク（幹）にする。そして、次期リリ</a:t>
            </a:r>
            <a:r>
              <a:rPr lang="ja-JP" altLang="en-US" sz="1800" kern="0" dirty="0"/>
              <a:t>－</a:t>
            </a:r>
            <a:r>
              <a:rPr lang="ja-JP" altLang="en-US" sz="1800" kern="0" dirty="0" err="1" smtClean="0"/>
              <a:t>スする</a:t>
            </a:r>
            <a:r>
              <a:rPr lang="ja-JP" altLang="en-US" sz="1800" kern="0" dirty="0" smtClean="0"/>
              <a:t>版は、枝分け（ブランチ）とし、バグ吸収を確実に行う。</a:t>
            </a:r>
            <a:endParaRPr lang="ja-JP" altLang="en-US"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59</a:t>
            </a:fld>
            <a:endParaRPr lang="en-US" altLang="ja-JP">
              <a:solidFill>
                <a:srgbClr val="000000"/>
              </a:solidFill>
            </a:endParaRPr>
          </a:p>
        </p:txBody>
      </p:sp>
    </p:spTree>
    <p:extLst>
      <p:ext uri="{BB962C8B-B14F-4D97-AF65-F5344CB8AC3E}">
        <p14:creationId xmlns:p14="http://schemas.microsoft.com/office/powerpoint/2010/main" val="2082312571"/>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99" name="テキスト ボックス 11"/>
          <p:cNvSpPr txBox="1">
            <a:spLocks noChangeArrowheads="1"/>
          </p:cNvSpPr>
          <p:nvPr/>
        </p:nvSpPr>
        <p:spPr bwMode="auto">
          <a:xfrm>
            <a:off x="2" y="2"/>
            <a:ext cx="620478" cy="345600"/>
          </a:xfrm>
          <a:prstGeom prst="rect">
            <a:avLst/>
          </a:prstGeom>
          <a:solidFill>
            <a:srgbClr val="FFC000"/>
          </a:solidFill>
          <a:ln w="9525">
            <a:noFill/>
            <a:miter lim="800000"/>
            <a:headEnd/>
            <a:tailEnd/>
          </a:ln>
        </p:spPr>
        <p:txBody>
          <a:bodyPr wrap="none" anchor="ctr" anchorCtr="0">
            <a:noAutofit/>
          </a:bodyPr>
          <a:lstStyle/>
          <a:p>
            <a:pPr algn="ctr" fontAlgn="base">
              <a:spcBef>
                <a:spcPct val="0"/>
              </a:spcBef>
              <a:spcAft>
                <a:spcPct val="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参考</a:t>
            </a:r>
          </a:p>
        </p:txBody>
      </p:sp>
      <p:sp>
        <p:nvSpPr>
          <p:cNvPr id="57" name="正方形/長方形 5"/>
          <p:cNvSpPr>
            <a:spLocks noChangeArrowheads="1"/>
          </p:cNvSpPr>
          <p:nvPr/>
        </p:nvSpPr>
        <p:spPr bwMode="auto">
          <a:xfrm>
            <a:off x="48075" y="639738"/>
            <a:ext cx="176784" cy="29565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42" name="正方形/長方形 6"/>
          <p:cNvSpPr>
            <a:spLocks noChangeArrowheads="1"/>
          </p:cNvSpPr>
          <p:nvPr/>
        </p:nvSpPr>
        <p:spPr bwMode="auto">
          <a:xfrm>
            <a:off x="3433632" y="2002512"/>
            <a:ext cx="1383763" cy="671428"/>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rPr>
              <a:t>1</a:t>
            </a:r>
            <a:r>
              <a:rPr lang="ja-JP" altLang="en-US" sz="1200" dirty="0">
                <a:latin typeface="+mn-ea"/>
              </a:rPr>
              <a:t>　</a:t>
            </a:r>
            <a:r>
              <a:rPr lang="ja-JP" altLang="en-US" sz="1200" dirty="0" smtClean="0">
                <a:latin typeface="+mn-ea"/>
              </a:rPr>
              <a:t>実装の計画</a:t>
            </a:r>
            <a:endParaRPr lang="en-US" altLang="ja-JP" sz="1200" dirty="0">
              <a:latin typeface="+mn-ea"/>
            </a:endParaRPr>
          </a:p>
          <a:p>
            <a:pPr>
              <a:defRPr/>
            </a:pPr>
            <a:r>
              <a:rPr lang="en-US" altLang="ja-JP" sz="1200" dirty="0" smtClean="0">
                <a:latin typeface="+mn-ea"/>
              </a:rPr>
              <a:t>2</a:t>
            </a:r>
            <a:r>
              <a:rPr lang="ja-JP" altLang="en-US" sz="1200" dirty="0">
                <a:latin typeface="+mn-ea"/>
              </a:rPr>
              <a:t>　実装方針</a:t>
            </a:r>
            <a:r>
              <a:rPr lang="ja-JP" altLang="en-US" sz="1200" dirty="0" smtClean="0">
                <a:latin typeface="+mn-ea"/>
              </a:rPr>
              <a:t>の決定</a:t>
            </a:r>
            <a:endParaRPr lang="en-US" altLang="ja-JP" sz="1200" dirty="0" smtClean="0">
              <a:latin typeface="+mn-ea"/>
            </a:endParaRPr>
          </a:p>
          <a:p>
            <a:pPr>
              <a:defRPr/>
            </a:pPr>
            <a:r>
              <a:rPr lang="en-US" altLang="ja-JP" sz="1200" dirty="0" smtClean="0">
                <a:latin typeface="+mn-ea"/>
              </a:rPr>
              <a:t>3</a:t>
            </a:r>
            <a:r>
              <a:rPr lang="ja-JP" altLang="en-US" sz="1200" dirty="0" smtClean="0">
                <a:latin typeface="+mn-ea"/>
              </a:rPr>
              <a:t>　</a:t>
            </a:r>
            <a:r>
              <a:rPr lang="ja-JP" altLang="en-US" sz="1200" dirty="0">
                <a:latin typeface="+mn-ea"/>
              </a:rPr>
              <a:t>実装</a:t>
            </a:r>
            <a:r>
              <a:rPr lang="ja-JP" altLang="en-US" sz="1200" dirty="0" smtClean="0">
                <a:latin typeface="+mn-ea"/>
              </a:rPr>
              <a:t>の評価</a:t>
            </a:r>
            <a:endParaRPr lang="ja-JP" altLang="en-US" sz="1200" dirty="0">
              <a:latin typeface="+mn-ea"/>
            </a:endParaRPr>
          </a:p>
        </p:txBody>
      </p:sp>
      <p:sp>
        <p:nvSpPr>
          <p:cNvPr id="43" name="正方形/長方形 6"/>
          <p:cNvSpPr>
            <a:spLocks noChangeArrowheads="1"/>
          </p:cNvSpPr>
          <p:nvPr/>
        </p:nvSpPr>
        <p:spPr bwMode="auto">
          <a:xfrm>
            <a:off x="6418727" y="1067332"/>
            <a:ext cx="1440703" cy="316869"/>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ea typeface="+mn-ea"/>
              </a:rPr>
              <a:t>1</a:t>
            </a:r>
            <a:r>
              <a:rPr lang="ja-JP" altLang="en-US" sz="1200" dirty="0">
                <a:latin typeface="+mn-ea"/>
                <a:ea typeface="+mn-ea"/>
              </a:rPr>
              <a:t>　</a:t>
            </a:r>
            <a:r>
              <a:rPr lang="ja-JP" altLang="en-US" sz="1200" dirty="0" smtClean="0">
                <a:latin typeface="+mn-ea"/>
                <a:ea typeface="+mn-ea"/>
              </a:rPr>
              <a:t>ベンチマ－キング</a:t>
            </a:r>
            <a:endParaRPr lang="ja-JP" altLang="en-US" sz="1200" dirty="0">
              <a:latin typeface="+mn-ea"/>
              <a:ea typeface="+mn-ea"/>
            </a:endParaRPr>
          </a:p>
        </p:txBody>
      </p:sp>
      <p:sp>
        <p:nvSpPr>
          <p:cNvPr id="44" name="正方形/長方形 43"/>
          <p:cNvSpPr/>
          <p:nvPr/>
        </p:nvSpPr>
        <p:spPr>
          <a:xfrm>
            <a:off x="2735355" y="87127"/>
            <a:ext cx="3537372" cy="359483"/>
          </a:xfrm>
          <a:prstGeom prst="rect">
            <a:avLst/>
          </a:prstGeom>
          <a:solidFill>
            <a:srgbClr val="CCFFF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none" lIns="216000" anchor="ctr">
            <a:spAutoFit/>
          </a:bodyPr>
          <a:lstStyle/>
          <a:p>
            <a:pPr algn="ctr">
              <a:lnSpc>
                <a:spcPts val="2200"/>
              </a:lnSpc>
              <a:defRPr/>
            </a:pPr>
            <a:r>
              <a:rPr lang="ja-JP" altLang="en-US" sz="2000" dirty="0">
                <a:solidFill>
                  <a:schemeClr val="tx1"/>
                </a:solidFill>
                <a:latin typeface="+mn-ea"/>
              </a:rPr>
              <a:t>２．ソフトウェア品質マネジメント</a:t>
            </a:r>
          </a:p>
        </p:txBody>
      </p:sp>
      <p:sp>
        <p:nvSpPr>
          <p:cNvPr id="45" name="正方形/長方形 5"/>
          <p:cNvSpPr>
            <a:spLocks noChangeArrowheads="1"/>
          </p:cNvSpPr>
          <p:nvPr/>
        </p:nvSpPr>
        <p:spPr bwMode="auto">
          <a:xfrm>
            <a:off x="58093" y="637187"/>
            <a:ext cx="2284948" cy="318924"/>
          </a:xfrm>
          <a:prstGeom prst="rect">
            <a:avLst/>
          </a:prstGeom>
          <a:solidFill>
            <a:srgbClr val="0070C0"/>
          </a:solidFill>
          <a:ln w="19050" algn="ctr">
            <a:solidFill>
              <a:schemeClr val="tx1"/>
            </a:solidFill>
            <a:round/>
            <a:headEnd/>
            <a:tailEnd/>
          </a:ln>
        </p:spPr>
        <p:txBody>
          <a:bodyPr wrap="none" lIns="144000" tIns="36000" rIns="144000" bIns="36000"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a:defRPr/>
            </a:pPr>
            <a:r>
              <a:rPr lang="ja-JP" altLang="en-US" sz="1600" b="1" dirty="0">
                <a:solidFill>
                  <a:schemeClr val="bg1"/>
                </a:solidFill>
                <a:ea typeface="ＭＳ Ｐゴシック" pitchFamily="50" charset="-128"/>
              </a:rPr>
              <a:t>プロジェクト共通レベル</a:t>
            </a:r>
          </a:p>
        </p:txBody>
      </p:sp>
      <p:sp>
        <p:nvSpPr>
          <p:cNvPr id="46" name="正方形/長方形 5"/>
          <p:cNvSpPr>
            <a:spLocks noChangeArrowheads="1"/>
          </p:cNvSpPr>
          <p:nvPr/>
        </p:nvSpPr>
        <p:spPr bwMode="auto">
          <a:xfrm>
            <a:off x="3164066" y="646422"/>
            <a:ext cx="2284948" cy="338554"/>
          </a:xfrm>
          <a:prstGeom prst="rect">
            <a:avLst/>
          </a:prstGeom>
          <a:solidFill>
            <a:srgbClr val="0070C0"/>
          </a:solidFill>
          <a:ln w="19050" algn="ctr">
            <a:solidFill>
              <a:schemeClr val="tx1"/>
            </a:solidFill>
            <a:round/>
            <a:headEnd/>
            <a:tailEnd/>
          </a:ln>
        </p:spPr>
        <p:txBody>
          <a:bodyPr wrap="none" lIns="144000" rIns="144000"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a:defRPr/>
            </a:pPr>
            <a:r>
              <a:rPr lang="ja-JP" altLang="en-US" sz="1600" b="1" dirty="0">
                <a:solidFill>
                  <a:schemeClr val="bg1"/>
                </a:solidFill>
                <a:ea typeface="ＭＳ Ｐゴシック" pitchFamily="50" charset="-128"/>
              </a:rPr>
              <a:t>プロジェクト個別レベル</a:t>
            </a:r>
          </a:p>
        </p:txBody>
      </p:sp>
      <p:sp>
        <p:nvSpPr>
          <p:cNvPr id="47" name="正方形/長方形 6"/>
          <p:cNvSpPr>
            <a:spLocks noChangeArrowheads="1"/>
          </p:cNvSpPr>
          <p:nvPr/>
        </p:nvSpPr>
        <p:spPr bwMode="auto">
          <a:xfrm>
            <a:off x="324374" y="4781673"/>
            <a:ext cx="2839692" cy="2001881"/>
          </a:xfrm>
          <a:prstGeom prst="rect">
            <a:avLst/>
          </a:prstGeom>
          <a:solidFill>
            <a:srgbClr val="FFFF99"/>
          </a:solidFill>
          <a:ln w="9525" algn="ctr">
            <a:solidFill>
              <a:srgbClr val="0070C0"/>
            </a:solidFill>
            <a:round/>
            <a:headEnd/>
            <a:tailEnd/>
          </a:ln>
        </p:spPr>
        <p:txBody>
          <a:bodyPr wrap="square" tIns="108000">
            <a:spAutoFit/>
          </a:bodyPr>
          <a:lstStyle/>
          <a:p>
            <a:pPr>
              <a:defRPr/>
            </a:pPr>
            <a:r>
              <a:rPr lang="en-US" altLang="ja-JP" sz="1200" i="1" u="sng" dirty="0" smtClean="0">
                <a:latin typeface="+mn-ea"/>
              </a:rPr>
              <a:t>1</a:t>
            </a:r>
            <a:r>
              <a:rPr lang="ja-JP" altLang="en-US" sz="1200" i="1" u="sng" dirty="0">
                <a:latin typeface="+mn-ea"/>
              </a:rPr>
              <a:t>　</a:t>
            </a:r>
            <a:r>
              <a:rPr lang="ja-JP" altLang="en-US" sz="1200" i="1" u="sng" dirty="0" smtClean="0">
                <a:latin typeface="+mn-ea"/>
              </a:rPr>
              <a:t>プロジェクトマネジメント体系</a:t>
            </a:r>
            <a:endParaRPr lang="en-US" altLang="ja-JP" sz="1200" i="1" u="sng" dirty="0" smtClean="0">
              <a:latin typeface="+mn-ea"/>
            </a:endParaRPr>
          </a:p>
          <a:p>
            <a:pPr>
              <a:defRPr/>
            </a:pPr>
            <a:r>
              <a:rPr lang="ja-JP" altLang="en-US" sz="1200" dirty="0">
                <a:latin typeface="+mn-ea"/>
              </a:rPr>
              <a:t>　</a:t>
            </a:r>
            <a:r>
              <a:rPr lang="ja-JP" altLang="en-US" sz="1200" dirty="0" smtClean="0">
                <a:latin typeface="+mn-ea"/>
              </a:rPr>
              <a:t>①ＰＭＢＯＫ</a:t>
            </a:r>
            <a:endParaRPr lang="en-US" altLang="ja-JP" sz="1200" dirty="0" smtClean="0">
              <a:latin typeface="+mn-ea"/>
            </a:endParaRPr>
          </a:p>
          <a:p>
            <a:pPr>
              <a:defRPr/>
            </a:pPr>
            <a:r>
              <a:rPr lang="ja-JP" altLang="en-US" sz="1200" dirty="0">
                <a:latin typeface="+mn-ea"/>
              </a:rPr>
              <a:t>　</a:t>
            </a:r>
            <a:r>
              <a:rPr lang="ja-JP" altLang="en-US" sz="1200" dirty="0" smtClean="0">
                <a:latin typeface="+mn-ea"/>
              </a:rPr>
              <a:t>　（プロジェクトマネジメント知識体系）</a:t>
            </a:r>
            <a:endParaRPr lang="en-US" altLang="ja-JP" sz="1200" dirty="0" smtClean="0">
              <a:latin typeface="+mn-ea"/>
            </a:endParaRPr>
          </a:p>
          <a:p>
            <a:pPr>
              <a:defRPr/>
            </a:pPr>
            <a:r>
              <a:rPr lang="ja-JP" altLang="en-US" sz="1200" dirty="0">
                <a:latin typeface="+mn-ea"/>
              </a:rPr>
              <a:t>　</a:t>
            </a:r>
            <a:r>
              <a:rPr lang="ja-JP" altLang="en-US" sz="1200" dirty="0" smtClean="0">
                <a:latin typeface="+mn-ea"/>
              </a:rPr>
              <a:t>②Ｐ２Ｍ</a:t>
            </a:r>
            <a:endParaRPr lang="en-US" altLang="ja-JP" sz="1200" dirty="0" smtClean="0">
              <a:latin typeface="+mn-ea"/>
            </a:endParaRPr>
          </a:p>
          <a:p>
            <a:pPr>
              <a:defRPr/>
            </a:pPr>
            <a:r>
              <a:rPr lang="ja-JP" altLang="en-US" sz="1200" dirty="0">
                <a:latin typeface="+mn-ea"/>
              </a:rPr>
              <a:t>　</a:t>
            </a:r>
            <a:r>
              <a:rPr lang="ja-JP" altLang="en-US" sz="1200" dirty="0" smtClean="0">
                <a:latin typeface="+mn-ea"/>
              </a:rPr>
              <a:t>　（プロジェクト＆プログラムマネジメント）</a:t>
            </a:r>
            <a:endParaRPr lang="en-US" altLang="ja-JP" sz="1200" dirty="0" smtClean="0">
              <a:latin typeface="+mn-ea"/>
            </a:endParaRPr>
          </a:p>
          <a:p>
            <a:pPr>
              <a:defRPr/>
            </a:pPr>
            <a:r>
              <a:rPr lang="ja-JP" altLang="en-US" sz="1200" dirty="0">
                <a:latin typeface="+mn-ea"/>
              </a:rPr>
              <a:t>　</a:t>
            </a:r>
            <a:r>
              <a:rPr lang="ja-JP" altLang="en-US" sz="1200" dirty="0" smtClean="0">
                <a:latin typeface="+mn-ea"/>
              </a:rPr>
              <a:t>③プロジェクトにおける</a:t>
            </a:r>
            <a:endParaRPr lang="en-US" altLang="ja-JP" sz="1200" dirty="0" smtClean="0">
              <a:latin typeface="+mn-ea"/>
            </a:endParaRPr>
          </a:p>
          <a:p>
            <a:pPr algn="r">
              <a:defRPr/>
            </a:pPr>
            <a:r>
              <a:rPr lang="ja-JP" altLang="en-US" sz="1200" dirty="0" smtClean="0">
                <a:latin typeface="+mn-ea"/>
              </a:rPr>
              <a:t>品質マネジメントの指針に関する規格</a:t>
            </a:r>
            <a:endParaRPr lang="en-US" altLang="ja-JP" sz="1200" dirty="0" smtClean="0">
              <a:latin typeface="+mn-ea"/>
            </a:endParaRPr>
          </a:p>
          <a:p>
            <a:pPr>
              <a:defRPr/>
            </a:pPr>
            <a:r>
              <a:rPr lang="ja-JP" altLang="en-US" sz="1200" dirty="0">
                <a:latin typeface="+mn-ea"/>
              </a:rPr>
              <a:t>　④</a:t>
            </a:r>
            <a:r>
              <a:rPr lang="ja-JP" altLang="en-US" sz="1200" dirty="0" smtClean="0">
                <a:latin typeface="+mn-ea"/>
              </a:rPr>
              <a:t>プロジェクト計画</a:t>
            </a:r>
            <a:r>
              <a:rPr lang="ja-JP" altLang="en-US" sz="1200" dirty="0">
                <a:latin typeface="+mn-ea"/>
              </a:rPr>
              <a:t>に関する規格</a:t>
            </a:r>
            <a:endParaRPr lang="en-US" altLang="ja-JP" sz="1200" dirty="0">
              <a:latin typeface="+mn-ea"/>
            </a:endParaRPr>
          </a:p>
          <a:p>
            <a:pPr>
              <a:defRPr/>
            </a:pPr>
            <a:r>
              <a:rPr lang="en-US" altLang="ja-JP" sz="1200" i="1" u="sng" dirty="0" smtClean="0">
                <a:latin typeface="+mn-ea"/>
              </a:rPr>
              <a:t>2</a:t>
            </a:r>
            <a:r>
              <a:rPr lang="ja-JP" altLang="en-US" sz="1200" i="1" u="sng" dirty="0" smtClean="0">
                <a:latin typeface="+mn-ea"/>
              </a:rPr>
              <a:t>　プロセス設計におけるテ－ラリング</a:t>
            </a:r>
            <a:endParaRPr lang="ja-JP" altLang="en-US" sz="1200" i="1" u="sng" dirty="0">
              <a:latin typeface="+mn-ea"/>
            </a:endParaRPr>
          </a:p>
        </p:txBody>
      </p:sp>
      <p:sp>
        <p:nvSpPr>
          <p:cNvPr id="48" name="正方形/長方形 6"/>
          <p:cNvSpPr>
            <a:spLocks noChangeArrowheads="1"/>
          </p:cNvSpPr>
          <p:nvPr/>
        </p:nvSpPr>
        <p:spPr bwMode="auto">
          <a:xfrm>
            <a:off x="324375" y="1711111"/>
            <a:ext cx="1925450" cy="680850"/>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rPr>
              <a:t>1</a:t>
            </a:r>
            <a:r>
              <a:rPr lang="ja-JP" altLang="en-US" sz="1200" dirty="0">
                <a:latin typeface="+mn-ea"/>
              </a:rPr>
              <a:t>　</a:t>
            </a:r>
            <a:r>
              <a:rPr lang="ja-JP" altLang="en-US" sz="1200" dirty="0" smtClean="0">
                <a:latin typeface="+mn-ea"/>
              </a:rPr>
              <a:t>請負契約による外部委託</a:t>
            </a:r>
            <a:endParaRPr lang="en-US" altLang="ja-JP" sz="1200" dirty="0">
              <a:latin typeface="+mn-ea"/>
            </a:endParaRPr>
          </a:p>
          <a:p>
            <a:pPr>
              <a:defRPr/>
            </a:pPr>
            <a:r>
              <a:rPr lang="en-US" altLang="ja-JP" sz="1200" dirty="0" smtClean="0">
                <a:latin typeface="+mn-ea"/>
              </a:rPr>
              <a:t>2</a:t>
            </a:r>
            <a:r>
              <a:rPr lang="ja-JP" altLang="en-US" sz="1200" dirty="0">
                <a:latin typeface="+mn-ea"/>
              </a:rPr>
              <a:t>　</a:t>
            </a:r>
            <a:r>
              <a:rPr lang="ja-JP" altLang="en-US" sz="1200" dirty="0" smtClean="0">
                <a:latin typeface="+mn-ea"/>
              </a:rPr>
              <a:t>オフシェア開発</a:t>
            </a:r>
            <a:endParaRPr lang="en-US" altLang="ja-JP" sz="1200" dirty="0">
              <a:latin typeface="+mn-ea"/>
            </a:endParaRPr>
          </a:p>
          <a:p>
            <a:pPr>
              <a:defRPr/>
            </a:pPr>
            <a:r>
              <a:rPr lang="en-US" altLang="ja-JP" sz="1200" dirty="0" smtClean="0">
                <a:latin typeface="+mn-ea"/>
              </a:rPr>
              <a:t>3</a:t>
            </a:r>
            <a:r>
              <a:rPr lang="ja-JP" altLang="en-US" sz="1200" dirty="0" smtClean="0">
                <a:latin typeface="+mn-ea"/>
              </a:rPr>
              <a:t>　ブリッジＳＥ</a:t>
            </a:r>
            <a:endParaRPr lang="ja-JP" altLang="en-US" sz="1200" dirty="0">
              <a:latin typeface="+mn-ea"/>
            </a:endParaRPr>
          </a:p>
        </p:txBody>
      </p:sp>
      <p:sp>
        <p:nvSpPr>
          <p:cNvPr id="49" name="正方形/長方形 6"/>
          <p:cNvSpPr>
            <a:spLocks noChangeArrowheads="1"/>
          </p:cNvSpPr>
          <p:nvPr/>
        </p:nvSpPr>
        <p:spPr bwMode="auto">
          <a:xfrm>
            <a:off x="324375" y="1171856"/>
            <a:ext cx="2082416" cy="326292"/>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ea typeface="+mn-ea"/>
              </a:rPr>
              <a:t>1</a:t>
            </a:r>
            <a:r>
              <a:rPr lang="ja-JP" altLang="en-US" sz="1200" dirty="0">
                <a:latin typeface="+mn-ea"/>
                <a:ea typeface="+mn-ea"/>
              </a:rPr>
              <a:t>　</a:t>
            </a:r>
            <a:r>
              <a:rPr lang="ja-JP" altLang="en-US" sz="1200" dirty="0" smtClean="0">
                <a:latin typeface="+mn-ea"/>
                <a:ea typeface="+mn-ea"/>
              </a:rPr>
              <a:t>ＩＰＤ（統合製品開発）</a:t>
            </a:r>
            <a:r>
              <a:rPr lang="en-US" altLang="ja-JP" sz="1200" dirty="0" smtClean="0">
                <a:latin typeface="+mn-ea"/>
                <a:ea typeface="+mn-ea"/>
              </a:rPr>
              <a:t>【</a:t>
            </a:r>
            <a:r>
              <a:rPr lang="ja-JP" altLang="en-US" sz="1200" dirty="0" smtClean="0">
                <a:latin typeface="+mn-ea"/>
                <a:ea typeface="+mn-ea"/>
              </a:rPr>
              <a:t>ＩＢＭ</a:t>
            </a:r>
            <a:r>
              <a:rPr lang="en-US" altLang="ja-JP" sz="1200" dirty="0" smtClean="0">
                <a:latin typeface="+mn-ea"/>
              </a:rPr>
              <a:t>】</a:t>
            </a:r>
            <a:endParaRPr lang="en-US" altLang="ja-JP" sz="1200" dirty="0" smtClean="0">
              <a:latin typeface="+mn-ea"/>
              <a:ea typeface="+mn-ea"/>
            </a:endParaRPr>
          </a:p>
        </p:txBody>
      </p:sp>
      <p:cxnSp>
        <p:nvCxnSpPr>
          <p:cNvPr id="50" name="カギ線コネクタ 49"/>
          <p:cNvCxnSpPr>
            <a:stCxn id="44" idx="2"/>
            <a:endCxn id="45" idx="0"/>
          </p:cNvCxnSpPr>
          <p:nvPr/>
        </p:nvCxnSpPr>
        <p:spPr>
          <a:xfrm rot="5400000">
            <a:off x="2757016" y="-1109839"/>
            <a:ext cx="190577" cy="3303474"/>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カギ線コネクタ 50"/>
          <p:cNvCxnSpPr>
            <a:stCxn id="44" idx="2"/>
            <a:endCxn id="46" idx="0"/>
          </p:cNvCxnSpPr>
          <p:nvPr/>
        </p:nvCxnSpPr>
        <p:spPr>
          <a:xfrm rot="5400000">
            <a:off x="4305385" y="447766"/>
            <a:ext cx="199812" cy="197501"/>
          </a:xfrm>
          <a:prstGeom prst="bentConnector3">
            <a:avLst>
              <a:gd name="adj1" fmla="val 50000"/>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0" name="正方形/長方形 10"/>
          <p:cNvSpPr>
            <a:spLocks noChangeArrowheads="1"/>
          </p:cNvSpPr>
          <p:nvPr/>
        </p:nvSpPr>
        <p:spPr bwMode="auto">
          <a:xfrm>
            <a:off x="231829" y="1585972"/>
            <a:ext cx="1482251"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2.9</a:t>
            </a:r>
            <a:r>
              <a:rPr lang="ja-JP" altLang="en-US" sz="1200" dirty="0">
                <a:latin typeface="+mn-ea"/>
              </a:rPr>
              <a:t>　調達マネジメント</a:t>
            </a:r>
            <a:endParaRPr lang="en-US" altLang="ja-JP" sz="1200" dirty="0">
              <a:latin typeface="+mn-ea"/>
            </a:endParaRPr>
          </a:p>
        </p:txBody>
      </p:sp>
      <p:sp>
        <p:nvSpPr>
          <p:cNvPr id="91" name="正方形/長方形 11"/>
          <p:cNvSpPr>
            <a:spLocks noChangeArrowheads="1"/>
          </p:cNvSpPr>
          <p:nvPr/>
        </p:nvSpPr>
        <p:spPr bwMode="auto">
          <a:xfrm>
            <a:off x="231829" y="1043669"/>
            <a:ext cx="1925450"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2.8</a:t>
            </a:r>
            <a:r>
              <a:rPr lang="ja-JP" altLang="en-US" sz="1200" dirty="0">
                <a:latin typeface="+mn-ea"/>
              </a:rPr>
              <a:t>　意思決定のマネジメント</a:t>
            </a:r>
            <a:endParaRPr lang="en-US" altLang="ja-JP" sz="1200" dirty="0">
              <a:latin typeface="+mn-ea"/>
            </a:endParaRPr>
          </a:p>
        </p:txBody>
      </p:sp>
      <p:sp>
        <p:nvSpPr>
          <p:cNvPr id="92" name="正方形/長方形 10"/>
          <p:cNvSpPr>
            <a:spLocks noChangeArrowheads="1"/>
          </p:cNvSpPr>
          <p:nvPr/>
        </p:nvSpPr>
        <p:spPr bwMode="auto">
          <a:xfrm>
            <a:off x="231829" y="4647391"/>
            <a:ext cx="1840812"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smtClean="0">
                <a:latin typeface="+mn-ea"/>
              </a:rPr>
              <a:t>2.12</a:t>
            </a:r>
            <a:r>
              <a:rPr lang="ja-JP" altLang="en-US" sz="1200" dirty="0">
                <a:latin typeface="+mn-ea"/>
              </a:rPr>
              <a:t>　</a:t>
            </a:r>
            <a:r>
              <a:rPr lang="ja-JP" altLang="en-US" sz="1200" dirty="0" smtClean="0">
                <a:latin typeface="+mn-ea"/>
              </a:rPr>
              <a:t>プロジェクトネジメント</a:t>
            </a:r>
            <a:endParaRPr lang="en-US" altLang="ja-JP" sz="1200" dirty="0">
              <a:latin typeface="+mn-ea"/>
            </a:endParaRPr>
          </a:p>
        </p:txBody>
      </p:sp>
      <p:cxnSp>
        <p:nvCxnSpPr>
          <p:cNvPr id="93" name="カギ線コネクタ 92"/>
          <p:cNvCxnSpPr>
            <a:stCxn id="96" idx="2"/>
            <a:endCxn id="92" idx="1"/>
          </p:cNvCxnSpPr>
          <p:nvPr/>
        </p:nvCxnSpPr>
        <p:spPr>
          <a:xfrm rot="16200000" flipH="1">
            <a:off x="-1714920" y="2806731"/>
            <a:ext cx="3804342" cy="8915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4" name="カギ線コネクタ 93"/>
          <p:cNvCxnSpPr>
            <a:stCxn id="96" idx="2"/>
            <a:endCxn id="90" idx="1"/>
          </p:cNvCxnSpPr>
          <p:nvPr/>
        </p:nvCxnSpPr>
        <p:spPr>
          <a:xfrm rot="16200000" flipH="1">
            <a:off x="-184210" y="1276021"/>
            <a:ext cx="742923" cy="8915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カギ線コネクタ 94"/>
          <p:cNvCxnSpPr>
            <a:stCxn id="96" idx="2"/>
          </p:cNvCxnSpPr>
          <p:nvPr/>
        </p:nvCxnSpPr>
        <p:spPr>
          <a:xfrm rot="16200000" flipH="1">
            <a:off x="102417" y="989395"/>
            <a:ext cx="169669" cy="89154"/>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6" name="正方形/長方形 5"/>
          <p:cNvSpPr>
            <a:spLocks noChangeArrowheads="1"/>
          </p:cNvSpPr>
          <p:nvPr/>
        </p:nvSpPr>
        <p:spPr bwMode="auto">
          <a:xfrm>
            <a:off x="53520" y="653482"/>
            <a:ext cx="178308" cy="29565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97" name="正方形/長方形 5"/>
          <p:cNvSpPr>
            <a:spLocks noChangeArrowheads="1"/>
          </p:cNvSpPr>
          <p:nvPr/>
        </p:nvSpPr>
        <p:spPr bwMode="auto">
          <a:xfrm>
            <a:off x="3164066" y="681733"/>
            <a:ext cx="176784" cy="29565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98" name="正方形/長方形 11"/>
          <p:cNvSpPr>
            <a:spLocks noChangeArrowheads="1"/>
          </p:cNvSpPr>
          <p:nvPr/>
        </p:nvSpPr>
        <p:spPr bwMode="auto">
          <a:xfrm>
            <a:off x="6343938" y="946014"/>
            <a:ext cx="1999316"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2.13</a:t>
            </a:r>
            <a:r>
              <a:rPr lang="ja-JP" altLang="en-US" sz="1200" dirty="0">
                <a:latin typeface="+mn-ea"/>
              </a:rPr>
              <a:t>　品質計画のマネジメント</a:t>
            </a:r>
            <a:endParaRPr lang="en-US" altLang="ja-JP" sz="1200" dirty="0">
              <a:latin typeface="+mn-ea"/>
            </a:endParaRPr>
          </a:p>
        </p:txBody>
      </p:sp>
      <p:cxnSp>
        <p:nvCxnSpPr>
          <p:cNvPr id="99" name="カギ線コネクタ 98"/>
          <p:cNvCxnSpPr>
            <a:stCxn id="102" idx="2"/>
            <a:endCxn id="106" idx="1"/>
          </p:cNvCxnSpPr>
          <p:nvPr/>
        </p:nvCxnSpPr>
        <p:spPr>
          <a:xfrm rot="16200000" flipH="1">
            <a:off x="2198950" y="2048261"/>
            <a:ext cx="2224220" cy="89154"/>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カギ線コネクタ 99"/>
          <p:cNvCxnSpPr>
            <a:stCxn id="102" idx="2"/>
            <a:endCxn id="105" idx="1"/>
          </p:cNvCxnSpPr>
          <p:nvPr/>
        </p:nvCxnSpPr>
        <p:spPr>
          <a:xfrm rot="16200000" flipH="1">
            <a:off x="4396978" y="-149768"/>
            <a:ext cx="816464" cy="307745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1" name="カギ線コネクタ 100"/>
          <p:cNvCxnSpPr>
            <a:stCxn id="102" idx="2"/>
            <a:endCxn id="98" idx="1"/>
          </p:cNvCxnSpPr>
          <p:nvPr/>
        </p:nvCxnSpPr>
        <p:spPr>
          <a:xfrm rot="16200000" flipH="1">
            <a:off x="4769523" y="-522313"/>
            <a:ext cx="71375" cy="307745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2" name="正方形/長方形 5"/>
          <p:cNvSpPr>
            <a:spLocks noChangeArrowheads="1"/>
          </p:cNvSpPr>
          <p:nvPr/>
        </p:nvSpPr>
        <p:spPr bwMode="auto">
          <a:xfrm>
            <a:off x="3177329" y="685072"/>
            <a:ext cx="178308" cy="295656"/>
          </a:xfrm>
          <a:prstGeom prst="rect">
            <a:avLst/>
          </a:prstGeom>
          <a:noFill/>
          <a:ln w="9525" algn="ctr">
            <a:no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eaLnBrk="0" hangingPunct="0">
              <a:defRPr kumimoji="1" sz="1000">
                <a:solidFill>
                  <a:schemeClr val="tx1"/>
                </a:solidFill>
                <a:latin typeface="HGP創英角ｺﾞｼｯｸUB" pitchFamily="50" charset="-128"/>
                <a:ea typeface="ＭＳ Ｐゴシック" charset="-128"/>
              </a:defRPr>
            </a:lvl1pPr>
            <a:lvl2pPr marL="742950" indent="-285750" eaLnBrk="0" hangingPunct="0">
              <a:defRPr kumimoji="1" sz="1000">
                <a:solidFill>
                  <a:schemeClr val="tx1"/>
                </a:solidFill>
                <a:latin typeface="HGP創英角ｺﾞｼｯｸUB" pitchFamily="50" charset="-128"/>
                <a:ea typeface="ＭＳ Ｐゴシック" charset="-128"/>
              </a:defRPr>
            </a:lvl2pPr>
            <a:lvl3pPr marL="1143000" indent="-228600" eaLnBrk="0" hangingPunct="0">
              <a:defRPr kumimoji="1" sz="1000">
                <a:solidFill>
                  <a:schemeClr val="tx1"/>
                </a:solidFill>
                <a:latin typeface="HGP創英角ｺﾞｼｯｸUB" pitchFamily="50" charset="-128"/>
                <a:ea typeface="ＭＳ Ｐゴシック" charset="-128"/>
              </a:defRPr>
            </a:lvl3pPr>
            <a:lvl4pPr marL="1600200" indent="-228600" eaLnBrk="0" hangingPunct="0">
              <a:defRPr kumimoji="1" sz="1000">
                <a:solidFill>
                  <a:schemeClr val="tx1"/>
                </a:solidFill>
                <a:latin typeface="HGP創英角ｺﾞｼｯｸUB" pitchFamily="50" charset="-128"/>
                <a:ea typeface="ＭＳ Ｐゴシック" charset="-128"/>
              </a:defRPr>
            </a:lvl4pPr>
            <a:lvl5pPr marL="2057400" indent="-228600" eaLnBrk="0" hangingPunct="0">
              <a:defRPr kumimoji="1" sz="1000">
                <a:solidFill>
                  <a:schemeClr val="tx1"/>
                </a:solidFill>
                <a:latin typeface="HGP創英角ｺﾞｼｯｸUB" pitchFamily="50" charset="-128"/>
                <a:ea typeface="ＭＳ Ｐゴシック" charset="-128"/>
              </a:defRPr>
            </a:lvl5pPr>
            <a:lvl6pPr marL="25146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6pPr>
            <a:lvl7pPr marL="29718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7pPr>
            <a:lvl8pPr marL="34290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8pPr>
            <a:lvl9pPr marL="3886200" indent="-228600" eaLnBrk="0" fontAlgn="base" hangingPunct="0">
              <a:spcBef>
                <a:spcPct val="0"/>
              </a:spcBef>
              <a:spcAft>
                <a:spcPct val="0"/>
              </a:spcAft>
              <a:defRPr kumimoji="1" sz="1000">
                <a:solidFill>
                  <a:schemeClr val="tx1"/>
                </a:solidFill>
                <a:latin typeface="HGP創英角ｺﾞｼｯｸUB" pitchFamily="50" charset="-128"/>
                <a:ea typeface="ＭＳ Ｐゴシック" charset="-128"/>
              </a:defRPr>
            </a:lvl9pPr>
          </a:lstStyle>
          <a:p>
            <a:pPr eaLnBrk="1" hangingPunct="1"/>
            <a:endParaRPr lang="ja-JP" altLang="en-US" sz="1400"/>
          </a:p>
        </p:txBody>
      </p:sp>
      <p:sp>
        <p:nvSpPr>
          <p:cNvPr id="103" name="正方形/長方形 6"/>
          <p:cNvSpPr>
            <a:spLocks noChangeArrowheads="1"/>
          </p:cNvSpPr>
          <p:nvPr/>
        </p:nvSpPr>
        <p:spPr bwMode="auto">
          <a:xfrm>
            <a:off x="6418727" y="1817591"/>
            <a:ext cx="1383763" cy="671428"/>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rPr>
              <a:t>1</a:t>
            </a:r>
            <a:r>
              <a:rPr lang="ja-JP" altLang="en-US" sz="1200" dirty="0" smtClean="0">
                <a:latin typeface="+mn-ea"/>
              </a:rPr>
              <a:t>　設計の計画</a:t>
            </a:r>
            <a:endParaRPr lang="en-US" altLang="ja-JP" sz="1200" dirty="0">
              <a:latin typeface="+mn-ea"/>
            </a:endParaRPr>
          </a:p>
          <a:p>
            <a:pPr>
              <a:defRPr/>
            </a:pPr>
            <a:r>
              <a:rPr lang="en-US" altLang="ja-JP" sz="1200" dirty="0" smtClean="0">
                <a:latin typeface="+mn-ea"/>
              </a:rPr>
              <a:t>2</a:t>
            </a:r>
            <a:r>
              <a:rPr lang="ja-JP" altLang="en-US" sz="1200" dirty="0" smtClean="0">
                <a:latin typeface="+mn-ea"/>
              </a:rPr>
              <a:t>　設計方針の決定</a:t>
            </a:r>
            <a:endParaRPr lang="en-US" altLang="ja-JP" sz="1200" dirty="0" smtClean="0">
              <a:latin typeface="+mn-ea"/>
            </a:endParaRPr>
          </a:p>
          <a:p>
            <a:pPr>
              <a:defRPr/>
            </a:pPr>
            <a:r>
              <a:rPr lang="en-US" altLang="ja-JP" sz="1200" dirty="0" smtClean="0">
                <a:latin typeface="+mn-ea"/>
              </a:rPr>
              <a:t>3</a:t>
            </a:r>
            <a:r>
              <a:rPr lang="ja-JP" altLang="en-US" sz="1200" dirty="0" smtClean="0">
                <a:latin typeface="+mn-ea"/>
              </a:rPr>
              <a:t>　設計の評価</a:t>
            </a:r>
            <a:endParaRPr lang="ja-JP" altLang="en-US" sz="1200" dirty="0">
              <a:latin typeface="+mn-ea"/>
            </a:endParaRPr>
          </a:p>
        </p:txBody>
      </p:sp>
      <p:sp>
        <p:nvSpPr>
          <p:cNvPr id="104" name="正方形/長方形 6"/>
          <p:cNvSpPr>
            <a:spLocks noChangeArrowheads="1"/>
          </p:cNvSpPr>
          <p:nvPr/>
        </p:nvSpPr>
        <p:spPr bwMode="auto">
          <a:xfrm>
            <a:off x="3430426" y="3236626"/>
            <a:ext cx="2080877" cy="494148"/>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a:latin typeface="+mn-ea"/>
              </a:rPr>
              <a:t>1</a:t>
            </a:r>
            <a:r>
              <a:rPr lang="ja-JP" altLang="en-US" sz="1200" dirty="0">
                <a:latin typeface="+mn-ea"/>
              </a:rPr>
              <a:t>　</a:t>
            </a:r>
            <a:r>
              <a:rPr lang="ja-JP" altLang="en-US" sz="1200" dirty="0" smtClean="0">
                <a:latin typeface="+mn-ea"/>
              </a:rPr>
              <a:t>プロダクト品質の分析・評価</a:t>
            </a:r>
            <a:endParaRPr lang="en-US" altLang="ja-JP" sz="1200" dirty="0">
              <a:latin typeface="+mn-ea"/>
            </a:endParaRPr>
          </a:p>
          <a:p>
            <a:pPr>
              <a:defRPr/>
            </a:pPr>
            <a:r>
              <a:rPr lang="en-US" altLang="ja-JP" sz="1200" dirty="0">
                <a:latin typeface="+mn-ea"/>
              </a:rPr>
              <a:t>2</a:t>
            </a:r>
            <a:r>
              <a:rPr lang="ja-JP" altLang="en-US" sz="1200" dirty="0">
                <a:latin typeface="+mn-ea"/>
              </a:rPr>
              <a:t>　</a:t>
            </a:r>
            <a:r>
              <a:rPr lang="ja-JP" altLang="en-US" sz="1200" dirty="0" smtClean="0">
                <a:latin typeface="+mn-ea"/>
              </a:rPr>
              <a:t>プロセス品質</a:t>
            </a:r>
            <a:r>
              <a:rPr lang="ja-JP" altLang="en-US" sz="1200" dirty="0">
                <a:latin typeface="+mn-ea"/>
              </a:rPr>
              <a:t>の分析・評価</a:t>
            </a:r>
            <a:endParaRPr lang="ja-JP" altLang="en-US" sz="1200" dirty="0">
              <a:latin typeface="+mn-ea"/>
              <a:ea typeface="+mn-ea"/>
            </a:endParaRPr>
          </a:p>
        </p:txBody>
      </p:sp>
      <p:sp>
        <p:nvSpPr>
          <p:cNvPr id="105" name="正方形/長方形 10"/>
          <p:cNvSpPr>
            <a:spLocks noChangeArrowheads="1"/>
          </p:cNvSpPr>
          <p:nvPr/>
        </p:nvSpPr>
        <p:spPr bwMode="auto">
          <a:xfrm>
            <a:off x="6343938" y="1691103"/>
            <a:ext cx="1703851"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2.15</a:t>
            </a:r>
            <a:r>
              <a:rPr lang="ja-JP" altLang="en-US" sz="1200" dirty="0">
                <a:latin typeface="+mn-ea"/>
              </a:rPr>
              <a:t>　設計のマネジメント</a:t>
            </a:r>
            <a:endParaRPr lang="en-US" altLang="ja-JP" sz="1200" dirty="0">
              <a:latin typeface="+mn-ea"/>
            </a:endParaRPr>
          </a:p>
        </p:txBody>
      </p:sp>
      <p:sp>
        <p:nvSpPr>
          <p:cNvPr id="106" name="正方形/長方形 10"/>
          <p:cNvSpPr>
            <a:spLocks noChangeArrowheads="1"/>
          </p:cNvSpPr>
          <p:nvPr/>
        </p:nvSpPr>
        <p:spPr bwMode="auto">
          <a:xfrm>
            <a:off x="3355637" y="3098859"/>
            <a:ext cx="2368648"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2.19</a:t>
            </a:r>
            <a:r>
              <a:rPr lang="ja-JP" altLang="en-US" sz="1200" dirty="0">
                <a:latin typeface="+mn-ea"/>
              </a:rPr>
              <a:t>　品質分析・評価のマネジメント</a:t>
            </a:r>
            <a:endParaRPr lang="en-US" altLang="ja-JP" sz="1200" dirty="0">
              <a:latin typeface="+mn-ea"/>
            </a:endParaRPr>
          </a:p>
        </p:txBody>
      </p:sp>
      <p:sp>
        <p:nvSpPr>
          <p:cNvPr id="107" name="正方形/長方形 6"/>
          <p:cNvSpPr>
            <a:spLocks noChangeArrowheads="1"/>
          </p:cNvSpPr>
          <p:nvPr/>
        </p:nvSpPr>
        <p:spPr bwMode="auto">
          <a:xfrm>
            <a:off x="340673" y="2620932"/>
            <a:ext cx="2581014" cy="858130"/>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rPr>
              <a:t>1</a:t>
            </a:r>
            <a:r>
              <a:rPr lang="ja-JP" altLang="en-US" sz="1200" dirty="0" smtClean="0">
                <a:latin typeface="+mn-ea"/>
              </a:rPr>
              <a:t>　リスクマネジメントに関する規格</a:t>
            </a:r>
            <a:endParaRPr lang="en-US" altLang="ja-JP" sz="1200" dirty="0" smtClean="0">
              <a:latin typeface="+mn-ea"/>
            </a:endParaRPr>
          </a:p>
          <a:p>
            <a:pPr>
              <a:defRPr/>
            </a:pPr>
            <a:r>
              <a:rPr lang="en-US" altLang="ja-JP" sz="1200" dirty="0" smtClean="0">
                <a:latin typeface="+mn-ea"/>
              </a:rPr>
              <a:t>2</a:t>
            </a:r>
            <a:r>
              <a:rPr lang="ja-JP" altLang="en-US" sz="1200" dirty="0" smtClean="0">
                <a:latin typeface="+mn-ea"/>
              </a:rPr>
              <a:t>　システム及びＳＷ</a:t>
            </a:r>
            <a:r>
              <a:rPr lang="ja-JP" altLang="en-US" sz="1200" dirty="0">
                <a:latin typeface="+mn-ea"/>
              </a:rPr>
              <a:t>保証に関する</a:t>
            </a:r>
            <a:r>
              <a:rPr lang="ja-JP" altLang="en-US" sz="1200" dirty="0" smtClean="0">
                <a:latin typeface="+mn-ea"/>
              </a:rPr>
              <a:t>規格</a:t>
            </a:r>
            <a:endParaRPr lang="en-US" altLang="ja-JP" sz="1200" dirty="0" smtClean="0">
              <a:latin typeface="+mn-ea"/>
            </a:endParaRPr>
          </a:p>
          <a:p>
            <a:pPr>
              <a:defRPr/>
            </a:pPr>
            <a:r>
              <a:rPr lang="en-US" altLang="ja-JP" sz="1200" dirty="0" smtClean="0">
                <a:latin typeface="+mn-ea"/>
              </a:rPr>
              <a:t>3</a:t>
            </a:r>
            <a:r>
              <a:rPr lang="ja-JP" altLang="en-US" sz="1200" dirty="0" smtClean="0">
                <a:latin typeface="+mn-ea"/>
              </a:rPr>
              <a:t>　リスク識別</a:t>
            </a:r>
            <a:endParaRPr lang="en-US" altLang="ja-JP" sz="1200" dirty="0" smtClean="0">
              <a:latin typeface="+mn-ea"/>
            </a:endParaRPr>
          </a:p>
          <a:p>
            <a:pPr>
              <a:defRPr/>
            </a:pPr>
            <a:r>
              <a:rPr lang="en-US" altLang="ja-JP" sz="1200" dirty="0" smtClean="0">
                <a:latin typeface="+mn-ea"/>
              </a:rPr>
              <a:t>4</a:t>
            </a:r>
            <a:r>
              <a:rPr lang="ja-JP" altLang="en-US" sz="1200" dirty="0" smtClean="0">
                <a:latin typeface="+mn-ea"/>
              </a:rPr>
              <a:t>　リスク分析</a:t>
            </a:r>
            <a:endParaRPr lang="ja-JP" altLang="en-US" sz="1200" dirty="0">
              <a:latin typeface="+mn-ea"/>
            </a:endParaRPr>
          </a:p>
        </p:txBody>
      </p:sp>
      <p:sp>
        <p:nvSpPr>
          <p:cNvPr id="108" name="正方形/長方形 10"/>
          <p:cNvSpPr>
            <a:spLocks noChangeArrowheads="1"/>
          </p:cNvSpPr>
          <p:nvPr/>
        </p:nvSpPr>
        <p:spPr bwMode="auto">
          <a:xfrm>
            <a:off x="248126" y="2495793"/>
            <a:ext cx="1623829"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2.10</a:t>
            </a:r>
            <a:r>
              <a:rPr lang="ja-JP" altLang="en-US" sz="1200" dirty="0">
                <a:latin typeface="+mn-ea"/>
              </a:rPr>
              <a:t>　リスクマネジメント</a:t>
            </a:r>
            <a:endParaRPr lang="en-US" altLang="ja-JP" sz="1200" dirty="0">
              <a:latin typeface="+mn-ea"/>
            </a:endParaRPr>
          </a:p>
        </p:txBody>
      </p:sp>
      <p:sp>
        <p:nvSpPr>
          <p:cNvPr id="109" name="正方形/長方形 6"/>
          <p:cNvSpPr>
            <a:spLocks noChangeArrowheads="1"/>
          </p:cNvSpPr>
          <p:nvPr/>
        </p:nvSpPr>
        <p:spPr bwMode="auto">
          <a:xfrm>
            <a:off x="340673" y="3696731"/>
            <a:ext cx="1622290" cy="858130"/>
          </a:xfrm>
          <a:prstGeom prst="rect">
            <a:avLst/>
          </a:prstGeom>
          <a:solidFill>
            <a:srgbClr val="FFFF99"/>
          </a:solidFill>
          <a:ln w="9525" algn="ctr">
            <a:solidFill>
              <a:srgbClr val="0070C0"/>
            </a:solidFill>
            <a:round/>
            <a:headEnd/>
            <a:tailEnd/>
          </a:ln>
        </p:spPr>
        <p:txBody>
          <a:bodyPr wrap="none" tIns="108000">
            <a:spAutoFit/>
          </a:bodyPr>
          <a:lstStyle/>
          <a:p>
            <a:pPr>
              <a:defRPr/>
            </a:pPr>
            <a:r>
              <a:rPr lang="en-US" altLang="ja-JP" sz="1200" dirty="0" smtClean="0">
                <a:latin typeface="+mn-ea"/>
              </a:rPr>
              <a:t>1</a:t>
            </a:r>
            <a:r>
              <a:rPr lang="ja-JP" altLang="en-US" sz="1200" dirty="0" smtClean="0">
                <a:latin typeface="+mn-ea"/>
              </a:rPr>
              <a:t>　変更管理</a:t>
            </a:r>
            <a:endParaRPr lang="en-US" altLang="ja-JP" sz="1200" dirty="0">
              <a:latin typeface="+mn-ea"/>
            </a:endParaRPr>
          </a:p>
          <a:p>
            <a:pPr>
              <a:defRPr/>
            </a:pPr>
            <a:r>
              <a:rPr lang="en-US" altLang="ja-JP" sz="1200" dirty="0" smtClean="0">
                <a:latin typeface="+mn-ea"/>
              </a:rPr>
              <a:t>2</a:t>
            </a:r>
            <a:r>
              <a:rPr lang="ja-JP" altLang="en-US" sz="1200" dirty="0">
                <a:latin typeface="+mn-ea"/>
              </a:rPr>
              <a:t>　バ－ジョン</a:t>
            </a:r>
            <a:r>
              <a:rPr lang="ja-JP" altLang="en-US" sz="1200" dirty="0" smtClean="0">
                <a:latin typeface="+mn-ea"/>
              </a:rPr>
              <a:t>管理</a:t>
            </a:r>
            <a:endParaRPr lang="en-US" altLang="ja-JP" sz="1200" dirty="0">
              <a:latin typeface="+mn-ea"/>
            </a:endParaRPr>
          </a:p>
          <a:p>
            <a:pPr>
              <a:defRPr/>
            </a:pPr>
            <a:r>
              <a:rPr lang="en-US" altLang="ja-JP" sz="1200" dirty="0" smtClean="0">
                <a:latin typeface="+mn-ea"/>
              </a:rPr>
              <a:t>3</a:t>
            </a:r>
            <a:r>
              <a:rPr lang="ja-JP" altLang="en-US" sz="1200" dirty="0" smtClean="0">
                <a:latin typeface="+mn-ea"/>
              </a:rPr>
              <a:t>　不具合管理</a:t>
            </a:r>
            <a:endParaRPr lang="en-US" altLang="ja-JP" sz="1200" dirty="0" smtClean="0">
              <a:latin typeface="+mn-ea"/>
            </a:endParaRPr>
          </a:p>
          <a:p>
            <a:pPr>
              <a:defRPr/>
            </a:pPr>
            <a:r>
              <a:rPr lang="en-US" altLang="ja-JP" sz="1200" dirty="0" smtClean="0">
                <a:latin typeface="+mn-ea"/>
              </a:rPr>
              <a:t>4</a:t>
            </a:r>
            <a:r>
              <a:rPr lang="ja-JP" altLang="en-US" sz="1200" dirty="0" smtClean="0">
                <a:latin typeface="+mn-ea"/>
              </a:rPr>
              <a:t>　トレーサビリティ管理</a:t>
            </a:r>
            <a:endParaRPr lang="ja-JP" altLang="en-US" sz="1200" dirty="0">
              <a:latin typeface="+mn-ea"/>
            </a:endParaRPr>
          </a:p>
        </p:txBody>
      </p:sp>
      <p:sp>
        <p:nvSpPr>
          <p:cNvPr id="110" name="正方形/長方形 10"/>
          <p:cNvSpPr>
            <a:spLocks noChangeArrowheads="1"/>
          </p:cNvSpPr>
          <p:nvPr/>
        </p:nvSpPr>
        <p:spPr bwMode="auto">
          <a:xfrm>
            <a:off x="248126" y="3571592"/>
            <a:ext cx="1119076"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2.11</a:t>
            </a:r>
            <a:r>
              <a:rPr lang="ja-JP" altLang="en-US" sz="1200" dirty="0">
                <a:latin typeface="+mn-ea"/>
              </a:rPr>
              <a:t>　構成管理</a:t>
            </a:r>
          </a:p>
        </p:txBody>
      </p:sp>
      <p:cxnSp>
        <p:nvCxnSpPr>
          <p:cNvPr id="111" name="カギ線コネクタ 110"/>
          <p:cNvCxnSpPr>
            <a:stCxn id="96" idx="2"/>
            <a:endCxn id="108" idx="1"/>
          </p:cNvCxnSpPr>
          <p:nvPr/>
        </p:nvCxnSpPr>
        <p:spPr>
          <a:xfrm rot="16200000" flipH="1">
            <a:off x="-630972" y="1722784"/>
            <a:ext cx="1652744" cy="10545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カギ線コネクタ 111"/>
          <p:cNvCxnSpPr>
            <a:stCxn id="96" idx="2"/>
            <a:endCxn id="110" idx="1"/>
          </p:cNvCxnSpPr>
          <p:nvPr/>
        </p:nvCxnSpPr>
        <p:spPr>
          <a:xfrm rot="16200000" flipH="1">
            <a:off x="-1168871" y="2260683"/>
            <a:ext cx="2728543" cy="105452"/>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カギ線コネクタ 112"/>
          <p:cNvCxnSpPr>
            <a:stCxn id="102" idx="2"/>
            <a:endCxn id="114" idx="1"/>
          </p:cNvCxnSpPr>
          <p:nvPr/>
        </p:nvCxnSpPr>
        <p:spPr>
          <a:xfrm rot="16200000" flipH="1">
            <a:off x="2816878" y="1430333"/>
            <a:ext cx="989211" cy="90000"/>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4" name="正方形/長方形 10"/>
          <p:cNvSpPr>
            <a:spLocks noChangeArrowheads="1"/>
          </p:cNvSpPr>
          <p:nvPr/>
        </p:nvSpPr>
        <p:spPr bwMode="auto">
          <a:xfrm>
            <a:off x="3356483" y="1863850"/>
            <a:ext cx="1703851"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2.16</a:t>
            </a:r>
            <a:r>
              <a:rPr lang="ja-JP" altLang="en-US" sz="1200" dirty="0">
                <a:latin typeface="+mn-ea"/>
              </a:rPr>
              <a:t>　実装のマネジメント</a:t>
            </a:r>
            <a:endParaRPr lang="en-US" altLang="ja-JP" sz="1200" dirty="0">
              <a:latin typeface="+mn-ea"/>
            </a:endParaRPr>
          </a:p>
        </p:txBody>
      </p:sp>
      <p:cxnSp>
        <p:nvCxnSpPr>
          <p:cNvPr id="115" name="カギ線コネクタ 114"/>
          <p:cNvCxnSpPr>
            <a:stCxn id="102" idx="2"/>
            <a:endCxn id="116" idx="1"/>
          </p:cNvCxnSpPr>
          <p:nvPr/>
        </p:nvCxnSpPr>
        <p:spPr>
          <a:xfrm rot="16200000" flipH="1">
            <a:off x="2387833" y="1859378"/>
            <a:ext cx="1862267" cy="104966"/>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6" name="正方形/長方形 10"/>
          <p:cNvSpPr>
            <a:spLocks noChangeArrowheads="1"/>
          </p:cNvSpPr>
          <p:nvPr/>
        </p:nvSpPr>
        <p:spPr bwMode="auto">
          <a:xfrm>
            <a:off x="3371449" y="2736906"/>
            <a:ext cx="1930067"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2.17</a:t>
            </a:r>
            <a:r>
              <a:rPr lang="ja-JP" altLang="en-US" sz="1200" dirty="0">
                <a:latin typeface="+mn-ea"/>
              </a:rPr>
              <a:t>　</a:t>
            </a:r>
            <a:r>
              <a:rPr lang="ja-JP" altLang="en-US" sz="1200" dirty="0" smtClean="0">
                <a:latin typeface="+mn-ea"/>
              </a:rPr>
              <a:t>レビュ－の</a:t>
            </a:r>
            <a:r>
              <a:rPr lang="ja-JP" altLang="en-US" sz="1200" dirty="0">
                <a:latin typeface="+mn-ea"/>
              </a:rPr>
              <a:t>マネジメント</a:t>
            </a:r>
            <a:endParaRPr lang="en-US" altLang="ja-JP" sz="1200" dirty="0">
              <a:latin typeface="+mn-ea"/>
            </a:endParaRPr>
          </a:p>
        </p:txBody>
      </p:sp>
      <p:cxnSp>
        <p:nvCxnSpPr>
          <p:cNvPr id="117" name="カギ線コネクタ 116"/>
          <p:cNvCxnSpPr>
            <a:stCxn id="102" idx="2"/>
            <a:endCxn id="119" idx="1"/>
          </p:cNvCxnSpPr>
          <p:nvPr/>
        </p:nvCxnSpPr>
        <p:spPr>
          <a:xfrm rot="16200000" flipH="1">
            <a:off x="3781670" y="465540"/>
            <a:ext cx="2047081" cy="307745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8" name="正方形/長方形 6"/>
          <p:cNvSpPr>
            <a:spLocks noChangeArrowheads="1"/>
          </p:cNvSpPr>
          <p:nvPr/>
        </p:nvSpPr>
        <p:spPr bwMode="auto">
          <a:xfrm>
            <a:off x="6418727" y="3048207"/>
            <a:ext cx="2256310" cy="1912383"/>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rPr>
              <a:t>1</a:t>
            </a:r>
            <a:r>
              <a:rPr lang="ja-JP" altLang="en-US" sz="1200" dirty="0">
                <a:latin typeface="+mn-ea"/>
              </a:rPr>
              <a:t>　</a:t>
            </a:r>
            <a:r>
              <a:rPr lang="ja-JP" altLang="en-US" sz="1200" dirty="0" smtClean="0">
                <a:latin typeface="+mn-ea"/>
              </a:rPr>
              <a:t>テストドキュメントに関する規格</a:t>
            </a:r>
            <a:endParaRPr lang="en-US" altLang="ja-JP" sz="1200" dirty="0" smtClean="0">
              <a:latin typeface="+mn-ea"/>
            </a:endParaRPr>
          </a:p>
          <a:p>
            <a:pPr>
              <a:defRPr/>
            </a:pPr>
            <a:r>
              <a:rPr lang="en-US" altLang="ja-JP" sz="1200" dirty="0" smtClean="0">
                <a:latin typeface="+mn-ea"/>
              </a:rPr>
              <a:t>2</a:t>
            </a:r>
            <a:r>
              <a:rPr lang="ja-JP" altLang="en-US" sz="1200" dirty="0">
                <a:latin typeface="+mn-ea"/>
              </a:rPr>
              <a:t>　</a:t>
            </a:r>
            <a:r>
              <a:rPr lang="ja-JP" altLang="en-US" sz="1200" dirty="0" smtClean="0">
                <a:latin typeface="+mn-ea"/>
              </a:rPr>
              <a:t>テストの組織</a:t>
            </a:r>
            <a:endParaRPr lang="en-US" altLang="ja-JP" sz="1200" dirty="0" smtClean="0">
              <a:latin typeface="+mn-ea"/>
            </a:endParaRPr>
          </a:p>
          <a:p>
            <a:pPr>
              <a:defRPr/>
            </a:pPr>
            <a:r>
              <a:rPr lang="en-US" altLang="ja-JP" sz="1200" dirty="0" smtClean="0">
                <a:latin typeface="+mn-ea"/>
              </a:rPr>
              <a:t>3</a:t>
            </a:r>
            <a:r>
              <a:rPr lang="ja-JP" altLang="en-US" sz="1200" dirty="0">
                <a:latin typeface="+mn-ea"/>
              </a:rPr>
              <a:t>　</a:t>
            </a:r>
            <a:r>
              <a:rPr lang="ja-JP" altLang="en-US" sz="1200" dirty="0" smtClean="0">
                <a:latin typeface="+mn-ea"/>
              </a:rPr>
              <a:t>テストレベル</a:t>
            </a:r>
            <a:endParaRPr lang="en-US" altLang="ja-JP" sz="1200" dirty="0" smtClean="0">
              <a:latin typeface="+mn-ea"/>
            </a:endParaRPr>
          </a:p>
          <a:p>
            <a:pPr>
              <a:defRPr/>
            </a:pPr>
            <a:r>
              <a:rPr lang="en-US" altLang="ja-JP" sz="1200" dirty="0" smtClean="0">
                <a:latin typeface="+mn-ea"/>
              </a:rPr>
              <a:t>4</a:t>
            </a:r>
            <a:r>
              <a:rPr lang="ja-JP" altLang="en-US" sz="1200" dirty="0">
                <a:latin typeface="+mn-ea"/>
              </a:rPr>
              <a:t>　</a:t>
            </a:r>
            <a:r>
              <a:rPr lang="ja-JP" altLang="en-US" sz="1200" dirty="0" smtClean="0">
                <a:latin typeface="+mn-ea"/>
              </a:rPr>
              <a:t>Ｖ字モデル</a:t>
            </a:r>
            <a:endParaRPr lang="en-US" altLang="ja-JP" sz="1200" dirty="0" smtClean="0">
              <a:latin typeface="+mn-ea"/>
            </a:endParaRPr>
          </a:p>
          <a:p>
            <a:pPr>
              <a:defRPr/>
            </a:pPr>
            <a:r>
              <a:rPr lang="en-US" altLang="ja-JP" sz="1200" dirty="0" smtClean="0">
                <a:latin typeface="+mn-ea"/>
              </a:rPr>
              <a:t>5</a:t>
            </a:r>
            <a:r>
              <a:rPr lang="ja-JP" altLang="en-US" sz="1200" dirty="0">
                <a:latin typeface="+mn-ea"/>
              </a:rPr>
              <a:t>　</a:t>
            </a:r>
            <a:r>
              <a:rPr lang="ja-JP" altLang="en-US" sz="1200" dirty="0" smtClean="0">
                <a:latin typeface="+mn-ea"/>
              </a:rPr>
              <a:t>Ｗ</a:t>
            </a:r>
            <a:r>
              <a:rPr lang="ja-JP" altLang="en-US" sz="1200" dirty="0">
                <a:latin typeface="+mn-ea"/>
              </a:rPr>
              <a:t>字モデル</a:t>
            </a:r>
            <a:endParaRPr lang="en-US" altLang="ja-JP" sz="1200" dirty="0" smtClean="0">
              <a:latin typeface="+mn-ea"/>
            </a:endParaRPr>
          </a:p>
          <a:p>
            <a:pPr>
              <a:defRPr/>
            </a:pPr>
            <a:r>
              <a:rPr lang="en-US" altLang="ja-JP" sz="1200" dirty="0" smtClean="0">
                <a:latin typeface="+mn-ea"/>
              </a:rPr>
              <a:t>6</a:t>
            </a:r>
            <a:r>
              <a:rPr lang="ja-JP" altLang="en-US" sz="1200" dirty="0">
                <a:latin typeface="+mn-ea"/>
              </a:rPr>
              <a:t>　</a:t>
            </a:r>
            <a:r>
              <a:rPr lang="ja-JP" altLang="en-US" sz="1200" dirty="0" smtClean="0">
                <a:latin typeface="+mn-ea"/>
              </a:rPr>
              <a:t>テスト計画</a:t>
            </a:r>
            <a:endParaRPr lang="en-US" altLang="ja-JP" sz="1200" dirty="0" smtClean="0">
              <a:latin typeface="+mn-ea"/>
            </a:endParaRPr>
          </a:p>
          <a:p>
            <a:pPr>
              <a:defRPr/>
            </a:pPr>
            <a:r>
              <a:rPr lang="en-US" altLang="ja-JP" sz="1200" dirty="0" smtClean="0">
                <a:latin typeface="+mn-ea"/>
              </a:rPr>
              <a:t>7</a:t>
            </a:r>
            <a:r>
              <a:rPr lang="ja-JP" altLang="en-US" sz="1200" dirty="0">
                <a:latin typeface="+mn-ea"/>
              </a:rPr>
              <a:t>　</a:t>
            </a:r>
            <a:r>
              <a:rPr lang="ja-JP" altLang="en-US" sz="1200" dirty="0" smtClean="0">
                <a:latin typeface="+mn-ea"/>
              </a:rPr>
              <a:t>テスト</a:t>
            </a:r>
            <a:r>
              <a:rPr lang="ja-JP" altLang="en-US" sz="1200" dirty="0">
                <a:latin typeface="+mn-ea"/>
              </a:rPr>
              <a:t>リスクマネジメント</a:t>
            </a:r>
            <a:endParaRPr lang="en-US" altLang="ja-JP" sz="1200" dirty="0" smtClean="0">
              <a:latin typeface="+mn-ea"/>
            </a:endParaRPr>
          </a:p>
          <a:p>
            <a:pPr>
              <a:defRPr/>
            </a:pPr>
            <a:r>
              <a:rPr lang="en-US" altLang="ja-JP" sz="1200" dirty="0" smtClean="0">
                <a:latin typeface="+mn-ea"/>
              </a:rPr>
              <a:t>8</a:t>
            </a:r>
            <a:r>
              <a:rPr lang="ja-JP" altLang="en-US" sz="1200" dirty="0">
                <a:latin typeface="+mn-ea"/>
              </a:rPr>
              <a:t>　</a:t>
            </a:r>
            <a:r>
              <a:rPr lang="ja-JP" altLang="en-US" sz="1200" dirty="0" smtClean="0">
                <a:latin typeface="+mn-ea"/>
              </a:rPr>
              <a:t>テスト進捗マネジメント</a:t>
            </a:r>
            <a:endParaRPr lang="en-US" altLang="ja-JP" sz="1200" dirty="0" smtClean="0">
              <a:latin typeface="+mn-ea"/>
            </a:endParaRPr>
          </a:p>
          <a:p>
            <a:pPr>
              <a:defRPr/>
            </a:pPr>
            <a:r>
              <a:rPr lang="en-US" altLang="ja-JP" sz="1200" dirty="0" smtClean="0">
                <a:latin typeface="+mn-ea"/>
              </a:rPr>
              <a:t>9</a:t>
            </a:r>
            <a:r>
              <a:rPr lang="ja-JP" altLang="en-US" sz="1200" dirty="0">
                <a:latin typeface="+mn-ea"/>
              </a:rPr>
              <a:t>　</a:t>
            </a:r>
            <a:r>
              <a:rPr lang="ja-JP" altLang="en-US" sz="1200" dirty="0" smtClean="0">
                <a:latin typeface="+mn-ea"/>
              </a:rPr>
              <a:t>テスト環境マネジメント</a:t>
            </a:r>
            <a:endParaRPr lang="en-US" altLang="ja-JP" sz="1200" dirty="0" smtClean="0">
              <a:latin typeface="+mn-ea"/>
            </a:endParaRPr>
          </a:p>
          <a:p>
            <a:pPr>
              <a:defRPr/>
            </a:pPr>
            <a:r>
              <a:rPr lang="en-US" altLang="ja-JP" sz="1200" dirty="0" smtClean="0">
                <a:latin typeface="+mn-ea"/>
              </a:rPr>
              <a:t>10</a:t>
            </a:r>
            <a:r>
              <a:rPr lang="ja-JP" altLang="en-US" sz="1200" dirty="0">
                <a:latin typeface="+mn-ea"/>
              </a:rPr>
              <a:t>　</a:t>
            </a:r>
            <a:r>
              <a:rPr lang="ja-JP" altLang="en-US" sz="1200" dirty="0" smtClean="0">
                <a:latin typeface="+mn-ea"/>
              </a:rPr>
              <a:t>テストに</a:t>
            </a:r>
            <a:r>
              <a:rPr lang="ja-JP" altLang="en-US" sz="1200" dirty="0">
                <a:latin typeface="+mn-ea"/>
              </a:rPr>
              <a:t>関する</a:t>
            </a:r>
            <a:r>
              <a:rPr lang="ja-JP" altLang="en-US" sz="1200" dirty="0" smtClean="0">
                <a:latin typeface="+mn-ea"/>
              </a:rPr>
              <a:t>規格</a:t>
            </a:r>
            <a:endParaRPr lang="en-US" altLang="ja-JP" sz="1200" dirty="0">
              <a:latin typeface="+mn-ea"/>
            </a:endParaRPr>
          </a:p>
        </p:txBody>
      </p:sp>
      <p:sp>
        <p:nvSpPr>
          <p:cNvPr id="119" name="正方形/長方形 10"/>
          <p:cNvSpPr>
            <a:spLocks noChangeArrowheads="1"/>
          </p:cNvSpPr>
          <p:nvPr/>
        </p:nvSpPr>
        <p:spPr bwMode="auto">
          <a:xfrm>
            <a:off x="6343938" y="2921720"/>
            <a:ext cx="1768484"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2.18</a:t>
            </a:r>
            <a:r>
              <a:rPr lang="ja-JP" altLang="en-US" sz="1200" dirty="0">
                <a:latin typeface="+mn-ea"/>
              </a:rPr>
              <a:t>　テストのマネジメント</a:t>
            </a:r>
            <a:endParaRPr lang="en-US" altLang="ja-JP" sz="1200" dirty="0">
              <a:latin typeface="+mn-ea"/>
            </a:endParaRPr>
          </a:p>
        </p:txBody>
      </p:sp>
      <p:cxnSp>
        <p:nvCxnSpPr>
          <p:cNvPr id="120" name="カギ線コネクタ 119"/>
          <p:cNvCxnSpPr>
            <a:stCxn id="97" idx="2"/>
            <a:endCxn id="121" idx="1"/>
          </p:cNvCxnSpPr>
          <p:nvPr/>
        </p:nvCxnSpPr>
        <p:spPr>
          <a:xfrm rot="16200000" flipH="1">
            <a:off x="1839472" y="2390374"/>
            <a:ext cx="2929997" cy="104025"/>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1" name="正方形/長方形 10"/>
          <p:cNvSpPr>
            <a:spLocks noChangeArrowheads="1"/>
          </p:cNvSpPr>
          <p:nvPr/>
        </p:nvSpPr>
        <p:spPr bwMode="auto">
          <a:xfrm>
            <a:off x="3356483" y="3801297"/>
            <a:ext cx="1622290"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2.20</a:t>
            </a:r>
            <a:r>
              <a:rPr lang="ja-JP" altLang="en-US" sz="1200" dirty="0">
                <a:latin typeface="+mn-ea"/>
              </a:rPr>
              <a:t>　</a:t>
            </a:r>
            <a:r>
              <a:rPr lang="ja-JP" altLang="en-US" sz="1200" dirty="0" smtClean="0">
                <a:latin typeface="+mn-ea"/>
              </a:rPr>
              <a:t>リリ－ス</a:t>
            </a:r>
            <a:r>
              <a:rPr lang="ja-JP" altLang="en-US" sz="1200" dirty="0">
                <a:latin typeface="+mn-ea"/>
              </a:rPr>
              <a:t>可否判定</a:t>
            </a:r>
            <a:endParaRPr lang="en-US" altLang="ja-JP" sz="1200" dirty="0">
              <a:latin typeface="+mn-ea"/>
            </a:endParaRPr>
          </a:p>
        </p:txBody>
      </p:sp>
      <p:cxnSp>
        <p:nvCxnSpPr>
          <p:cNvPr id="122" name="カギ線コネクタ 121"/>
          <p:cNvCxnSpPr>
            <a:stCxn id="102" idx="2"/>
            <a:endCxn id="124" idx="1"/>
          </p:cNvCxnSpPr>
          <p:nvPr/>
        </p:nvCxnSpPr>
        <p:spPr>
          <a:xfrm rot="16200000" flipH="1">
            <a:off x="1707378" y="2539833"/>
            <a:ext cx="3208210" cy="90000"/>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3" name="正方形/長方形 6"/>
          <p:cNvSpPr>
            <a:spLocks noChangeArrowheads="1"/>
          </p:cNvSpPr>
          <p:nvPr/>
        </p:nvSpPr>
        <p:spPr bwMode="auto">
          <a:xfrm>
            <a:off x="3431272" y="4209337"/>
            <a:ext cx="2634875" cy="1912383"/>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a:latin typeface="+mn-ea"/>
              </a:rPr>
              <a:t>1</a:t>
            </a:r>
            <a:r>
              <a:rPr lang="ja-JP" altLang="en-US" sz="1200" dirty="0">
                <a:latin typeface="+mn-ea"/>
              </a:rPr>
              <a:t>　</a:t>
            </a:r>
            <a:r>
              <a:rPr lang="ja-JP" altLang="en-US" sz="1200" dirty="0" smtClean="0">
                <a:latin typeface="+mn-ea"/>
              </a:rPr>
              <a:t>ＩＴＩＬ</a:t>
            </a:r>
            <a:endParaRPr lang="en-US" altLang="ja-JP" sz="1200" dirty="0">
              <a:latin typeface="+mn-ea"/>
            </a:endParaRPr>
          </a:p>
          <a:p>
            <a:pPr>
              <a:defRPr/>
            </a:pPr>
            <a:r>
              <a:rPr lang="en-US" altLang="ja-JP" sz="1200" dirty="0">
                <a:latin typeface="+mn-ea"/>
              </a:rPr>
              <a:t>2</a:t>
            </a:r>
            <a:r>
              <a:rPr lang="ja-JP" altLang="en-US" sz="1200" dirty="0">
                <a:latin typeface="+mn-ea"/>
              </a:rPr>
              <a:t>　</a:t>
            </a:r>
            <a:r>
              <a:rPr lang="ja-JP" altLang="en-US" sz="1200" dirty="0" smtClean="0">
                <a:latin typeface="+mn-ea"/>
              </a:rPr>
              <a:t>サ－ビスマネジメントに関する規格</a:t>
            </a:r>
            <a:endParaRPr lang="en-US" altLang="ja-JP" sz="1200" dirty="0" smtClean="0">
              <a:latin typeface="+mn-ea"/>
            </a:endParaRPr>
          </a:p>
          <a:p>
            <a:pPr>
              <a:defRPr/>
            </a:pPr>
            <a:r>
              <a:rPr lang="en-US" altLang="ja-JP" sz="1200" dirty="0" smtClean="0">
                <a:latin typeface="+mn-ea"/>
              </a:rPr>
              <a:t>3</a:t>
            </a:r>
            <a:r>
              <a:rPr lang="ja-JP" altLang="en-US" sz="1200" dirty="0" smtClean="0">
                <a:latin typeface="+mn-ea"/>
              </a:rPr>
              <a:t>　ＳＬＭ（</a:t>
            </a:r>
            <a:r>
              <a:rPr lang="ja-JP" altLang="en-US" sz="1200" dirty="0">
                <a:latin typeface="+mn-ea"/>
              </a:rPr>
              <a:t>サ－ビスレベルマネジメント</a:t>
            </a:r>
            <a:r>
              <a:rPr lang="ja-JP" altLang="en-US" sz="1200" dirty="0" smtClean="0">
                <a:latin typeface="+mn-ea"/>
              </a:rPr>
              <a:t>）</a:t>
            </a:r>
            <a:endParaRPr lang="en-US" altLang="ja-JP" sz="1200" dirty="0" smtClean="0">
              <a:latin typeface="+mn-ea"/>
            </a:endParaRPr>
          </a:p>
          <a:p>
            <a:pPr>
              <a:defRPr/>
            </a:pPr>
            <a:r>
              <a:rPr lang="en-US" altLang="ja-JP" sz="1200" dirty="0" smtClean="0">
                <a:latin typeface="+mn-ea"/>
              </a:rPr>
              <a:t>4</a:t>
            </a:r>
            <a:r>
              <a:rPr lang="ja-JP" altLang="en-US" sz="1200" dirty="0" smtClean="0">
                <a:latin typeface="+mn-ea"/>
              </a:rPr>
              <a:t>　ＳＬＡ</a:t>
            </a:r>
            <a:r>
              <a:rPr lang="ja-JP" altLang="en-US" sz="1200" dirty="0">
                <a:latin typeface="+mn-ea"/>
              </a:rPr>
              <a:t>（</a:t>
            </a:r>
            <a:r>
              <a:rPr lang="ja-JP" altLang="en-US" sz="1200" dirty="0" err="1">
                <a:latin typeface="+mn-ea"/>
              </a:rPr>
              <a:t>サ－</a:t>
            </a:r>
            <a:r>
              <a:rPr lang="ja-JP" altLang="en-US" sz="1200" dirty="0" err="1" smtClean="0">
                <a:latin typeface="+mn-ea"/>
              </a:rPr>
              <a:t>ビスレベルアグリ</a:t>
            </a:r>
            <a:r>
              <a:rPr lang="ja-JP" altLang="en-US" sz="1200" dirty="0" err="1">
                <a:latin typeface="+mn-ea"/>
              </a:rPr>
              <a:t>－</a:t>
            </a:r>
            <a:r>
              <a:rPr lang="ja-JP" altLang="en-US" sz="1200" dirty="0" err="1" smtClean="0">
                <a:latin typeface="+mn-ea"/>
              </a:rPr>
              <a:t>メント</a:t>
            </a:r>
            <a:r>
              <a:rPr lang="ja-JP" altLang="en-US" sz="1200" dirty="0" smtClean="0">
                <a:latin typeface="+mn-ea"/>
              </a:rPr>
              <a:t>）</a:t>
            </a:r>
            <a:endParaRPr lang="en-US" altLang="ja-JP" sz="1200" dirty="0" smtClean="0">
              <a:latin typeface="+mn-ea"/>
            </a:endParaRPr>
          </a:p>
          <a:p>
            <a:pPr>
              <a:defRPr/>
            </a:pPr>
            <a:r>
              <a:rPr lang="en-US" altLang="ja-JP" sz="1200" dirty="0" smtClean="0">
                <a:latin typeface="+mn-ea"/>
              </a:rPr>
              <a:t>5</a:t>
            </a:r>
            <a:r>
              <a:rPr lang="ja-JP" altLang="en-US" sz="1200" dirty="0" smtClean="0">
                <a:latin typeface="+mn-ea"/>
              </a:rPr>
              <a:t>　</a:t>
            </a:r>
            <a:r>
              <a:rPr lang="ja-JP" altLang="en-US" sz="1200" dirty="0">
                <a:latin typeface="+mn-ea"/>
              </a:rPr>
              <a:t>サ－ビス</a:t>
            </a:r>
            <a:r>
              <a:rPr lang="ja-JP" altLang="en-US" sz="1200" dirty="0" smtClean="0">
                <a:latin typeface="+mn-ea"/>
              </a:rPr>
              <a:t>の継続性マネジメント</a:t>
            </a:r>
            <a:endParaRPr lang="en-US" altLang="ja-JP" sz="1200" dirty="0" smtClean="0">
              <a:latin typeface="+mn-ea"/>
            </a:endParaRPr>
          </a:p>
          <a:p>
            <a:pPr>
              <a:defRPr/>
            </a:pPr>
            <a:r>
              <a:rPr lang="en-US" altLang="ja-JP" sz="1200" dirty="0" smtClean="0">
                <a:latin typeface="+mn-ea"/>
              </a:rPr>
              <a:t>6</a:t>
            </a:r>
            <a:r>
              <a:rPr lang="ja-JP" altLang="en-US" sz="1200" dirty="0" smtClean="0">
                <a:latin typeface="+mn-ea"/>
              </a:rPr>
              <a:t>　</a:t>
            </a:r>
            <a:r>
              <a:rPr lang="ja-JP" altLang="en-US" sz="1200" dirty="0">
                <a:latin typeface="+mn-ea"/>
              </a:rPr>
              <a:t>サ－ビス</a:t>
            </a:r>
            <a:r>
              <a:rPr lang="ja-JP" altLang="en-US" sz="1200" dirty="0" smtClean="0">
                <a:latin typeface="+mn-ea"/>
              </a:rPr>
              <a:t>の可用性マネジメント</a:t>
            </a:r>
            <a:endParaRPr lang="en-US" altLang="ja-JP" sz="1200" dirty="0" smtClean="0">
              <a:latin typeface="+mn-ea"/>
            </a:endParaRPr>
          </a:p>
          <a:p>
            <a:pPr>
              <a:defRPr/>
            </a:pPr>
            <a:r>
              <a:rPr lang="en-US" altLang="ja-JP" sz="1200" dirty="0" smtClean="0">
                <a:latin typeface="+mn-ea"/>
              </a:rPr>
              <a:t>7</a:t>
            </a:r>
            <a:r>
              <a:rPr lang="ja-JP" altLang="en-US" sz="1200" dirty="0" smtClean="0">
                <a:latin typeface="+mn-ea"/>
              </a:rPr>
              <a:t>　インシデント</a:t>
            </a:r>
            <a:r>
              <a:rPr lang="ja-JP" altLang="en-US" sz="1200" dirty="0">
                <a:latin typeface="+mn-ea"/>
              </a:rPr>
              <a:t>マネジメント</a:t>
            </a:r>
            <a:endParaRPr lang="en-US" altLang="ja-JP" sz="1200" dirty="0" smtClean="0">
              <a:latin typeface="+mn-ea"/>
            </a:endParaRPr>
          </a:p>
          <a:p>
            <a:pPr>
              <a:defRPr/>
            </a:pPr>
            <a:r>
              <a:rPr lang="en-US" altLang="ja-JP" sz="1200" dirty="0" smtClean="0">
                <a:latin typeface="+mn-ea"/>
              </a:rPr>
              <a:t>8</a:t>
            </a:r>
            <a:r>
              <a:rPr lang="ja-JP" altLang="en-US" sz="1200" dirty="0" smtClean="0">
                <a:latin typeface="+mn-ea"/>
              </a:rPr>
              <a:t>　問題</a:t>
            </a:r>
            <a:r>
              <a:rPr lang="ja-JP" altLang="en-US" sz="1200" dirty="0">
                <a:latin typeface="+mn-ea"/>
              </a:rPr>
              <a:t>マネジメント</a:t>
            </a:r>
            <a:endParaRPr lang="en-US" altLang="ja-JP" sz="1200" dirty="0" smtClean="0">
              <a:latin typeface="+mn-ea"/>
            </a:endParaRPr>
          </a:p>
          <a:p>
            <a:pPr>
              <a:defRPr/>
            </a:pPr>
            <a:r>
              <a:rPr lang="en-US" altLang="ja-JP" sz="1200" dirty="0" smtClean="0">
                <a:latin typeface="+mn-ea"/>
              </a:rPr>
              <a:t>9</a:t>
            </a:r>
            <a:r>
              <a:rPr lang="ja-JP" altLang="en-US" sz="1200" dirty="0" smtClean="0">
                <a:latin typeface="+mn-ea"/>
              </a:rPr>
              <a:t>　リリース</a:t>
            </a:r>
            <a:r>
              <a:rPr lang="ja-JP" altLang="en-US" sz="1200" dirty="0">
                <a:latin typeface="+mn-ea"/>
              </a:rPr>
              <a:t>マネジメント</a:t>
            </a:r>
            <a:endParaRPr lang="en-US" altLang="ja-JP" sz="1200" dirty="0" smtClean="0">
              <a:latin typeface="+mn-ea"/>
            </a:endParaRPr>
          </a:p>
          <a:p>
            <a:pPr>
              <a:defRPr/>
            </a:pPr>
            <a:r>
              <a:rPr lang="en-US" altLang="ja-JP" sz="1200" dirty="0" smtClean="0">
                <a:latin typeface="+mn-ea"/>
              </a:rPr>
              <a:t>10</a:t>
            </a:r>
            <a:r>
              <a:rPr lang="ja-JP" altLang="en-US" sz="1200" dirty="0" smtClean="0">
                <a:latin typeface="+mn-ea"/>
              </a:rPr>
              <a:t>　キャパシティ</a:t>
            </a:r>
            <a:r>
              <a:rPr lang="ja-JP" altLang="en-US" sz="1200" dirty="0">
                <a:latin typeface="+mn-ea"/>
              </a:rPr>
              <a:t>マネジメント</a:t>
            </a:r>
          </a:p>
        </p:txBody>
      </p:sp>
      <p:sp>
        <p:nvSpPr>
          <p:cNvPr id="124" name="正方形/長方形 10"/>
          <p:cNvSpPr>
            <a:spLocks noChangeArrowheads="1"/>
          </p:cNvSpPr>
          <p:nvPr/>
        </p:nvSpPr>
        <p:spPr bwMode="auto">
          <a:xfrm>
            <a:off x="3356483" y="4082849"/>
            <a:ext cx="1703851"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2.21</a:t>
            </a:r>
            <a:r>
              <a:rPr lang="ja-JP" altLang="en-US" sz="1200" dirty="0">
                <a:latin typeface="+mn-ea"/>
              </a:rPr>
              <a:t>　運用のマネジメント</a:t>
            </a:r>
          </a:p>
        </p:txBody>
      </p:sp>
      <p:cxnSp>
        <p:nvCxnSpPr>
          <p:cNvPr id="125" name="カギ線コネクタ 124"/>
          <p:cNvCxnSpPr>
            <a:stCxn id="102" idx="2"/>
            <a:endCxn id="127" idx="1"/>
          </p:cNvCxnSpPr>
          <p:nvPr/>
        </p:nvCxnSpPr>
        <p:spPr>
          <a:xfrm rot="16200000" flipH="1">
            <a:off x="3193623" y="1053588"/>
            <a:ext cx="235720" cy="90000"/>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6" name="正方形/長方形 6"/>
          <p:cNvSpPr>
            <a:spLocks noChangeArrowheads="1"/>
          </p:cNvSpPr>
          <p:nvPr/>
        </p:nvSpPr>
        <p:spPr bwMode="auto">
          <a:xfrm>
            <a:off x="3431272" y="1236847"/>
            <a:ext cx="1940838" cy="494148"/>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smtClean="0">
                <a:latin typeface="+mn-ea"/>
              </a:rPr>
              <a:t>1</a:t>
            </a:r>
            <a:r>
              <a:rPr lang="ja-JP" altLang="en-US" sz="1200" dirty="0" smtClean="0">
                <a:latin typeface="+mn-ea"/>
              </a:rPr>
              <a:t>　要求分析の計画</a:t>
            </a:r>
            <a:endParaRPr lang="en-US" altLang="ja-JP" sz="1200" dirty="0" smtClean="0">
              <a:latin typeface="+mn-ea"/>
            </a:endParaRPr>
          </a:p>
          <a:p>
            <a:pPr>
              <a:defRPr/>
            </a:pPr>
            <a:r>
              <a:rPr lang="en-US" altLang="ja-JP" sz="1200" dirty="0" smtClean="0">
                <a:latin typeface="+mn-ea"/>
              </a:rPr>
              <a:t>2</a:t>
            </a:r>
            <a:r>
              <a:rPr lang="ja-JP" altLang="en-US" sz="1200" dirty="0" smtClean="0">
                <a:latin typeface="+mn-ea"/>
              </a:rPr>
              <a:t>　要求の妥当性確認と評価</a:t>
            </a:r>
            <a:endParaRPr lang="ja-JP" altLang="en-US" sz="1200" dirty="0">
              <a:latin typeface="+mn-ea"/>
            </a:endParaRPr>
          </a:p>
        </p:txBody>
      </p:sp>
      <p:sp>
        <p:nvSpPr>
          <p:cNvPr id="127" name="正方形/長方形 10"/>
          <p:cNvSpPr>
            <a:spLocks noChangeArrowheads="1"/>
          </p:cNvSpPr>
          <p:nvPr/>
        </p:nvSpPr>
        <p:spPr bwMode="auto">
          <a:xfrm>
            <a:off x="3356483" y="1110359"/>
            <a:ext cx="1999316"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2.14</a:t>
            </a:r>
            <a:r>
              <a:rPr lang="ja-JP" altLang="en-US" sz="1200" dirty="0">
                <a:latin typeface="+mn-ea"/>
              </a:rPr>
              <a:t>　要求分析のマネジメント</a:t>
            </a:r>
            <a:endParaRPr lang="en-US" altLang="ja-JP" sz="1200" dirty="0">
              <a:latin typeface="+mn-ea"/>
            </a:endParaRPr>
          </a:p>
        </p:txBody>
      </p:sp>
      <p:cxnSp>
        <p:nvCxnSpPr>
          <p:cNvPr id="128" name="カギ線コネクタ 127"/>
          <p:cNvCxnSpPr>
            <a:stCxn id="97" idx="2"/>
            <a:endCxn id="130" idx="1"/>
          </p:cNvCxnSpPr>
          <p:nvPr/>
        </p:nvCxnSpPr>
        <p:spPr>
          <a:xfrm rot="16200000" flipH="1">
            <a:off x="2191946" y="2037901"/>
            <a:ext cx="5212504" cy="3091480"/>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9" name="正方形/長方形 6"/>
          <p:cNvSpPr>
            <a:spLocks noChangeArrowheads="1"/>
          </p:cNvSpPr>
          <p:nvPr/>
        </p:nvSpPr>
        <p:spPr bwMode="auto">
          <a:xfrm>
            <a:off x="6418727" y="6210292"/>
            <a:ext cx="1496102" cy="316869"/>
          </a:xfrm>
          <a:prstGeom prst="rect">
            <a:avLst/>
          </a:prstGeom>
          <a:solidFill>
            <a:srgbClr val="FFFF99"/>
          </a:solidFill>
          <a:ln w="9525" algn="ctr">
            <a:solidFill>
              <a:srgbClr val="0070C0"/>
            </a:solidFill>
            <a:round/>
            <a:headEnd/>
            <a:tailEnd/>
          </a:ln>
        </p:spPr>
        <p:txBody>
          <a:bodyPr wrap="none" tIns="108000" bIns="36000">
            <a:spAutoFit/>
          </a:bodyPr>
          <a:lstStyle/>
          <a:p>
            <a:pPr>
              <a:defRPr/>
            </a:pPr>
            <a:r>
              <a:rPr lang="en-US" altLang="ja-JP" sz="1200" dirty="0">
                <a:latin typeface="+mn-ea"/>
              </a:rPr>
              <a:t>1</a:t>
            </a:r>
            <a:r>
              <a:rPr lang="ja-JP" altLang="en-US" sz="1200" dirty="0">
                <a:latin typeface="+mn-ea"/>
              </a:rPr>
              <a:t>　</a:t>
            </a:r>
            <a:r>
              <a:rPr lang="ja-JP" altLang="en-US" sz="1200" dirty="0" smtClean="0">
                <a:latin typeface="+mn-ea"/>
              </a:rPr>
              <a:t>保守に関する規約</a:t>
            </a:r>
            <a:endParaRPr lang="en-US" altLang="ja-JP" sz="1200" dirty="0">
              <a:latin typeface="+mn-ea"/>
            </a:endParaRPr>
          </a:p>
        </p:txBody>
      </p:sp>
      <p:sp>
        <p:nvSpPr>
          <p:cNvPr id="130" name="正方形/長方形 10"/>
          <p:cNvSpPr>
            <a:spLocks noChangeArrowheads="1"/>
          </p:cNvSpPr>
          <p:nvPr/>
        </p:nvSpPr>
        <p:spPr bwMode="auto">
          <a:xfrm>
            <a:off x="6343938" y="6083804"/>
            <a:ext cx="1703851" cy="212177"/>
          </a:xfrm>
          <a:prstGeom prst="rect">
            <a:avLst/>
          </a:prstGeom>
          <a:solidFill>
            <a:srgbClr val="CCFFFF"/>
          </a:solidFill>
          <a:ln w="9525" algn="ctr">
            <a:solidFill>
              <a:srgbClr val="0070C0"/>
            </a:solidFill>
            <a:round/>
            <a:headEnd/>
            <a:tailEnd/>
          </a:ln>
        </p:spPr>
        <p:txBody>
          <a:bodyPr wrap="none" tIns="18000" bIns="18000" anchor="ctr">
            <a:spAutoFit/>
          </a:bodyPr>
          <a:lstStyle/>
          <a:p>
            <a:pPr>
              <a:defRPr/>
            </a:pPr>
            <a:r>
              <a:rPr lang="en-US" altLang="ja-JP" sz="1200" dirty="0">
                <a:latin typeface="+mn-ea"/>
              </a:rPr>
              <a:t>2.22</a:t>
            </a:r>
            <a:r>
              <a:rPr lang="ja-JP" altLang="en-US" sz="1200" dirty="0">
                <a:latin typeface="+mn-ea"/>
              </a:rPr>
              <a:t>　保守のマネジメント</a:t>
            </a:r>
          </a:p>
        </p:txBody>
      </p:sp>
      <p:cxnSp>
        <p:nvCxnSpPr>
          <p:cNvPr id="131" name="カギ線コネクタ 130"/>
          <p:cNvCxnSpPr>
            <a:stCxn id="44" idx="2"/>
          </p:cNvCxnSpPr>
          <p:nvPr/>
        </p:nvCxnSpPr>
        <p:spPr>
          <a:xfrm rot="16200000" flipH="1">
            <a:off x="6017702" y="-1067051"/>
            <a:ext cx="95288" cy="3122610"/>
          </a:xfrm>
          <a:prstGeom prst="bentConnector2">
            <a:avLst/>
          </a:prstGeom>
          <a:ln w="19050">
            <a:solidFill>
              <a:srgbClr val="0070C0"/>
            </a:solidFill>
            <a:prstDash val="soli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7573773" y="542053"/>
            <a:ext cx="893881" cy="0"/>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6</a:t>
            </a:fld>
            <a:endParaRPr lang="en-US" altLang="ja-JP" dirty="0">
              <a:solidFill>
                <a:srgbClr val="000000"/>
              </a:solidFill>
            </a:endParaRPr>
          </a:p>
        </p:txBody>
      </p:sp>
    </p:spTree>
    <p:extLst>
      <p:ext uri="{BB962C8B-B14F-4D97-AF65-F5344CB8AC3E}">
        <p14:creationId xmlns:p14="http://schemas.microsoft.com/office/powerpoint/2010/main" val="1807982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誰がやる　</a:t>
            </a:r>
            <a:r>
              <a:rPr lang="ja-JP" altLang="en-US" sz="1800" b="1" kern="0" dirty="0" smtClean="0"/>
              <a:t>役割り分担</a:t>
            </a:r>
            <a:r>
              <a:rPr lang="ja-JP" altLang="en-US" sz="1800" b="1" kern="0" dirty="0"/>
              <a:t>　</a:t>
            </a:r>
            <a:r>
              <a:rPr lang="ja-JP" altLang="en-US" sz="1800" b="1" kern="0" dirty="0" smtClean="0"/>
              <a:t>バイネーム</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050】 </a:t>
            </a:r>
            <a:r>
              <a:rPr lang="ja-JP" altLang="en-US" sz="2400" dirty="0" smtClean="0"/>
              <a:t>役割り</a:t>
            </a:r>
            <a:r>
              <a:rPr lang="ja-JP" altLang="en-US" sz="2400" dirty="0"/>
              <a:t>の明確化でプロジェクトガバナンスの要を作る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顧客</a:t>
            </a:r>
            <a:r>
              <a:rPr lang="ja-JP" altLang="en-US" sz="1800" dirty="0" smtClean="0"/>
              <a:t>の担当者が</a:t>
            </a:r>
            <a:r>
              <a:rPr lang="ja-JP" altLang="en-US" sz="1800" dirty="0"/>
              <a:t>メンバーに直接指示を出してくるようになり、プロジェクトを</a:t>
            </a:r>
            <a:r>
              <a:rPr lang="ja-JP" altLang="en-US" sz="1800" dirty="0" smtClean="0"/>
              <a:t>コントロール</a:t>
            </a:r>
            <a:r>
              <a:rPr lang="en-US" altLang="ja-JP" sz="1800" dirty="0" smtClean="0"/>
              <a:t/>
            </a:r>
            <a:br>
              <a:rPr lang="en-US" altLang="ja-JP" sz="1800" dirty="0" smtClean="0"/>
            </a:br>
            <a:r>
              <a:rPr lang="ja-JP" altLang="en-US" sz="1800" dirty="0" smtClean="0"/>
              <a:t>できなく</a:t>
            </a:r>
            <a:r>
              <a:rPr lang="ja-JP" altLang="en-US" sz="1800" dirty="0"/>
              <a:t>なってしまった。</a:t>
            </a:r>
          </a:p>
          <a:p>
            <a:pPr marL="540000">
              <a:spcBef>
                <a:spcPts val="0"/>
              </a:spcBef>
              <a:buFont typeface="Arial" panose="020B0604020202020204" pitchFamily="34" charset="0"/>
              <a:buChar char="•"/>
            </a:pPr>
            <a:r>
              <a:rPr lang="ja-JP" altLang="en-US" sz="1800" dirty="0"/>
              <a:t>ユーザー部門との調整が上手くできず、期日内に仕様確定ができなかった。</a:t>
            </a:r>
          </a:p>
          <a:p>
            <a:pPr marL="540000">
              <a:spcBef>
                <a:spcPts val="0"/>
              </a:spcBef>
              <a:buFont typeface="Arial" panose="020B0604020202020204" pitchFamily="34" charset="0"/>
              <a:buChar char="•"/>
            </a:pPr>
            <a:r>
              <a:rPr lang="ja-JP" altLang="en-US" sz="1800" dirty="0"/>
              <a:t>タスクリーダーの指示とプロジェクトリーダーの指示が異なり、メンバーが混乱をきたした。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a:solidFill>
                  <a:srgbClr val="000000"/>
                </a:solidFill>
              </a:rPr>
              <a:t>プロジェクトマネジメント①</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dirty="0">
                <a:solidFill>
                  <a:srgbClr val="000000"/>
                </a:solidFill>
              </a:rPr>
              <a:t>「顧客も含めたプロジェクト内の</a:t>
            </a:r>
            <a:r>
              <a:rPr lang="ja-JP" altLang="en-US" sz="1800" dirty="0" smtClean="0">
                <a:solidFill>
                  <a:srgbClr val="000000"/>
                </a:solidFill>
              </a:rPr>
              <a:t>役割り分担</a:t>
            </a:r>
            <a:r>
              <a:rPr lang="ja-JP" altLang="en-US" sz="1800" dirty="0">
                <a:solidFill>
                  <a:srgbClr val="000000"/>
                </a:solidFill>
              </a:rPr>
              <a:t>」と「指揮命令系統の一本化」は、プロジェクト</a:t>
            </a:r>
            <a:r>
              <a:rPr lang="ja-JP" altLang="en-US" sz="1800" dirty="0" smtClean="0">
                <a:solidFill>
                  <a:srgbClr val="000000"/>
                </a:solidFill>
              </a:rPr>
              <a:t>を</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統制</a:t>
            </a:r>
            <a:r>
              <a:rPr lang="ja-JP" altLang="en-US" sz="1800" dirty="0">
                <a:solidFill>
                  <a:srgbClr val="000000"/>
                </a:solidFill>
              </a:rPr>
              <a:t>する上で礎となる</a:t>
            </a:r>
            <a:r>
              <a:rPr lang="ja-JP" altLang="en-US" sz="1800" dirty="0" smtClean="0">
                <a:solidFill>
                  <a:srgbClr val="000000"/>
                </a:solidFill>
              </a:rPr>
              <a:t>。</a:t>
            </a:r>
            <a:endParaRPr lang="ja-JP" altLang="en-US" sz="1800" dirty="0">
              <a:solidFill>
                <a:srgbClr val="000000"/>
              </a:solidFill>
            </a:endParaRPr>
          </a:p>
          <a:p>
            <a:pPr marL="540000">
              <a:spcBef>
                <a:spcPts val="0"/>
              </a:spcBef>
              <a:buFont typeface="Arial" panose="020B0604020202020204" pitchFamily="34" charset="0"/>
              <a:buChar char="•"/>
            </a:pPr>
            <a:r>
              <a:rPr lang="ja-JP" altLang="en-US" sz="1800" dirty="0">
                <a:solidFill>
                  <a:srgbClr val="000000"/>
                </a:solidFill>
              </a:rPr>
              <a:t>工程毎に「顧客との</a:t>
            </a:r>
            <a:r>
              <a:rPr lang="ja-JP" altLang="en-US" sz="1800" dirty="0" smtClean="0">
                <a:solidFill>
                  <a:srgbClr val="000000"/>
                </a:solidFill>
              </a:rPr>
              <a:t>役割り分担</a:t>
            </a:r>
            <a:r>
              <a:rPr lang="ja-JP" altLang="en-US" sz="1800" dirty="0">
                <a:solidFill>
                  <a:srgbClr val="000000"/>
                </a:solidFill>
              </a:rPr>
              <a:t>」を文書化し、合意文書としてベースライン化する</a:t>
            </a:r>
            <a:r>
              <a:rPr lang="ja-JP" altLang="en-US" sz="1800" dirty="0" smtClean="0">
                <a:solidFill>
                  <a:srgbClr val="000000"/>
                </a:solidFill>
              </a:rPr>
              <a:t>。</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そして</a:t>
            </a:r>
            <a:r>
              <a:rPr lang="ja-JP" altLang="en-US" sz="1800" dirty="0">
                <a:solidFill>
                  <a:srgbClr val="000000"/>
                </a:solidFill>
              </a:rPr>
              <a:t>、</a:t>
            </a:r>
            <a:r>
              <a:rPr lang="ja-JP" altLang="en-US" sz="1800" dirty="0" smtClean="0">
                <a:solidFill>
                  <a:srgbClr val="000000"/>
                </a:solidFill>
              </a:rPr>
              <a:t>役割り分担</a:t>
            </a:r>
            <a:r>
              <a:rPr lang="ja-JP" altLang="en-US" sz="1800" dirty="0">
                <a:solidFill>
                  <a:srgbClr val="000000"/>
                </a:solidFill>
              </a:rPr>
              <a:t>の変更も「変更管理の対象」にすることを顧客と合意する</a:t>
            </a:r>
            <a:r>
              <a:rPr lang="ja-JP" altLang="en-US" sz="1800" dirty="0" smtClean="0">
                <a:solidFill>
                  <a:srgbClr val="000000"/>
                </a:solidFill>
              </a:rPr>
              <a:t>。</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a:t>
            </a:r>
            <a:r>
              <a:rPr lang="ja-JP" altLang="en-US" sz="1800" dirty="0">
                <a:solidFill>
                  <a:srgbClr val="000000"/>
                </a:solidFill>
              </a:rPr>
              <a:t>プロジェクト開始時点で合意することが重要）</a:t>
            </a:r>
          </a:p>
          <a:p>
            <a:pPr marL="540000">
              <a:spcBef>
                <a:spcPts val="0"/>
              </a:spcBef>
              <a:buFont typeface="Arial" panose="020B0604020202020204" pitchFamily="34" charset="0"/>
              <a:buChar char="•"/>
            </a:pPr>
            <a:r>
              <a:rPr lang="ja-JP" altLang="en-US" sz="1800" dirty="0">
                <a:solidFill>
                  <a:srgbClr val="000000"/>
                </a:solidFill>
              </a:rPr>
              <a:t>顧客のそれぞれ</a:t>
            </a:r>
            <a:r>
              <a:rPr lang="ja-JP" altLang="en-US" sz="1800" dirty="0" smtClean="0">
                <a:solidFill>
                  <a:srgbClr val="000000"/>
                </a:solidFill>
              </a:rPr>
              <a:t>の担当者（</a:t>
            </a:r>
            <a:r>
              <a:rPr lang="ja-JP" altLang="en-US" sz="1800" dirty="0">
                <a:solidFill>
                  <a:srgbClr val="000000"/>
                </a:solidFill>
              </a:rPr>
              <a:t>トップ－ミドル－現場）に誰が相対するかを明確にし</a:t>
            </a:r>
            <a:r>
              <a:rPr lang="ja-JP" altLang="en-US" sz="1800" dirty="0" smtClean="0">
                <a:solidFill>
                  <a:srgbClr val="000000"/>
                </a:solidFill>
              </a:rPr>
              <a:t>、</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協調</a:t>
            </a:r>
            <a:r>
              <a:rPr lang="ja-JP" altLang="en-US" sz="1800" dirty="0">
                <a:solidFill>
                  <a:srgbClr val="000000"/>
                </a:solidFill>
              </a:rPr>
              <a:t>する（寄り添う）ための関係作りを行うことを基本と考える。</a:t>
            </a:r>
          </a:p>
          <a:p>
            <a:pPr marL="540000">
              <a:spcBef>
                <a:spcPts val="0"/>
              </a:spcBef>
              <a:buFont typeface="Arial" panose="020B0604020202020204" pitchFamily="34" charset="0"/>
              <a:buChar char="•"/>
            </a:pPr>
            <a:r>
              <a:rPr lang="ja-JP" altLang="en-US" sz="1800" dirty="0">
                <a:solidFill>
                  <a:srgbClr val="000000"/>
                </a:solidFill>
              </a:rPr>
              <a:t>体制図は木構造で表現することで、指揮命令系統を明確にし、プロジェクトメンバー全員</a:t>
            </a:r>
            <a:r>
              <a:rPr lang="ja-JP" altLang="en-US" sz="1800" dirty="0" smtClean="0">
                <a:solidFill>
                  <a:srgbClr val="000000"/>
                </a:solidFill>
              </a:rPr>
              <a:t>に</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周知</a:t>
            </a:r>
            <a:r>
              <a:rPr lang="ja-JP" altLang="en-US" sz="1800" dirty="0">
                <a:solidFill>
                  <a:srgbClr val="000000"/>
                </a:solidFill>
              </a:rPr>
              <a:t>する。</a:t>
            </a: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60</a:t>
            </a:fld>
            <a:endParaRPr lang="en-US" altLang="ja-JP">
              <a:solidFill>
                <a:srgbClr val="000000"/>
              </a:solidFill>
            </a:endParaRPr>
          </a:p>
        </p:txBody>
      </p:sp>
    </p:spTree>
    <p:extLst>
      <p:ext uri="{BB962C8B-B14F-4D97-AF65-F5344CB8AC3E}">
        <p14:creationId xmlns:p14="http://schemas.microsoft.com/office/powerpoint/2010/main" val="2487348229"/>
      </p:ext>
    </p:extLst>
  </p:cSld>
  <p:clrMapOvr>
    <a:masterClrMapping/>
  </p:clrMapOvr>
  <p:transition spd="slow"/>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要件書　常に確認　齟齬</a:t>
            </a:r>
            <a:r>
              <a:rPr lang="ja-JP" altLang="en-US" sz="1800" b="1" kern="0" dirty="0" smtClean="0"/>
              <a:t>防止</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051】 </a:t>
            </a:r>
            <a:r>
              <a:rPr lang="ja-JP" altLang="en-US" sz="2400" dirty="0" smtClean="0"/>
              <a:t>要件</a:t>
            </a:r>
            <a:r>
              <a:rPr lang="ja-JP" altLang="en-US" sz="2400" dirty="0"/>
              <a:t>を確認せずにプロジェクトを開始しない</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何回も提案書を出し直してやっと条件面を合意して受注したのに、顧客</a:t>
            </a:r>
            <a:r>
              <a:rPr lang="ja-JP" altLang="en-US" sz="1800" dirty="0" smtClean="0"/>
              <a:t>の担当者は、</a:t>
            </a:r>
            <a:r>
              <a:rPr lang="en-US" altLang="ja-JP" sz="1800" dirty="0" smtClean="0"/>
              <a:t/>
            </a:r>
            <a:br>
              <a:rPr lang="en-US" altLang="ja-JP" sz="1800" dirty="0" smtClean="0"/>
            </a:br>
            <a:r>
              <a:rPr lang="ja-JP" altLang="en-US" sz="1800" dirty="0" smtClean="0"/>
              <a:t>前提</a:t>
            </a:r>
            <a:r>
              <a:rPr lang="ja-JP" altLang="en-US" sz="1800" dirty="0"/>
              <a:t>事項を無視して無理強いをしてくる。</a:t>
            </a:r>
          </a:p>
          <a:p>
            <a:pPr marL="540000">
              <a:spcBef>
                <a:spcPts val="0"/>
              </a:spcBef>
              <a:buFont typeface="Arial" panose="020B0604020202020204" pitchFamily="34" charset="0"/>
              <a:buChar char="•"/>
            </a:pPr>
            <a:r>
              <a:rPr lang="ja-JP" altLang="en-US" sz="1800" dirty="0"/>
              <a:t>設計終盤で、顧客の思いとの齟齬が発覚し、クレームを受ける。</a:t>
            </a:r>
          </a:p>
          <a:p>
            <a:pPr marL="540000">
              <a:spcBef>
                <a:spcPts val="0"/>
              </a:spcBef>
              <a:buFont typeface="Arial" panose="020B0604020202020204" pitchFamily="34" charset="0"/>
              <a:buChar char="•"/>
            </a:pPr>
            <a:r>
              <a:rPr lang="ja-JP" altLang="en-US" sz="1800" dirty="0"/>
              <a:t>いつの間にか当方の責任範疇が広がっており、大赤字となる。</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dirty="0">
                <a:solidFill>
                  <a:srgbClr val="000000"/>
                </a:solidFill>
              </a:rPr>
              <a:t>提案時に交渉した相手</a:t>
            </a:r>
            <a:r>
              <a:rPr lang="ja-JP" altLang="en-US" sz="1800" dirty="0" smtClean="0">
                <a:solidFill>
                  <a:srgbClr val="000000"/>
                </a:solidFill>
              </a:rPr>
              <a:t>と担当者が</a:t>
            </a:r>
            <a:r>
              <a:rPr lang="ja-JP" altLang="en-US" sz="1800" dirty="0">
                <a:solidFill>
                  <a:srgbClr val="000000"/>
                </a:solidFill>
              </a:rPr>
              <a:t>同じとは限らず、情報共有しているとも限らない</a:t>
            </a:r>
            <a:r>
              <a:rPr lang="ja-JP" altLang="en-US" sz="1800" dirty="0" smtClean="0">
                <a:solidFill>
                  <a:srgbClr val="000000"/>
                </a:solidFill>
              </a:rPr>
              <a:t>。</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プロジェクト</a:t>
            </a:r>
            <a:r>
              <a:rPr lang="ja-JP" altLang="en-US" sz="1800" dirty="0">
                <a:solidFill>
                  <a:srgbClr val="000000"/>
                </a:solidFill>
              </a:rPr>
              <a:t>開始時点で、プロジェクト要件を文書化</a:t>
            </a:r>
            <a:r>
              <a:rPr lang="ja-JP" altLang="en-US" sz="1800" dirty="0" smtClean="0">
                <a:solidFill>
                  <a:srgbClr val="000000"/>
                </a:solidFill>
              </a:rPr>
              <a:t>して担当者と</a:t>
            </a:r>
            <a:r>
              <a:rPr lang="ja-JP" altLang="en-US" sz="1800" dirty="0">
                <a:solidFill>
                  <a:srgbClr val="000000"/>
                </a:solidFill>
              </a:rPr>
              <a:t>認識合せを行うこと</a:t>
            </a:r>
            <a:r>
              <a:rPr lang="ja-JP" altLang="en-US" sz="1800" dirty="0" smtClean="0">
                <a:solidFill>
                  <a:srgbClr val="000000"/>
                </a:solidFill>
              </a:rPr>
              <a:t>は</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必須</a:t>
            </a:r>
            <a:r>
              <a:rPr lang="ja-JP" altLang="en-US" sz="1800" dirty="0">
                <a:solidFill>
                  <a:srgbClr val="000000"/>
                </a:solidFill>
              </a:rPr>
              <a:t>である。</a:t>
            </a:r>
          </a:p>
          <a:p>
            <a:pPr marL="540000">
              <a:spcBef>
                <a:spcPts val="0"/>
              </a:spcBef>
              <a:buFont typeface="Arial" panose="020B0604020202020204" pitchFamily="34" charset="0"/>
              <a:buChar char="•"/>
            </a:pPr>
            <a:r>
              <a:rPr lang="ja-JP" altLang="en-US" sz="1800" dirty="0">
                <a:solidFill>
                  <a:srgbClr val="000000"/>
                </a:solidFill>
              </a:rPr>
              <a:t>尚、確認して齟齬があった場合は、契約内容を変更すること。</a:t>
            </a:r>
          </a:p>
          <a:p>
            <a:pPr marL="540000">
              <a:spcBef>
                <a:spcPts val="0"/>
              </a:spcBef>
              <a:buFont typeface="Arial" panose="020B0604020202020204" pitchFamily="34" charset="0"/>
              <a:buChar char="•"/>
            </a:pPr>
            <a:r>
              <a:rPr lang="ja-JP" altLang="en-US" sz="1800" dirty="0">
                <a:solidFill>
                  <a:srgbClr val="000000"/>
                </a:solidFill>
              </a:rPr>
              <a:t>提案の出し直しの経緯、受注背景等は確認文書の「はじめに」に記載するとよい。</a:t>
            </a:r>
          </a:p>
          <a:p>
            <a:pPr marL="540000">
              <a:spcBef>
                <a:spcPts val="0"/>
              </a:spcBef>
              <a:buFont typeface="Arial" panose="020B0604020202020204" pitchFamily="34" charset="0"/>
              <a:buChar char="•"/>
            </a:pPr>
            <a:r>
              <a:rPr lang="ja-JP" altLang="en-US" sz="1800" dirty="0">
                <a:solidFill>
                  <a:srgbClr val="000000"/>
                </a:solidFill>
              </a:rPr>
              <a:t>受注に当たり口約束したことがあれば、必ず文書化する！</a:t>
            </a: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61</a:t>
            </a:fld>
            <a:endParaRPr lang="en-US" altLang="ja-JP">
              <a:solidFill>
                <a:srgbClr val="000000"/>
              </a:solidFill>
            </a:endParaRPr>
          </a:p>
        </p:txBody>
      </p:sp>
    </p:spTree>
    <p:extLst>
      <p:ext uri="{BB962C8B-B14F-4D97-AF65-F5344CB8AC3E}">
        <p14:creationId xmlns:p14="http://schemas.microsoft.com/office/powerpoint/2010/main" val="1184993208"/>
      </p:ext>
    </p:extLst>
  </p:cSld>
  <p:clrMapOvr>
    <a:masterClrMapping/>
  </p:clrMapOvr>
  <p:transition spd="slow"/>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ベテランの　経験</a:t>
            </a:r>
            <a:r>
              <a:rPr lang="ja-JP" altLang="en-US" sz="1800" b="1" kern="0" dirty="0" smtClean="0"/>
              <a:t>生かす　複眼で</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052】 </a:t>
            </a:r>
            <a:r>
              <a:rPr lang="ja-JP" altLang="en-US" sz="2400" dirty="0" smtClean="0"/>
              <a:t>見積もりは</a:t>
            </a:r>
            <a:r>
              <a:rPr lang="ja-JP" altLang="en-US" sz="2400" dirty="0">
                <a:solidFill>
                  <a:schemeClr val="bg1"/>
                </a:solidFill>
              </a:rPr>
              <a:t>やりっ放しにしない</a:t>
            </a:r>
          </a:p>
        </p:txBody>
      </p:sp>
      <p:sp>
        <p:nvSpPr>
          <p:cNvPr id="25605" name="Rectangle 3"/>
          <p:cNvSpPr>
            <a:spLocks noGrp="1" noChangeArrowheads="1"/>
          </p:cNvSpPr>
          <p:nvPr>
            <p:ph idx="1"/>
          </p:nvPr>
        </p:nvSpPr>
        <p:spPr>
          <a:xfrm>
            <a:off x="0" y="1332000"/>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プロジェクトの見積もり精度（金額・工期）が非常に悪い。</a:t>
            </a:r>
            <a:endParaRPr lang="en-US" altLang="ja-JP" sz="1800" dirty="0" smtClean="0"/>
          </a:p>
          <a:p>
            <a:pPr marL="540000">
              <a:spcBef>
                <a:spcPts val="0"/>
              </a:spcBef>
              <a:buFont typeface="Arial" panose="020B0604020202020204" pitchFamily="34" charset="0"/>
              <a:buChar char="•"/>
            </a:pPr>
            <a:r>
              <a:rPr lang="ja-JP" altLang="en-US" sz="1800" dirty="0" smtClean="0"/>
              <a:t>設計をしてみたら提案</a:t>
            </a:r>
            <a:r>
              <a:rPr lang="ja-JP" altLang="en-US" sz="1800" dirty="0"/>
              <a:t>時</a:t>
            </a:r>
            <a:r>
              <a:rPr lang="ja-JP" altLang="en-US" sz="1800" dirty="0" smtClean="0"/>
              <a:t>の見積もり工数より大幅に上回ってしまった。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2.12 </a:t>
            </a:r>
            <a:r>
              <a:rPr lang="ja-JP" altLang="en-US" sz="1800" kern="0" dirty="0" smtClean="0">
                <a:solidFill>
                  <a:srgbClr val="000000"/>
                </a:solidFill>
              </a:rPr>
              <a:t>プロジェクトマネジメント③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工程終了時</a:t>
            </a:r>
            <a:r>
              <a:rPr lang="ja-JP" altLang="en-US" sz="1800" kern="0" dirty="0" smtClean="0">
                <a:solidFill>
                  <a:srgbClr val="000000"/>
                </a:solidFill>
              </a:rPr>
              <a:t>に再度見積もりを行い、計画工数の見直しを実施する。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見積もり</a:t>
            </a:r>
            <a:r>
              <a:rPr lang="ja-JP" altLang="en-US" sz="1800" kern="0" dirty="0">
                <a:solidFill>
                  <a:srgbClr val="000000"/>
                </a:solidFill>
              </a:rPr>
              <a:t>が適切かを判断するのは非常に</a:t>
            </a:r>
            <a:r>
              <a:rPr lang="ja-JP" altLang="en-US" sz="1800" kern="0" dirty="0" smtClean="0">
                <a:solidFill>
                  <a:srgbClr val="000000"/>
                </a:solidFill>
              </a:rPr>
              <a:t>難しい。</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見積もり</a:t>
            </a:r>
            <a:r>
              <a:rPr lang="ja-JP" altLang="en-US" sz="1800" kern="0" dirty="0">
                <a:solidFill>
                  <a:srgbClr val="000000"/>
                </a:solidFill>
              </a:rPr>
              <a:t>の経験豊富なベテランに審査して</a:t>
            </a:r>
            <a:r>
              <a:rPr lang="ja-JP" altLang="en-US" sz="1800" kern="0" dirty="0" smtClean="0">
                <a:solidFill>
                  <a:srgbClr val="000000"/>
                </a:solidFill>
              </a:rPr>
              <a:t>もらう。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②</a:t>
            </a:r>
            <a:r>
              <a:rPr lang="ja-JP" altLang="en-US" sz="1800" kern="0" dirty="0" smtClean="0">
                <a:solidFill>
                  <a:srgbClr val="000000"/>
                </a:solidFill>
              </a:rPr>
              <a:t> 複</a:t>
            </a:r>
            <a:r>
              <a:rPr lang="ja-JP" altLang="en-US" sz="1800" kern="0" dirty="0">
                <a:solidFill>
                  <a:srgbClr val="000000"/>
                </a:solidFill>
              </a:rPr>
              <a:t>数人で</a:t>
            </a:r>
            <a:r>
              <a:rPr lang="ja-JP" altLang="en-US" sz="1800" kern="0" dirty="0" smtClean="0">
                <a:solidFill>
                  <a:srgbClr val="000000"/>
                </a:solidFill>
              </a:rPr>
              <a:t>見積もった違いを確認して精度アップを行う。（デルファイ法を使う）</a:t>
            </a:r>
            <a:endParaRPr lang="ja-JP" altLang="en-US" sz="1800" kern="0" dirty="0">
              <a:solidFill>
                <a:srgbClr val="000000"/>
              </a:solidFill>
            </a:endParaRPr>
          </a:p>
          <a:p>
            <a:pPr marL="540000">
              <a:spcBef>
                <a:spcPts val="0"/>
              </a:spcBef>
              <a:buFont typeface="Arial" panose="020B0604020202020204" pitchFamily="34" charset="0"/>
              <a:buChar char="•"/>
            </a:pPr>
            <a:r>
              <a:rPr lang="en-US" altLang="ja-JP" sz="1800" kern="0" dirty="0" smtClean="0">
                <a:solidFill>
                  <a:srgbClr val="000000"/>
                </a:solidFill>
              </a:rPr>
              <a:t>WBS</a:t>
            </a:r>
            <a:r>
              <a:rPr lang="ja-JP" altLang="en-US" sz="1800" kern="0" dirty="0" smtClean="0">
                <a:solidFill>
                  <a:srgbClr val="000000"/>
                </a:solidFill>
              </a:rPr>
              <a:t>（</a:t>
            </a:r>
            <a:r>
              <a:rPr lang="en-US" altLang="ja-JP" sz="1800" kern="0" dirty="0">
                <a:solidFill>
                  <a:srgbClr val="000000"/>
                </a:solidFill>
              </a:rPr>
              <a:t>Work Breakdown Structure</a:t>
            </a:r>
            <a:r>
              <a:rPr lang="ja-JP" altLang="en-US" sz="1800" kern="0" dirty="0" smtClean="0">
                <a:solidFill>
                  <a:srgbClr val="000000"/>
                </a:solidFill>
              </a:rPr>
              <a:t>）を作成して見積もりの妥当性を確認する。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工期モデルは、</a:t>
            </a:r>
            <a:r>
              <a:rPr lang="en-US" altLang="ja-JP" sz="1800" kern="0" dirty="0" smtClean="0"/>
              <a:t>JUAS</a:t>
            </a:r>
            <a:r>
              <a:rPr lang="ja-JP" altLang="en-US" sz="1800" kern="0" dirty="0" smtClean="0"/>
              <a:t>（</a:t>
            </a:r>
            <a:r>
              <a:rPr lang="ja-JP" altLang="en-US" sz="1800" kern="0" dirty="0"/>
              <a:t>一般社団</a:t>
            </a:r>
            <a:r>
              <a:rPr lang="ja-JP" altLang="en-US" sz="1800" kern="0" dirty="0" smtClean="0"/>
              <a:t>法人日本</a:t>
            </a:r>
            <a:r>
              <a:rPr lang="ja-JP" altLang="en-US" sz="1800" kern="0" dirty="0"/>
              <a:t>情報システム・ユーザー協会</a:t>
            </a:r>
            <a:r>
              <a:rPr lang="ja-JP" altLang="en-US" sz="1800" kern="0" dirty="0" smtClean="0"/>
              <a:t>）に</a:t>
            </a:r>
            <a:r>
              <a:rPr lang="ja-JP" altLang="en-US" sz="1800" kern="0" dirty="0"/>
              <a:t>よる</a:t>
            </a:r>
            <a:r>
              <a:rPr lang="ja-JP" altLang="en-US" sz="1800" kern="0" dirty="0" smtClean="0"/>
              <a:t>工期</a:t>
            </a:r>
            <a:r>
              <a:rPr lang="en-US" altLang="ja-JP" sz="1800" kern="0" dirty="0" smtClean="0"/>
              <a:t/>
            </a:r>
            <a:br>
              <a:rPr lang="en-US" altLang="ja-JP" sz="1800" kern="0" dirty="0" smtClean="0"/>
            </a:br>
            <a:r>
              <a:rPr lang="ja-JP" altLang="en-US" sz="1800" kern="0" dirty="0" smtClean="0"/>
              <a:t>モデル、</a:t>
            </a:r>
            <a:r>
              <a:rPr lang="en-US" altLang="ja-JP" sz="1800" kern="0" dirty="0" err="1" smtClean="0"/>
              <a:t>COCOMOⅡ</a:t>
            </a:r>
            <a:r>
              <a:rPr lang="ja-JP" altLang="en-US" sz="1800" kern="0" dirty="0" smtClean="0"/>
              <a:t>を参考にする。ただし、プロジェクトが大きい場合には合わない。　</a:t>
            </a:r>
          </a:p>
          <a:p>
            <a:pPr marL="540000">
              <a:spcBef>
                <a:spcPts val="0"/>
              </a:spcBef>
              <a:buFont typeface="Arial" panose="020B0604020202020204" pitchFamily="34" charset="0"/>
              <a:buChar char="•"/>
            </a:pPr>
            <a:r>
              <a:rPr lang="ja-JP" altLang="en-US" sz="1800" kern="0" dirty="0" smtClean="0"/>
              <a:t>新規開発と改造では、見積もりの基準値は異なる。</a:t>
            </a:r>
            <a:r>
              <a:rPr lang="en-US" altLang="ja-JP" sz="1800" kern="0" dirty="0" smtClean="0"/>
              <a:t/>
            </a:r>
            <a:br>
              <a:rPr lang="en-US" altLang="ja-JP" sz="1800" kern="0" dirty="0" smtClean="0"/>
            </a:br>
            <a:r>
              <a:rPr lang="ja-JP" altLang="en-US" sz="1800" kern="0" dirty="0" smtClean="0"/>
              <a:t>改造の場合は、既存の部分を理解した上で、どこをどのように修正するか、という作業が発生するため、生産性は新規開発よりも低めに見積もる。</a:t>
            </a:r>
            <a:r>
              <a:rPr lang="en-US" altLang="ja-JP" sz="1800" kern="0" dirty="0" smtClean="0"/>
              <a:t> </a:t>
            </a:r>
            <a:endParaRPr lang="ja-JP" altLang="en-US" sz="1800" kern="0" dirty="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62</a:t>
            </a:fld>
            <a:endParaRPr lang="en-US" altLang="ja-JP">
              <a:solidFill>
                <a:srgbClr val="000000"/>
              </a:solidFill>
            </a:endParaRPr>
          </a:p>
        </p:txBody>
      </p:sp>
    </p:spTree>
    <p:extLst>
      <p:ext uri="{BB962C8B-B14F-4D97-AF65-F5344CB8AC3E}">
        <p14:creationId xmlns:p14="http://schemas.microsoft.com/office/powerpoint/2010/main" val="111753167"/>
      </p:ext>
    </p:extLst>
  </p:cSld>
  <p:clrMapOvr>
    <a:masterClrMapping/>
  </p:clrMapOvr>
  <p:transition spd="slow"/>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無視</a:t>
            </a:r>
            <a:r>
              <a:rPr lang="ja-JP" altLang="en-US" sz="1800" b="1" kern="0" dirty="0">
                <a:solidFill>
                  <a:srgbClr val="000000"/>
                </a:solidFill>
              </a:rPr>
              <a:t>するな　予兆を示す　異常値</a:t>
            </a:r>
            <a:r>
              <a:rPr lang="ja-JP" altLang="en-US" sz="1800" b="1" kern="0" dirty="0" smtClean="0">
                <a:solidFill>
                  <a:srgbClr val="000000"/>
                </a:solidFill>
              </a:rPr>
              <a:t>に</a:t>
            </a:r>
            <a:endParaRPr lang="ja-JP" altLang="en-US" sz="1400" b="1" kern="0" dirty="0">
              <a:solidFill>
                <a:srgbClr val="000000"/>
              </a:solidFill>
            </a:endParaRPr>
          </a:p>
        </p:txBody>
      </p:sp>
      <p:sp>
        <p:nvSpPr>
          <p:cNvPr id="78850" name="Rectangle 2"/>
          <p:cNvSpPr>
            <a:spLocks noGrp="1" noChangeArrowheads="1"/>
          </p:cNvSpPr>
          <p:nvPr>
            <p:ph type="title"/>
          </p:nvPr>
        </p:nvSpPr>
        <p:spPr>
          <a:xfrm>
            <a:off x="0" y="576000"/>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053】 </a:t>
            </a:r>
            <a:r>
              <a:rPr lang="ja-JP" altLang="en-US" sz="2400" dirty="0" smtClean="0"/>
              <a:t>プロジェクト</a:t>
            </a:r>
            <a:r>
              <a:rPr lang="ja-JP" altLang="en-US" sz="2400" dirty="0" smtClean="0">
                <a:solidFill>
                  <a:schemeClr val="bg1"/>
                </a:solidFill>
              </a:rPr>
              <a:t>は計画が</a:t>
            </a:r>
            <a:r>
              <a:rPr lang="ja-JP" altLang="en-US" sz="2400" dirty="0">
                <a:solidFill>
                  <a:schemeClr val="bg1"/>
                </a:solidFill>
              </a:rPr>
              <a:t>要</a:t>
            </a:r>
            <a:r>
              <a:rPr lang="ja-JP" altLang="en-US" sz="2400" dirty="0" smtClean="0">
                <a:solidFill>
                  <a:schemeClr val="bg1"/>
                </a:solidFill>
              </a:rPr>
              <a:t>、数値で押さえる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進行中のプロジェクトが管理状態になく</a:t>
            </a:r>
            <a:r>
              <a:rPr lang="ja-JP" altLang="en-US" sz="1800" dirty="0"/>
              <a:t>、どれぐらい遅延しているのか把握できない。</a:t>
            </a:r>
          </a:p>
          <a:p>
            <a:pPr marL="540000">
              <a:spcBef>
                <a:spcPts val="0"/>
              </a:spcBef>
              <a:buFont typeface="Arial" panose="020B0604020202020204" pitchFamily="34" charset="0"/>
              <a:buChar char="•"/>
            </a:pPr>
            <a:r>
              <a:rPr lang="ja-JP" altLang="en-US" sz="1800" dirty="0" smtClean="0">
                <a:solidFill>
                  <a:srgbClr val="000000"/>
                </a:solidFill>
              </a:rPr>
              <a:t>品質</a:t>
            </a:r>
            <a:r>
              <a:rPr lang="ja-JP" altLang="en-US" sz="1800" dirty="0">
                <a:solidFill>
                  <a:srgbClr val="000000"/>
                </a:solidFill>
              </a:rPr>
              <a:t>悪化プロジェクトは往々にして要員数さえ管理されて</a:t>
            </a:r>
            <a:r>
              <a:rPr lang="ja-JP" altLang="en-US" sz="1800" dirty="0" smtClean="0"/>
              <a:t>いないことがある。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計画の策定と展開が遅れるほど痛手が大きく、しかも、かなり後になって</a:t>
            </a:r>
            <a:r>
              <a:rPr lang="ja-JP" altLang="en-US" sz="1800" kern="0" dirty="0"/>
              <a:t>問題</a:t>
            </a:r>
            <a:r>
              <a:rPr lang="ja-JP" altLang="en-US" sz="1800" kern="0" dirty="0" smtClean="0"/>
              <a:t>が顕在化し、</a:t>
            </a:r>
            <a:r>
              <a:rPr lang="en-US" altLang="ja-JP" sz="1800" kern="0" dirty="0" smtClean="0"/>
              <a:t/>
            </a:r>
            <a:br>
              <a:rPr lang="en-US" altLang="ja-JP" sz="1800" kern="0" dirty="0" smtClean="0"/>
            </a:br>
            <a:r>
              <a:rPr lang="ja-JP" altLang="en-US" sz="1800" kern="0" dirty="0" smtClean="0"/>
              <a:t>大規模</a:t>
            </a:r>
            <a:r>
              <a:rPr lang="ja-JP" altLang="en-US" sz="1800" kern="0" dirty="0"/>
              <a:t>プロジェクトでは致命傷となる</a:t>
            </a:r>
            <a:r>
              <a:rPr lang="ja-JP" altLang="en-US" sz="1800" kern="0" dirty="0" smtClean="0"/>
              <a:t>。従って、計画、周知、</a:t>
            </a:r>
            <a:r>
              <a:rPr lang="ja-JP" altLang="en-US" sz="1800" kern="0" dirty="0"/>
              <a:t>実行、監視</a:t>
            </a:r>
            <a:r>
              <a:rPr lang="ja-JP" altLang="en-US" sz="1800" kern="0" dirty="0" smtClean="0"/>
              <a:t>を徹底</a:t>
            </a:r>
            <a:r>
              <a:rPr lang="ja-JP" altLang="en-US" sz="1800" kern="0" dirty="0"/>
              <a:t>し、評価して</a:t>
            </a:r>
            <a:r>
              <a:rPr lang="ja-JP" altLang="en-US" sz="1800" kern="0" dirty="0" smtClean="0"/>
              <a:t>改善する</a:t>
            </a:r>
            <a:r>
              <a:rPr lang="en-US" altLang="ja-JP" sz="1800" kern="0" dirty="0" smtClean="0"/>
              <a:t>PDCA</a:t>
            </a:r>
            <a:r>
              <a:rPr lang="ja-JP" altLang="en-US" sz="1800" kern="0" dirty="0" smtClean="0"/>
              <a:t>サイクル</a:t>
            </a:r>
            <a:r>
              <a:rPr lang="ja-JP" altLang="en-US" sz="1800" kern="0" dirty="0"/>
              <a:t>を常に意識する。</a:t>
            </a:r>
          </a:p>
          <a:p>
            <a:pPr marL="540000">
              <a:spcBef>
                <a:spcPts val="0"/>
              </a:spcBef>
              <a:buFont typeface="Arial" panose="020B0604020202020204" pitchFamily="34" charset="0"/>
              <a:buChar char="•"/>
            </a:pPr>
            <a:r>
              <a:rPr lang="ja-JP" altLang="en-US" sz="1800" kern="0" dirty="0" smtClean="0"/>
              <a:t>要員数</a:t>
            </a:r>
            <a:r>
              <a:rPr lang="ja-JP" altLang="en-US" sz="1800" kern="0" dirty="0"/>
              <a:t>・品質データは常に計画時から</a:t>
            </a:r>
            <a:r>
              <a:rPr lang="ja-JP" altLang="en-US" sz="1800" kern="0" dirty="0" smtClean="0"/>
              <a:t>管理対象とする。</a:t>
            </a:r>
            <a:r>
              <a:rPr lang="ja-JP" altLang="en-US" sz="1800" kern="0" dirty="0"/>
              <a:t/>
            </a:r>
            <a:br>
              <a:rPr lang="ja-JP" altLang="en-US" sz="1800" kern="0" dirty="0"/>
            </a:br>
            <a:r>
              <a:rPr lang="ja-JP" altLang="en-US" sz="1800" kern="0" dirty="0"/>
              <a:t>（要員数、工数、機能数、画面・帳票数</a:t>
            </a:r>
            <a:r>
              <a:rPr lang="ja-JP" altLang="en-US" sz="1800" kern="0" dirty="0" smtClean="0"/>
              <a:t>、</a:t>
            </a:r>
            <a:r>
              <a:rPr lang="en-US" altLang="ja-JP" sz="1800" kern="0" dirty="0" smtClean="0"/>
              <a:t>I/F</a:t>
            </a:r>
            <a:r>
              <a:rPr lang="ja-JP" altLang="en-US" sz="1800" kern="0" dirty="0" smtClean="0"/>
              <a:t>数、</a:t>
            </a:r>
            <a:r>
              <a:rPr lang="ja-JP" altLang="en-US" sz="1800" kern="0" dirty="0"/>
              <a:t>プログラム</a:t>
            </a:r>
            <a:r>
              <a:rPr lang="en-US" altLang="ja-JP" sz="1800" kern="0" dirty="0" smtClean="0"/>
              <a:t>/shell</a:t>
            </a:r>
            <a:r>
              <a:rPr lang="ja-JP" altLang="en-US" sz="1800" kern="0" dirty="0" smtClean="0"/>
              <a:t>本数</a:t>
            </a:r>
            <a:r>
              <a:rPr lang="ja-JP" altLang="en-US" sz="1800" kern="0" dirty="0"/>
              <a:t>・規模</a:t>
            </a:r>
            <a:r>
              <a:rPr lang="ja-JP" altLang="en-US" sz="1800" kern="0" dirty="0" smtClean="0"/>
              <a:t>、不良数、</a:t>
            </a:r>
            <a:r>
              <a:rPr lang="en-US" altLang="ja-JP" sz="1800" kern="0" dirty="0" smtClean="0"/>
              <a:t/>
            </a:r>
            <a:br>
              <a:rPr lang="en-US" altLang="ja-JP" sz="1800" kern="0" dirty="0" smtClean="0"/>
            </a:br>
            <a:r>
              <a:rPr lang="ja-JP" altLang="en-US" sz="1800" kern="0" dirty="0" smtClean="0"/>
              <a:t>ルーチン的な運用手順の数等）</a:t>
            </a:r>
            <a:endParaRPr lang="ja-JP" altLang="en-US" sz="1800" kern="0" dirty="0"/>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63</a:t>
            </a:fld>
            <a:endParaRPr lang="en-US" altLang="ja-JP">
              <a:solidFill>
                <a:srgbClr val="000000"/>
              </a:solidFill>
            </a:endParaRPr>
          </a:p>
        </p:txBody>
      </p:sp>
    </p:spTree>
    <p:extLst>
      <p:ext uri="{BB962C8B-B14F-4D97-AF65-F5344CB8AC3E}">
        <p14:creationId xmlns:p14="http://schemas.microsoft.com/office/powerpoint/2010/main" val="1831467091"/>
      </p:ext>
    </p:extLst>
  </p:cSld>
  <p:clrMapOvr>
    <a:masterClrMapping/>
  </p:clrMapOvr>
  <p:transition spd="slow"/>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プロジェクト　計画立てず　</a:t>
            </a:r>
            <a:r>
              <a:rPr lang="ja-JP" altLang="en-US" sz="1800" b="1" kern="0" dirty="0" smtClean="0"/>
              <a:t>崩壊し</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054】 </a:t>
            </a:r>
            <a:r>
              <a:rPr lang="ja-JP" altLang="en-US" sz="2400" dirty="0"/>
              <a:t>プロジェクト</a:t>
            </a:r>
            <a:r>
              <a:rPr lang="ja-JP" altLang="en-US" sz="2400" dirty="0" smtClean="0"/>
              <a:t>計画書</a:t>
            </a:r>
            <a:r>
              <a:rPr lang="ja-JP" altLang="en-US" sz="2400" dirty="0" smtClean="0">
                <a:solidFill>
                  <a:schemeClr val="bg1"/>
                </a:solidFill>
              </a:rPr>
              <a:t>は「プロジェクトの設計書」と考える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品証</a:t>
            </a:r>
            <a:r>
              <a:rPr lang="ja-JP" altLang="en-US" sz="1800" dirty="0"/>
              <a:t>部門が全てのプロジェクトの計画変更の状況を収集してトップ報告</a:t>
            </a:r>
            <a:r>
              <a:rPr lang="ja-JP" altLang="en-US" sz="1800" dirty="0" smtClean="0"/>
              <a:t>している</a:t>
            </a:r>
            <a:r>
              <a:rPr lang="ja-JP" altLang="en-US" sz="1800" dirty="0"/>
              <a:t>が</a:t>
            </a:r>
            <a:r>
              <a:rPr lang="ja-JP" altLang="en-US" sz="1800" dirty="0" smtClean="0"/>
              <a:t>、</a:t>
            </a:r>
            <a:r>
              <a:rPr lang="en-US" altLang="ja-JP" sz="1800" dirty="0" smtClean="0"/>
              <a:t/>
            </a:r>
            <a:br>
              <a:rPr lang="en-US" altLang="ja-JP" sz="1800" dirty="0" smtClean="0"/>
            </a:br>
            <a:r>
              <a:rPr lang="ja-JP" altLang="en-US" sz="1800" dirty="0" smtClean="0"/>
              <a:t>プロジェクト</a:t>
            </a:r>
            <a:r>
              <a:rPr lang="ja-JP" altLang="en-US" sz="1800" dirty="0"/>
              <a:t>は計画書を変更しない、提出も</a:t>
            </a:r>
            <a:r>
              <a:rPr lang="ja-JP" altLang="en-US" sz="1800" dirty="0" smtClean="0"/>
              <a:t>しないプロジェクトが多い。</a:t>
            </a:r>
            <a:endParaRPr lang="ja-JP" altLang="en-US" sz="1800" dirty="0"/>
          </a:p>
          <a:p>
            <a:pPr marL="540000">
              <a:spcBef>
                <a:spcPts val="0"/>
              </a:spcBef>
              <a:buFont typeface="Arial" panose="020B0604020202020204" pitchFamily="34" charset="0"/>
              <a:buChar char="•"/>
            </a:pPr>
            <a:r>
              <a:rPr lang="ja-JP" altLang="en-US" sz="1800" dirty="0"/>
              <a:t>プロジェクトの言い分は</a:t>
            </a:r>
            <a:r>
              <a:rPr lang="ja-JP" altLang="en-US" sz="1800" dirty="0" smtClean="0"/>
              <a:t>、「計画書</a:t>
            </a:r>
            <a:r>
              <a:rPr lang="ja-JP" altLang="en-US" sz="1800" dirty="0"/>
              <a:t>を更新しなくても</a:t>
            </a:r>
            <a:r>
              <a:rPr lang="ja-JP" altLang="en-US" sz="1800" dirty="0" smtClean="0"/>
              <a:t>プロジェクト内では</a:t>
            </a:r>
            <a:r>
              <a:rPr lang="ja-JP" altLang="en-US" sz="1800" dirty="0"/>
              <a:t>計画変更</a:t>
            </a:r>
            <a:r>
              <a:rPr lang="ja-JP" altLang="en-US" sz="1800" dirty="0" smtClean="0"/>
              <a:t>の伝達</a:t>
            </a:r>
            <a:r>
              <a:rPr lang="ja-JP" altLang="en-US" sz="1800" dirty="0"/>
              <a:t>が</a:t>
            </a:r>
            <a:r>
              <a:rPr lang="ja-JP" altLang="en-US" sz="1800" dirty="0" smtClean="0"/>
              <a:t>うまくいって</a:t>
            </a:r>
            <a:r>
              <a:rPr lang="ja-JP" altLang="en-US" sz="1800" dirty="0"/>
              <a:t>いるので、面倒な改版は</a:t>
            </a:r>
            <a:r>
              <a:rPr lang="ja-JP" altLang="en-US" sz="1800" dirty="0" smtClean="0"/>
              <a:t>しなくても問題は起こらない」。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dirty="0" smtClean="0">
                <a:solidFill>
                  <a:srgbClr val="000000"/>
                </a:solidFill>
              </a:rPr>
              <a:t>「設計書」と考えると、設計変更があれば必ず設計文書を改訂するし、版管理もするし、</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顧客承認や関係者</a:t>
            </a:r>
            <a:r>
              <a:rPr lang="ja-JP" altLang="en-US" sz="1800" dirty="0" smtClean="0"/>
              <a:t>への周知徹底の必要性を感じて実施する。</a:t>
            </a:r>
            <a:r>
              <a:rPr lang="en-US" altLang="ja-JP" sz="1800" dirty="0" smtClean="0"/>
              <a:t/>
            </a:r>
            <a:br>
              <a:rPr lang="en-US" altLang="ja-JP" sz="1800" dirty="0" smtClean="0"/>
            </a:br>
            <a:r>
              <a:rPr lang="ja-JP" altLang="en-US" sz="1800" dirty="0" smtClean="0"/>
              <a:t>プロジェクト計画書も同様である。要するに意識の持ち方ひとつである。</a:t>
            </a:r>
            <a:endParaRPr lang="en-US" altLang="ja-JP" sz="1800" kern="0" dirty="0" smtClean="0"/>
          </a:p>
          <a:p>
            <a:pPr marL="540000">
              <a:spcBef>
                <a:spcPts val="0"/>
              </a:spcBef>
              <a:buFont typeface="Arial" panose="020B0604020202020204" pitchFamily="34" charset="0"/>
              <a:buChar char="•"/>
            </a:pPr>
            <a:r>
              <a:rPr lang="ja-JP" altLang="en-US" sz="1800" kern="0" dirty="0"/>
              <a:t>計画書は関係者と</a:t>
            </a:r>
            <a:r>
              <a:rPr lang="ja-JP" altLang="en-US" sz="1800" kern="0" dirty="0" smtClean="0"/>
              <a:t>合意し、そして開発</a:t>
            </a:r>
            <a:r>
              <a:rPr lang="ja-JP" altLang="en-US" sz="1800" kern="0" dirty="0"/>
              <a:t>を</a:t>
            </a:r>
            <a:r>
              <a:rPr lang="ja-JP" altLang="en-US" sz="1800" kern="0" dirty="0" smtClean="0"/>
              <a:t>進めるために活用する。</a:t>
            </a:r>
            <a:r>
              <a:rPr lang="en-US" altLang="ja-JP" sz="1800" kern="0" dirty="0" smtClean="0"/>
              <a:t/>
            </a:r>
            <a:br>
              <a:rPr lang="en-US" altLang="ja-JP" sz="1800" kern="0" dirty="0" smtClean="0"/>
            </a:br>
            <a:r>
              <a:rPr lang="ja-JP" altLang="en-US" sz="1800" kern="0" dirty="0" smtClean="0"/>
              <a:t>工程</a:t>
            </a:r>
            <a:r>
              <a:rPr lang="ja-JP" altLang="en-US" sz="1800" kern="0" dirty="0"/>
              <a:t>会議では</a:t>
            </a:r>
            <a:r>
              <a:rPr lang="ja-JP" altLang="en-US" sz="1800" kern="0" dirty="0" smtClean="0"/>
              <a:t>、計画書</a:t>
            </a:r>
            <a:r>
              <a:rPr lang="ja-JP" altLang="en-US" sz="1800" kern="0" dirty="0"/>
              <a:t>を参照して、次に実績を見て、差異を</a:t>
            </a:r>
            <a:r>
              <a:rPr lang="ja-JP" altLang="en-US" sz="1800" kern="0" dirty="0" smtClean="0"/>
              <a:t>確認する。</a:t>
            </a:r>
            <a:r>
              <a:rPr lang="en-US" altLang="ja-JP" sz="1800" kern="0" dirty="0" smtClean="0"/>
              <a:t/>
            </a:r>
            <a:br>
              <a:rPr lang="en-US" altLang="ja-JP" sz="1800" kern="0" dirty="0" smtClean="0"/>
            </a:br>
            <a:r>
              <a:rPr lang="ja-JP" altLang="en-US" sz="1800" kern="0" dirty="0" smtClean="0"/>
              <a:t>差異</a:t>
            </a:r>
            <a:r>
              <a:rPr lang="ja-JP" altLang="en-US" sz="1800" kern="0" dirty="0"/>
              <a:t>が</a:t>
            </a:r>
            <a:r>
              <a:rPr lang="ja-JP" altLang="en-US" sz="1800" kern="0" dirty="0" smtClean="0"/>
              <a:t>あれば吟味</a:t>
            </a:r>
            <a:r>
              <a:rPr lang="ja-JP" altLang="en-US" sz="1800" kern="0" dirty="0"/>
              <a:t>を行い、必要であれば計画書を変更</a:t>
            </a:r>
            <a:r>
              <a:rPr lang="ja-JP" altLang="en-US" sz="1800" kern="0" dirty="0" smtClean="0"/>
              <a:t>する。改定履歴は、通常、設計書より計画書の方が後で役に立つものである。</a:t>
            </a:r>
            <a:endParaRPr lang="en-US" altLang="ja-JP" sz="1800" kern="0" dirty="0" smtClean="0"/>
          </a:p>
          <a:p>
            <a:pPr marL="540000">
              <a:spcBef>
                <a:spcPts val="0"/>
              </a:spcBef>
              <a:buFont typeface="Arial" panose="020B0604020202020204" pitchFamily="34" charset="0"/>
              <a:buChar char="•"/>
            </a:pPr>
            <a:r>
              <a:rPr lang="ja-JP" altLang="en-US" sz="1800" kern="0" dirty="0"/>
              <a:t>計画書は、最初に全ての項目を詳細に記載する必要はない</a:t>
            </a:r>
            <a:r>
              <a:rPr lang="ja-JP" altLang="en-US" sz="1800" kern="0" dirty="0" smtClean="0"/>
              <a:t>。詳細化する日程を明記</a:t>
            </a:r>
            <a:r>
              <a:rPr lang="en-US" altLang="ja-JP" sz="1800" kern="0" dirty="0" smtClean="0"/>
              <a:t/>
            </a:r>
            <a:br>
              <a:rPr lang="en-US" altLang="ja-JP" sz="1800" kern="0" dirty="0" smtClean="0"/>
            </a:br>
            <a:r>
              <a:rPr lang="ja-JP" altLang="en-US" sz="1800" kern="0" dirty="0" smtClean="0"/>
              <a:t>すれば良い。計画自体も段階的詳細化で考える方が理にかなう。</a:t>
            </a:r>
            <a:endParaRPr lang="en-US" altLang="ja-JP" sz="1800" kern="0" dirty="0" smtClean="0"/>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64</a:t>
            </a:fld>
            <a:endParaRPr lang="en-US" altLang="ja-JP">
              <a:solidFill>
                <a:srgbClr val="000000"/>
              </a:solidFill>
            </a:endParaRPr>
          </a:p>
        </p:txBody>
      </p:sp>
    </p:spTree>
    <p:extLst>
      <p:ext uri="{BB962C8B-B14F-4D97-AF65-F5344CB8AC3E}">
        <p14:creationId xmlns:p14="http://schemas.microsoft.com/office/powerpoint/2010/main" val="2830373753"/>
      </p:ext>
    </p:extLst>
  </p:cSld>
  <p:clrMapOvr>
    <a:masterClrMapping/>
  </p:clrMapOvr>
  <p:transition spd="slow"/>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3"/>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隠して</a:t>
            </a:r>
            <a:r>
              <a:rPr lang="ja-JP" altLang="en-US" sz="1800" b="1" kern="0" dirty="0">
                <a:solidFill>
                  <a:srgbClr val="000000"/>
                </a:solidFill>
              </a:rPr>
              <a:t>も　ＥＶＭで　全て</a:t>
            </a:r>
            <a:r>
              <a:rPr lang="ja-JP" altLang="en-US" sz="1800" b="1" kern="0" dirty="0" smtClean="0">
                <a:solidFill>
                  <a:srgbClr val="000000"/>
                </a:solidFill>
              </a:rPr>
              <a:t>バレ</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055】 </a:t>
            </a:r>
            <a:r>
              <a:rPr lang="ja-JP" altLang="en-US" sz="2400" dirty="0" smtClean="0"/>
              <a:t>進捗は、予定</a:t>
            </a:r>
            <a:r>
              <a:rPr lang="ja-JP" altLang="en-US" sz="2400" dirty="0"/>
              <a:t>が数値化されて初めて実績と対比できる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担当者は進捗</a:t>
            </a:r>
            <a:r>
              <a:rPr lang="ja-JP" altLang="en-US" sz="1800" dirty="0" smtClean="0"/>
              <a:t>を</a:t>
            </a:r>
            <a:r>
              <a:rPr lang="en-US" altLang="ja-JP" sz="1800" dirty="0" smtClean="0"/>
              <a:t>%</a:t>
            </a:r>
            <a:r>
              <a:rPr lang="ja-JP" altLang="en-US" sz="1800" dirty="0" smtClean="0"/>
              <a:t>で報告してくる</a:t>
            </a:r>
            <a:r>
              <a:rPr lang="ja-JP" altLang="en-US" sz="1800" dirty="0"/>
              <a:t>が、数値の</a:t>
            </a:r>
            <a:r>
              <a:rPr lang="ja-JP" altLang="en-US" sz="1800" dirty="0" smtClean="0"/>
              <a:t>根拠が理解できず、信憑性も感じない。</a:t>
            </a:r>
            <a:endParaRPr lang="en-US" altLang="ja-JP" sz="1800" dirty="0" smtClean="0"/>
          </a:p>
          <a:p>
            <a:pPr marL="540000">
              <a:spcBef>
                <a:spcPts val="0"/>
              </a:spcBef>
              <a:buFont typeface="Arial" panose="020B0604020202020204" pitchFamily="34" charset="0"/>
              <a:buChar char="•"/>
            </a:pPr>
            <a:r>
              <a:rPr lang="ja-JP" altLang="en-US" sz="1800" dirty="0" smtClean="0"/>
              <a:t>完了機能数／全体機能数等で報告されても、進捗が順調なのか？または、どれくらい</a:t>
            </a:r>
            <a:r>
              <a:rPr lang="en-US" altLang="ja-JP" sz="1800" dirty="0" smtClean="0"/>
              <a:t/>
            </a:r>
            <a:br>
              <a:rPr lang="en-US" altLang="ja-JP" sz="1800" dirty="0" smtClean="0"/>
            </a:br>
            <a:r>
              <a:rPr lang="ja-JP" altLang="en-US" sz="1800" dirty="0" smtClean="0"/>
              <a:t>遅れているかの判断がつかない。</a:t>
            </a:r>
            <a:endParaRPr lang="en-US" altLang="ja-JP" sz="1800" dirty="0" smtClean="0"/>
          </a:p>
          <a:p>
            <a:pPr marL="540000">
              <a:spcBef>
                <a:spcPts val="0"/>
              </a:spcBef>
              <a:buFont typeface="Arial" panose="020B0604020202020204" pitchFamily="34" charset="0"/>
              <a:buChar char="•"/>
            </a:pPr>
            <a:r>
              <a:rPr lang="ja-JP" altLang="en-US" sz="1800" dirty="0"/>
              <a:t>進捗の基準</a:t>
            </a:r>
            <a:r>
              <a:rPr lang="ja-JP" altLang="en-US" sz="1800" dirty="0" smtClean="0"/>
              <a:t>が見えず、</a:t>
            </a:r>
            <a:r>
              <a:rPr lang="ja-JP" altLang="en-US" sz="1800" dirty="0"/>
              <a:t>報告が個人の</a:t>
            </a:r>
            <a:r>
              <a:rPr lang="ja-JP" altLang="en-US" sz="1800" dirty="0" smtClean="0"/>
              <a:t>主観だとしか感じない。また、</a:t>
            </a:r>
            <a:r>
              <a:rPr lang="en-US" altLang="ja-JP" sz="1800" dirty="0" smtClean="0"/>
              <a:t>WBS</a:t>
            </a:r>
            <a:r>
              <a:rPr lang="ja-JP" altLang="en-US" sz="1800" dirty="0"/>
              <a:t>自体の</a:t>
            </a:r>
            <a:r>
              <a:rPr lang="ja-JP" altLang="en-US" sz="1800" dirty="0" smtClean="0"/>
              <a:t>妥当性も分からない。</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プロジェクトマネジメント⑥</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プロジェクトが管理されている状態とは、「実績を計画と対比して、乖離があれば是正できて</a:t>
            </a:r>
            <a:br>
              <a:rPr lang="ja-JP" altLang="en-US" sz="1800" kern="0" dirty="0"/>
            </a:br>
            <a:r>
              <a:rPr lang="ja-JP" altLang="en-US" sz="1800" kern="0" dirty="0"/>
              <a:t>いる状態」と考える。つまり、「進捗把握時点の計画値」が算出されていて初めて管理</a:t>
            </a:r>
            <a:r>
              <a:rPr lang="ja-JP" altLang="en-US" sz="1800" kern="0" dirty="0" smtClean="0"/>
              <a:t>できている状態</a:t>
            </a:r>
            <a:r>
              <a:rPr lang="ja-JP" altLang="en-US" sz="1800" kern="0" dirty="0"/>
              <a:t>と言える。そして、遅れがある場合は、遅れ度合いを「人日」で表現して初めて</a:t>
            </a:r>
            <a:r>
              <a:rPr lang="ja-JP" altLang="en-US" sz="1800" kern="0" dirty="0" smtClean="0"/>
              <a:t>、</a:t>
            </a:r>
            <a:r>
              <a:rPr lang="en-US" altLang="ja-JP" sz="1800" kern="0" dirty="0" smtClean="0"/>
              <a:t/>
            </a:r>
            <a:br>
              <a:rPr lang="en-US" altLang="ja-JP" sz="1800" kern="0" dirty="0" smtClean="0"/>
            </a:br>
            <a:r>
              <a:rPr lang="ja-JP" altLang="en-US" sz="1800" kern="0" dirty="0" smtClean="0"/>
              <a:t>第３</a:t>
            </a:r>
            <a:r>
              <a:rPr lang="ja-JP" altLang="en-US" sz="1800" kern="0" dirty="0"/>
              <a:t>者が見ても同一の尺度で遅れ度合いを把握できるようになる。そうすることで、対策</a:t>
            </a:r>
            <a:r>
              <a:rPr lang="ja-JP" altLang="en-US" sz="1800" kern="0" dirty="0" smtClean="0"/>
              <a:t>の</a:t>
            </a:r>
            <a:r>
              <a:rPr lang="en-US" altLang="ja-JP" sz="1800" kern="0" dirty="0" smtClean="0"/>
              <a:t/>
            </a:r>
            <a:br>
              <a:rPr lang="en-US" altLang="ja-JP" sz="1800" kern="0" dirty="0" smtClean="0"/>
            </a:br>
            <a:r>
              <a:rPr lang="ja-JP" altLang="en-US" sz="1800" kern="0" dirty="0" smtClean="0"/>
              <a:t>妥当性</a:t>
            </a:r>
            <a:r>
              <a:rPr lang="ja-JP" altLang="en-US" sz="1800" kern="0" dirty="0"/>
              <a:t>を第３者が評価できる。</a:t>
            </a:r>
          </a:p>
          <a:p>
            <a:pPr marL="540000">
              <a:spcBef>
                <a:spcPts val="0"/>
              </a:spcBef>
              <a:buFont typeface="Arial" panose="020B0604020202020204" pitchFamily="34" charset="0"/>
              <a:buChar char="•"/>
            </a:pPr>
            <a:r>
              <a:rPr lang="ja-JP" altLang="en-US" sz="1800" kern="0" dirty="0"/>
              <a:t>進捗把握時点の計画値を求めるには、作業単位に予定工数の設定が必要。</a:t>
            </a:r>
            <a:br>
              <a:rPr lang="ja-JP" altLang="en-US" sz="1800" kern="0" dirty="0"/>
            </a:br>
            <a:r>
              <a:rPr lang="ja-JP" altLang="en-US" sz="1800" kern="0" dirty="0"/>
              <a:t>（予定工数、開始予定日、終了予定日を設定すれば、計画値を算出できる）</a:t>
            </a:r>
          </a:p>
          <a:p>
            <a:pPr marL="540000">
              <a:spcBef>
                <a:spcPts val="0"/>
              </a:spcBef>
              <a:buFont typeface="Arial" panose="020B0604020202020204" pitchFamily="34" charset="0"/>
              <a:buChar char="•"/>
            </a:pPr>
            <a:r>
              <a:rPr lang="ja-JP" altLang="en-US" sz="1800" kern="0" dirty="0"/>
              <a:t>また、予定工数が設定されていないということは、</a:t>
            </a:r>
            <a:r>
              <a:rPr lang="en-US" altLang="ja-JP" sz="1800" kern="0" dirty="0"/>
              <a:t>WBS(Work Breakdown Structure</a:t>
            </a:r>
            <a:r>
              <a:rPr lang="en-US" altLang="ja-JP" sz="1800" kern="0" dirty="0" smtClean="0"/>
              <a:t>)</a:t>
            </a:r>
            <a:br>
              <a:rPr lang="en-US" altLang="ja-JP" sz="1800" kern="0" dirty="0" smtClean="0"/>
            </a:br>
            <a:r>
              <a:rPr lang="ja-JP" altLang="en-US" sz="1800" kern="0" dirty="0" smtClean="0"/>
              <a:t>自体</a:t>
            </a:r>
            <a:r>
              <a:rPr lang="ja-JP" altLang="en-US" sz="1800" kern="0" dirty="0"/>
              <a:t>の妥当性評価もできない。</a:t>
            </a:r>
            <a:br>
              <a:rPr lang="ja-JP" altLang="en-US" sz="1800" kern="0" dirty="0"/>
            </a:br>
            <a:r>
              <a:rPr lang="ja-JP" altLang="en-US" sz="1800" kern="0" dirty="0"/>
              <a:t>（</a:t>
            </a:r>
            <a:r>
              <a:rPr lang="en-US" altLang="ja-JP" sz="1800" kern="0" dirty="0"/>
              <a:t>WBS</a:t>
            </a:r>
            <a:r>
              <a:rPr lang="ja-JP" altLang="en-US" sz="1800" kern="0" dirty="0"/>
              <a:t>通りに実施することが</a:t>
            </a:r>
            <a:r>
              <a:rPr lang="ja-JP" altLang="en-US" sz="1800" kern="0" dirty="0" smtClean="0"/>
              <a:t>、計画工数範囲内に</a:t>
            </a:r>
            <a:r>
              <a:rPr lang="ja-JP" altLang="en-US" sz="1800" kern="0" dirty="0"/>
              <a:t>なることを判断できない）</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65</a:t>
            </a:fld>
            <a:endParaRPr lang="en-US" altLang="ja-JP">
              <a:solidFill>
                <a:srgbClr val="000000"/>
              </a:solidFill>
            </a:endParaRPr>
          </a:p>
        </p:txBody>
      </p:sp>
    </p:spTree>
    <p:extLst>
      <p:ext uri="{BB962C8B-B14F-4D97-AF65-F5344CB8AC3E}">
        <p14:creationId xmlns:p14="http://schemas.microsoft.com/office/powerpoint/2010/main" val="3373935993"/>
      </p:ext>
    </p:extLst>
  </p:cSld>
  <p:clrMapOvr>
    <a:masterClrMapping/>
  </p:clrMapOvr>
  <p:transition spd="slow"/>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3"/>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ルール決め　駆動していく　プロジェクト</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056】 </a:t>
            </a:r>
            <a:r>
              <a:rPr lang="ja-JP" altLang="en-US" sz="2400" dirty="0" smtClean="0"/>
              <a:t>プロジェクト</a:t>
            </a:r>
            <a:r>
              <a:rPr lang="ja-JP" altLang="en-US" sz="2400" dirty="0"/>
              <a:t>推進ルールがないのは、法律がない状態と同じ</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人によって進捗報告の基準がバラバラなため、集計</a:t>
            </a:r>
            <a:r>
              <a:rPr lang="ja-JP" altLang="en-US" sz="1800" dirty="0" smtClean="0"/>
              <a:t>した平均値</a:t>
            </a:r>
            <a:r>
              <a:rPr lang="ja-JP" altLang="en-US" sz="1800" dirty="0"/>
              <a:t>は意味をなさなかった。</a:t>
            </a:r>
          </a:p>
          <a:p>
            <a:pPr marL="540000">
              <a:spcBef>
                <a:spcPts val="0"/>
              </a:spcBef>
              <a:buFont typeface="Arial" panose="020B0604020202020204" pitchFamily="34" charset="0"/>
              <a:buChar char="•"/>
            </a:pPr>
            <a:r>
              <a:rPr lang="ja-JP" altLang="en-US" sz="1800" dirty="0"/>
              <a:t>毎週、会議に招集されるが自分のタスクと関係ない話しは時間の無駄を感じる。</a:t>
            </a:r>
          </a:p>
          <a:p>
            <a:pPr marL="540000">
              <a:spcBef>
                <a:spcPts val="0"/>
              </a:spcBef>
              <a:buFont typeface="Arial" panose="020B0604020202020204" pitchFamily="34" charset="0"/>
              <a:buChar char="•"/>
            </a:pPr>
            <a:r>
              <a:rPr lang="ja-JP" altLang="en-US" sz="1800" dirty="0"/>
              <a:t>「画面の振舞いの不統一」という問題が発覚したが、プロジェクトメンバー間で</a:t>
            </a:r>
            <a:r>
              <a:rPr lang="ja-JP" altLang="en-US" sz="1800" dirty="0" smtClean="0"/>
              <a:t>キャッチ</a:t>
            </a:r>
            <a:r>
              <a:rPr lang="en-US" altLang="ja-JP" sz="1800" dirty="0" smtClean="0"/>
              <a:t/>
            </a:r>
            <a:br>
              <a:rPr lang="en-US" altLang="ja-JP" sz="1800" dirty="0" smtClean="0"/>
            </a:br>
            <a:r>
              <a:rPr lang="ja-JP" altLang="en-US" sz="1800" dirty="0" smtClean="0"/>
              <a:t>ボール</a:t>
            </a:r>
            <a:r>
              <a:rPr lang="ja-JP" altLang="en-US" sz="1800" dirty="0"/>
              <a:t>が行われずに、ドッチボール（問題解決の押し付け合い）が始まった。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プロジェクトマネジメント⑦</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管理単位や進捗基準を明確にしないと、報告者の感覚に頼った進捗把握となってしまう。</a:t>
            </a:r>
          </a:p>
          <a:p>
            <a:pPr marL="540000">
              <a:spcBef>
                <a:spcPts val="0"/>
              </a:spcBef>
              <a:buFont typeface="Arial" panose="020B0604020202020204" pitchFamily="34" charset="0"/>
              <a:buChar char="•"/>
            </a:pPr>
            <a:r>
              <a:rPr lang="ja-JP" altLang="en-US" sz="1800" kern="0" dirty="0"/>
              <a:t>問題解決の場の具体化は必須である。（会議体名、目的、開催頻度、参加メンバー</a:t>
            </a:r>
            <a:r>
              <a:rPr lang="ja-JP" altLang="en-US" sz="1800" kern="0" dirty="0" smtClean="0"/>
              <a:t>、</a:t>
            </a:r>
            <a:r>
              <a:rPr lang="en-US" altLang="ja-JP" sz="1800" kern="0" dirty="0" smtClean="0"/>
              <a:t/>
            </a:r>
            <a:br>
              <a:rPr lang="en-US" altLang="ja-JP" sz="1800" kern="0" dirty="0" smtClean="0"/>
            </a:br>
            <a:r>
              <a:rPr lang="ja-JP" altLang="en-US" sz="1800" kern="0" dirty="0" smtClean="0"/>
              <a:t>必要</a:t>
            </a:r>
            <a:r>
              <a:rPr lang="ja-JP" altLang="en-US" sz="1800" kern="0" dirty="0"/>
              <a:t>書類、エスカレーションルール等の文書化と</a:t>
            </a:r>
            <a:r>
              <a:rPr lang="ja-JP" altLang="en-US" sz="1800" kern="0" dirty="0" smtClean="0"/>
              <a:t>周知が必要）</a:t>
            </a:r>
            <a:endParaRPr lang="ja-JP" altLang="en-US" sz="1800" kern="0" dirty="0"/>
          </a:p>
          <a:p>
            <a:pPr marL="540000">
              <a:spcBef>
                <a:spcPts val="0"/>
              </a:spcBef>
              <a:buFont typeface="Arial" panose="020B0604020202020204" pitchFamily="34" charset="0"/>
              <a:buChar char="•"/>
            </a:pPr>
            <a:r>
              <a:rPr lang="ja-JP" altLang="en-US" sz="1800" kern="0" dirty="0"/>
              <a:t>必要な会議体を設定しないと、週次で行う</a:t>
            </a:r>
            <a:r>
              <a:rPr lang="ja-JP" altLang="en-US" sz="1800" kern="0" dirty="0" smtClean="0"/>
              <a:t>進捗ミ－ティングが、問題討議の場となってしまい、毎回</a:t>
            </a:r>
            <a:r>
              <a:rPr lang="ja-JP" altLang="en-US" sz="1800" kern="0" dirty="0"/>
              <a:t>、何時間も</a:t>
            </a:r>
            <a:r>
              <a:rPr lang="ja-JP" altLang="en-US" sz="1800" kern="0" dirty="0" smtClean="0"/>
              <a:t>掛かってしまう</a:t>
            </a:r>
            <a:r>
              <a:rPr lang="ja-JP" altLang="en-US" sz="1800" kern="0" dirty="0"/>
              <a:t>。</a:t>
            </a:r>
          </a:p>
          <a:p>
            <a:pPr marL="540000">
              <a:spcBef>
                <a:spcPts val="0"/>
              </a:spcBef>
              <a:buFont typeface="Arial" panose="020B0604020202020204" pitchFamily="34" charset="0"/>
              <a:buChar char="•"/>
            </a:pPr>
            <a:r>
              <a:rPr lang="ja-JP" altLang="en-US" sz="1800" kern="0" dirty="0"/>
              <a:t>工程毎の役割りを洗い出して「役割りのアサイン」を行なうとよい。「プロジェクトチームに</a:t>
            </a:r>
            <a:r>
              <a:rPr lang="ja-JP" altLang="en-US" sz="1800" kern="0" dirty="0" smtClean="0"/>
              <a:t>は</a:t>
            </a:r>
            <a:r>
              <a:rPr lang="en-US" altLang="ja-JP" sz="1800" kern="0" dirty="0" smtClean="0"/>
              <a:t/>
            </a:r>
            <a:br>
              <a:rPr lang="en-US" altLang="ja-JP" sz="1800" kern="0" dirty="0" smtClean="0"/>
            </a:br>
            <a:r>
              <a:rPr lang="ja-JP" altLang="en-US" sz="1800" kern="0" dirty="0" smtClean="0"/>
              <a:t>明確</a:t>
            </a:r>
            <a:r>
              <a:rPr lang="ja-JP" altLang="en-US" sz="1800" kern="0" dirty="0"/>
              <a:t>な役割りとタスクが存在し、メンバーはその役割りにアサインされる」と考える。</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66</a:t>
            </a:fld>
            <a:endParaRPr lang="en-US" altLang="ja-JP">
              <a:solidFill>
                <a:srgbClr val="000000"/>
              </a:solidFill>
            </a:endParaRPr>
          </a:p>
        </p:txBody>
      </p:sp>
    </p:spTree>
    <p:extLst>
      <p:ext uri="{BB962C8B-B14F-4D97-AF65-F5344CB8AC3E}">
        <p14:creationId xmlns:p14="http://schemas.microsoft.com/office/powerpoint/2010/main" val="1934671461"/>
      </p:ext>
    </p:extLst>
  </p:cSld>
  <p:clrMapOvr>
    <a:masterClrMapping/>
  </p:clrMapOvr>
  <p:transition spd="slow"/>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3"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標準書　守らせるには　役割りを</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057】 </a:t>
            </a:r>
            <a:r>
              <a:rPr lang="ja-JP" altLang="en-US" sz="2400" dirty="0" smtClean="0">
                <a:solidFill>
                  <a:schemeClr val="bg1"/>
                </a:solidFill>
              </a:rPr>
              <a:t>ルールの説明会は一番守らせたいメンバーに説明させる</a:t>
            </a:r>
            <a:endParaRPr lang="ja-JP" altLang="en-US" sz="2400" dirty="0">
              <a:solidFill>
                <a:schemeClr val="bg1"/>
              </a:solidFill>
            </a:endParaRPr>
          </a:p>
        </p:txBody>
      </p:sp>
      <p:sp>
        <p:nvSpPr>
          <p:cNvPr id="25605" name="Rectangle 3"/>
          <p:cNvSpPr>
            <a:spLocks noGrp="1" noChangeArrowheads="1"/>
          </p:cNvSpPr>
          <p:nvPr>
            <p:ph idx="1"/>
          </p:nvPr>
        </p:nvSpPr>
        <p:spPr>
          <a:xfrm>
            <a:off x="0" y="1332000"/>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情報・文書管理の手順書はあるが、</a:t>
            </a:r>
            <a:r>
              <a:rPr lang="ja-JP" altLang="en-US" sz="1800" dirty="0" smtClean="0"/>
              <a:t>守られない。</a:t>
            </a:r>
            <a:endParaRPr lang="en-US" altLang="ja-JP" sz="1800" dirty="0" smtClean="0"/>
          </a:p>
          <a:p>
            <a:pPr marL="540000">
              <a:spcBef>
                <a:spcPts val="0"/>
              </a:spcBef>
              <a:buFont typeface="Arial" panose="020B0604020202020204" pitchFamily="34" charset="0"/>
              <a:buChar char="•"/>
            </a:pPr>
            <a:r>
              <a:rPr lang="ja-JP" altLang="en-US" sz="1800" dirty="0" smtClean="0"/>
              <a:t>開発標準の理解が人により異なり、品質担保の工数が大幅に掛かる。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2.12 </a:t>
            </a:r>
            <a:r>
              <a:rPr lang="ja-JP" altLang="en-US" sz="1800" kern="0" dirty="0" smtClean="0">
                <a:solidFill>
                  <a:srgbClr val="000000"/>
                </a:solidFill>
              </a:rPr>
              <a:t>プロジェクトマネジメント⑧</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プロジェクトのルール</a:t>
            </a:r>
            <a:r>
              <a:rPr lang="ja-JP" altLang="en-US" sz="1800" kern="0" dirty="0"/>
              <a:t>（</a:t>
            </a:r>
            <a:r>
              <a:rPr lang="ja-JP" altLang="en-US" sz="1800" kern="0" dirty="0" smtClean="0"/>
              <a:t>標準）の説明は、一番守らせたいメンバーが「読み手」となり、</a:t>
            </a:r>
            <a:r>
              <a:rPr lang="en-US" altLang="ja-JP" sz="1800" kern="0" dirty="0" smtClean="0"/>
              <a:t/>
            </a:r>
            <a:br>
              <a:rPr lang="en-US" altLang="ja-JP" sz="1800" kern="0" dirty="0" smtClean="0"/>
            </a:br>
            <a:r>
              <a:rPr lang="ja-JP" altLang="en-US" sz="1800" kern="0" dirty="0" smtClean="0"/>
              <a:t>全員へ説明させる。そして、ルール（標準）の作成者が会議を進行</a:t>
            </a:r>
            <a:r>
              <a:rPr lang="ja-JP" altLang="en-US" sz="1800" kern="0" dirty="0"/>
              <a:t>（モデレータ）</a:t>
            </a:r>
            <a:r>
              <a:rPr lang="ja-JP" altLang="en-US" sz="1800" kern="0" dirty="0" smtClean="0"/>
              <a:t>する。</a:t>
            </a:r>
            <a:r>
              <a:rPr lang="en-US" altLang="ja-JP" sz="1800" kern="0" dirty="0" smtClean="0"/>
              <a:t/>
            </a:r>
            <a:br>
              <a:rPr lang="en-US" altLang="ja-JP" sz="1800" kern="0" dirty="0" smtClean="0"/>
            </a:br>
            <a:r>
              <a:rPr lang="ja-JP" altLang="en-US" sz="1800" kern="0" dirty="0" smtClean="0"/>
              <a:t>このような役割りで説明会を実施することで、読み手が間違った解釈をしている場合は、</a:t>
            </a:r>
            <a:r>
              <a:rPr lang="en-US" altLang="ja-JP" sz="1800" kern="0" dirty="0" smtClean="0"/>
              <a:t/>
            </a:r>
            <a:br>
              <a:rPr lang="en-US" altLang="ja-JP" sz="1800" kern="0" dirty="0" smtClean="0"/>
            </a:br>
            <a:r>
              <a:rPr lang="ja-JP" altLang="en-US" sz="1800" kern="0" dirty="0" smtClean="0"/>
              <a:t>その場で指摘できるし、読み手の意識向上にも繋げられる。</a:t>
            </a:r>
            <a:endParaRPr lang="en-US" altLang="ja-JP" sz="1800" kern="0" dirty="0" smtClean="0"/>
          </a:p>
          <a:p>
            <a:pPr marL="540000">
              <a:spcBef>
                <a:spcPts val="0"/>
              </a:spcBef>
              <a:buFont typeface="Arial" panose="020B0604020202020204" pitchFamily="34" charset="0"/>
              <a:buChar char="•"/>
            </a:pPr>
            <a:r>
              <a:rPr lang="ja-JP" altLang="en-US" sz="1800" kern="0" dirty="0" smtClean="0"/>
              <a:t>そして、そのルールの意味合いや、守られなかった場合に引き起こされる事象について、</a:t>
            </a:r>
            <a:r>
              <a:rPr lang="en-US" altLang="ja-JP" sz="1800" kern="0" dirty="0" smtClean="0"/>
              <a:t/>
            </a:r>
            <a:br>
              <a:rPr lang="en-US" altLang="ja-JP" sz="1800" kern="0" dirty="0" smtClean="0"/>
            </a:br>
            <a:r>
              <a:rPr lang="ja-JP" altLang="en-US" sz="1800" kern="0" dirty="0" smtClean="0"/>
              <a:t>その都度、作成者が解説を挟むことが出来る。</a:t>
            </a:r>
            <a:endParaRPr lang="en-US" altLang="ja-JP" sz="1800" kern="0" dirty="0" smtClean="0"/>
          </a:p>
          <a:p>
            <a:pPr marL="540000">
              <a:spcBef>
                <a:spcPts val="0"/>
              </a:spcBef>
              <a:buFont typeface="Arial" panose="020B0604020202020204" pitchFamily="34" charset="0"/>
              <a:buChar char="•"/>
            </a:pPr>
            <a:r>
              <a:rPr lang="ja-JP" altLang="en-US" sz="1800" kern="0" dirty="0" smtClean="0"/>
              <a:t>プロジェクトは複数人でやるのだから、ルールは必要であり、全員がルールを守らないと、</a:t>
            </a:r>
            <a:r>
              <a:rPr lang="en-US" altLang="ja-JP" sz="1800" kern="0" dirty="0" smtClean="0"/>
              <a:t/>
            </a:r>
            <a:br>
              <a:rPr lang="en-US" altLang="ja-JP" sz="1800" kern="0" dirty="0" smtClean="0"/>
            </a:br>
            <a:r>
              <a:rPr lang="ja-JP" altLang="en-US" sz="1800" kern="0" dirty="0" smtClean="0"/>
              <a:t>上手くいくはずがない。したがって、ルールの周知は必須である。</a:t>
            </a:r>
            <a:endParaRPr lang="en-US" altLang="ja-JP" sz="1800" kern="0" dirty="0" smtClean="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67</a:t>
            </a:fld>
            <a:endParaRPr lang="en-US" altLang="ja-JP">
              <a:solidFill>
                <a:srgbClr val="000000"/>
              </a:solidFill>
            </a:endParaRPr>
          </a:p>
        </p:txBody>
      </p:sp>
    </p:spTree>
    <p:extLst>
      <p:ext uri="{BB962C8B-B14F-4D97-AF65-F5344CB8AC3E}">
        <p14:creationId xmlns:p14="http://schemas.microsoft.com/office/powerpoint/2010/main" val="1129437068"/>
      </p:ext>
    </p:extLst>
  </p:cSld>
  <p:clrMapOvr>
    <a:masterClrMapping/>
  </p:clrMapOvr>
  <p:transition spd="slow"/>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3"/>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変えるべき　変えない</a:t>
            </a:r>
            <a:r>
              <a:rPr lang="ja-JP" altLang="en-US" sz="1800" b="1" kern="0" dirty="0" err="1">
                <a:solidFill>
                  <a:srgbClr val="000000"/>
                </a:solidFill>
              </a:rPr>
              <a:t>べきの</a:t>
            </a:r>
            <a:r>
              <a:rPr lang="ja-JP" altLang="en-US" sz="1800" b="1" kern="0" dirty="0">
                <a:solidFill>
                  <a:srgbClr val="000000"/>
                </a:solidFill>
              </a:rPr>
              <a:t>　ルール決め</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058】 </a:t>
            </a:r>
            <a:r>
              <a:rPr lang="ja-JP" altLang="en-US" sz="2400" dirty="0" smtClean="0"/>
              <a:t>変更</a:t>
            </a:r>
            <a:r>
              <a:rPr lang="ja-JP" altLang="en-US" sz="2400" dirty="0"/>
              <a:t>管理ルールを決めないと、アジリティ（俊敏性）が下がる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残業と徹夜、休日出勤でなんとかしようと頑張っていたら、取り返しの付かない状態に</a:t>
            </a:r>
            <a:r>
              <a:rPr lang="ja-JP" altLang="en-US" sz="1800" smtClean="0"/>
              <a:t>なって</a:t>
            </a:r>
            <a:r>
              <a:rPr lang="en-US" altLang="ja-JP" sz="1800" smtClean="0"/>
              <a:t/>
            </a:r>
            <a:br>
              <a:rPr lang="en-US" altLang="ja-JP" sz="1800" smtClean="0"/>
            </a:br>
            <a:r>
              <a:rPr lang="ja-JP" altLang="en-US" sz="1800" smtClean="0"/>
              <a:t>いた</a:t>
            </a:r>
            <a:r>
              <a:rPr lang="ja-JP" altLang="en-US" sz="1800"/>
              <a:t>。何を判断基準に計画変更（納期変更等）をすれば良いのか分からない。</a:t>
            </a:r>
          </a:p>
          <a:p>
            <a:pPr marL="540000">
              <a:spcBef>
                <a:spcPts val="0"/>
              </a:spcBef>
              <a:buFont typeface="Arial" panose="020B0604020202020204" pitchFamily="34" charset="0"/>
              <a:buChar char="•"/>
            </a:pPr>
            <a:r>
              <a:rPr lang="ja-JP" altLang="en-US" sz="1800"/>
              <a:t>要件変更をちゃんと台帳管理していたが、スケジュール遅延を理由に追加請求を反故</a:t>
            </a:r>
            <a:r>
              <a:rPr lang="ja-JP" altLang="en-US" sz="1800" smtClean="0"/>
              <a:t>に</a:t>
            </a:r>
            <a:r>
              <a:rPr lang="en-US" altLang="ja-JP" sz="1800" smtClean="0"/>
              <a:t/>
            </a:r>
            <a:br>
              <a:rPr lang="en-US" altLang="ja-JP" sz="1800" smtClean="0"/>
            </a:br>
            <a:r>
              <a:rPr lang="ja-JP" altLang="en-US" sz="1800" smtClean="0"/>
              <a:t>されて</a:t>
            </a:r>
            <a:r>
              <a:rPr lang="ja-JP" altLang="en-US" sz="1800"/>
              <a:t>しまった。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2.12 </a:t>
            </a:r>
            <a:r>
              <a:rPr lang="ja-JP" altLang="en-US" sz="1800" kern="0" dirty="0" smtClean="0">
                <a:solidFill>
                  <a:srgbClr val="000000"/>
                </a:solidFill>
              </a:rPr>
              <a:t>プロジェクトマネジメント⑨</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計画変更のタイムリーな意思決定は難しい</a:t>
            </a:r>
            <a:r>
              <a:rPr lang="ja-JP" altLang="en-US" sz="1800" kern="0" dirty="0" smtClean="0">
                <a:solidFill>
                  <a:srgbClr val="000000"/>
                </a:solidFill>
              </a:rPr>
              <a:t>。基準</a:t>
            </a:r>
            <a:r>
              <a:rPr lang="ja-JP" altLang="en-US" sz="1800" kern="0" dirty="0">
                <a:solidFill>
                  <a:srgbClr val="000000"/>
                </a:solidFill>
              </a:rPr>
              <a:t>を設けて手遅れになるのを防ぐ。</a:t>
            </a:r>
          </a:p>
          <a:p>
            <a:pPr marL="540000">
              <a:spcBef>
                <a:spcPts val="0"/>
              </a:spcBef>
              <a:buFont typeface="Arial" panose="020B0604020202020204" pitchFamily="34" charset="0"/>
              <a:buChar char="•"/>
            </a:pPr>
            <a:r>
              <a:rPr lang="ja-JP" altLang="en-US" sz="1800" kern="0" dirty="0">
                <a:solidFill>
                  <a:srgbClr val="000000"/>
                </a:solidFill>
              </a:rPr>
              <a:t>計画変更のレベルと基準を「プロジェクト計画」として取り決める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例えば</a:t>
            </a:r>
            <a:r>
              <a:rPr lang="ja-JP" altLang="en-US" sz="1800" kern="0" dirty="0">
                <a:solidFill>
                  <a:srgbClr val="000000"/>
                </a:solidFill>
              </a:rPr>
              <a:t>、「基本設計工程</a:t>
            </a:r>
            <a:r>
              <a:rPr lang="ja-JP" altLang="en-US" sz="1800" kern="0" dirty="0"/>
              <a:t>では１０人日以上のスケジュール遅延でマイルストーン変更</a:t>
            </a:r>
            <a:r>
              <a:rPr lang="ja-JP" altLang="en-US" sz="1800" kern="0" dirty="0" smtClean="0"/>
              <a:t>を</a:t>
            </a:r>
            <a:r>
              <a:rPr lang="en-US" altLang="ja-JP" sz="1800" kern="0" dirty="0" smtClean="0"/>
              <a:t/>
            </a:r>
            <a:br>
              <a:rPr lang="en-US" altLang="ja-JP" sz="1800" kern="0" dirty="0" smtClean="0"/>
            </a:br>
            <a:r>
              <a:rPr lang="ja-JP" altLang="en-US" sz="1800" kern="0" dirty="0" smtClean="0"/>
              <a:t>行う</a:t>
            </a:r>
            <a:r>
              <a:rPr lang="ja-JP" altLang="en-US" sz="1800" kern="0" dirty="0"/>
              <a:t>」と定量的な基準を設定すればタイムリーに意思決定できる。</a:t>
            </a:r>
          </a:p>
          <a:p>
            <a:pPr marL="540000">
              <a:spcBef>
                <a:spcPts val="0"/>
              </a:spcBef>
              <a:buFont typeface="Arial" panose="020B0604020202020204" pitchFamily="34" charset="0"/>
              <a:buChar char="•"/>
            </a:pPr>
            <a:r>
              <a:rPr lang="ja-JP" altLang="en-US" sz="1800" kern="0" dirty="0"/>
              <a:t>要件変更のルールはプロジェクト開始時点で顧客と合意することが肝要。</a:t>
            </a:r>
          </a:p>
          <a:p>
            <a:pPr marL="540000">
              <a:spcBef>
                <a:spcPts val="0"/>
              </a:spcBef>
              <a:buFont typeface="Arial" panose="020B0604020202020204" pitchFamily="34" charset="0"/>
              <a:buChar char="•"/>
            </a:pPr>
            <a:r>
              <a:rPr lang="ja-JP" altLang="en-US" sz="1800" kern="0" dirty="0"/>
              <a:t>合意</a:t>
            </a:r>
            <a:r>
              <a:rPr lang="ja-JP" altLang="en-US" sz="1800" kern="0" dirty="0" smtClean="0"/>
              <a:t>する内容としては</a:t>
            </a:r>
            <a:r>
              <a:rPr lang="ja-JP" altLang="en-US" sz="1800" kern="0" dirty="0"/>
              <a:t>、管理フォーム、申請ルール、変更受入れ判断の場、タイミング、精算方法、要件変更スコープ等がある</a:t>
            </a:r>
            <a:r>
              <a:rPr lang="ja-JP" altLang="en-US" sz="1800" kern="0" dirty="0" smtClean="0"/>
              <a:t>。</a:t>
            </a:r>
            <a:r>
              <a:rPr lang="en-US" altLang="ja-JP" sz="1800" kern="0" dirty="0" smtClean="0"/>
              <a:t/>
            </a:r>
            <a:br>
              <a:rPr lang="en-US" altLang="ja-JP" sz="1800" kern="0" dirty="0" smtClean="0"/>
            </a:br>
            <a:r>
              <a:rPr lang="ja-JP" altLang="en-US" sz="1800" kern="0" dirty="0" smtClean="0"/>
              <a:t>尚、要件</a:t>
            </a:r>
            <a:r>
              <a:rPr lang="ja-JP" altLang="en-US" sz="1800" kern="0" dirty="0"/>
              <a:t>変更</a:t>
            </a:r>
            <a:r>
              <a:rPr lang="ja-JP" altLang="en-US" sz="1800" kern="0" dirty="0" smtClean="0"/>
              <a:t>スコープには、システム化</a:t>
            </a:r>
            <a:r>
              <a:rPr lang="ja-JP" altLang="en-US" sz="1800" kern="0" dirty="0"/>
              <a:t>スコープ、成果物スコープ、期日スコープ、技術スコープ</a:t>
            </a:r>
            <a:r>
              <a:rPr lang="ja-JP" altLang="en-US" sz="1800" kern="0" dirty="0" smtClean="0"/>
              <a:t>、工程</a:t>
            </a:r>
            <a:r>
              <a:rPr lang="ja-JP" altLang="en-US" sz="1800" kern="0" dirty="0"/>
              <a:t>スコープ、役割りスコープ、</a:t>
            </a:r>
            <a:r>
              <a:rPr lang="ja-JP" altLang="en-US" sz="1800" kern="0" dirty="0" smtClean="0"/>
              <a:t>コストスコープ等も含めると良い。</a:t>
            </a:r>
            <a:endParaRPr lang="en-US" altLang="ja-JP" sz="1800" kern="0" dirty="0"/>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68</a:t>
            </a:fld>
            <a:endParaRPr lang="en-US" altLang="ja-JP">
              <a:solidFill>
                <a:srgbClr val="000000"/>
              </a:solidFill>
            </a:endParaRPr>
          </a:p>
        </p:txBody>
      </p:sp>
    </p:spTree>
    <p:extLst>
      <p:ext uri="{BB962C8B-B14F-4D97-AF65-F5344CB8AC3E}">
        <p14:creationId xmlns:p14="http://schemas.microsoft.com/office/powerpoint/2010/main" val="952217855"/>
      </p:ext>
    </p:extLst>
  </p:cSld>
  <p:clrMapOvr>
    <a:masterClrMapping/>
  </p:clrMapOvr>
  <p:transition spd="slow"/>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完了を　優先させた　品質は？</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059】 </a:t>
            </a:r>
            <a:r>
              <a:rPr lang="ja-JP" altLang="en-US" sz="2400" dirty="0" smtClean="0"/>
              <a:t>課題の期日管理は完了工程を意識する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本来当該工程内で解決してなければいけない課題が、未解決のまま次工程に持ちこされて</a:t>
            </a:r>
            <a:r>
              <a:rPr lang="en-US" altLang="ja-JP" sz="1800" dirty="0" smtClean="0"/>
              <a:t/>
            </a:r>
            <a:br>
              <a:rPr lang="en-US" altLang="ja-JP" sz="1800" dirty="0" smtClean="0"/>
            </a:br>
            <a:r>
              <a:rPr lang="ja-JP" altLang="en-US" sz="1800" dirty="0" smtClean="0"/>
              <a:t>しまい、納期的・コスト的に対応不可となった。</a:t>
            </a:r>
            <a:r>
              <a:rPr lang="en-US" altLang="ja-JP" sz="1800" dirty="0" smtClean="0"/>
              <a:t/>
            </a:r>
            <a:br>
              <a:rPr lang="en-US" altLang="ja-JP" sz="1800" dirty="0" smtClean="0"/>
            </a:br>
            <a:r>
              <a:rPr lang="ja-JP" altLang="en-US" sz="1800" dirty="0" smtClean="0"/>
              <a:t>その結果、要求仕様を満足できない製品を、納品することになってしまった。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2.12 </a:t>
            </a:r>
            <a:r>
              <a:rPr lang="ja-JP" altLang="en-US" sz="1800" kern="0" dirty="0" smtClean="0">
                <a:solidFill>
                  <a:srgbClr val="000000"/>
                </a:solidFill>
              </a:rPr>
              <a:t>プロジェクトマネジメント⑩</a:t>
            </a:r>
            <a:endParaRPr lang="ja-JP" altLang="en-US" sz="1800" kern="0" dirty="0">
              <a:solidFill>
                <a:schemeClr val="tx1"/>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完了</a:t>
            </a:r>
            <a:r>
              <a:rPr lang="ja-JP" altLang="en-US" sz="1800" kern="0" dirty="0">
                <a:solidFill>
                  <a:srgbClr val="000000"/>
                </a:solidFill>
              </a:rPr>
              <a:t>項目と未完了項目を明確に把握できれば、工程を条件付きで</a:t>
            </a:r>
            <a:r>
              <a:rPr lang="ja-JP" altLang="en-US" sz="1800" kern="0" dirty="0" smtClean="0">
                <a:solidFill>
                  <a:srgbClr val="000000"/>
                </a:solidFill>
              </a:rPr>
              <a:t>移行させて</a:t>
            </a:r>
            <a:r>
              <a:rPr lang="ja-JP" altLang="en-US" sz="1800" kern="0" dirty="0">
                <a:solidFill>
                  <a:srgbClr val="000000"/>
                </a:solidFill>
              </a:rPr>
              <a:t>も良い</a:t>
            </a:r>
            <a:r>
              <a:rPr lang="ja-JP" altLang="en-US" sz="1800" kern="0" dirty="0" smtClean="0">
                <a:solidFill>
                  <a:srgbClr val="000000"/>
                </a:solidFill>
              </a:rPr>
              <a:t>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考える。（</a:t>
            </a:r>
            <a:r>
              <a:rPr lang="ja-JP" altLang="en-US" sz="1800" kern="0" dirty="0">
                <a:solidFill>
                  <a:srgbClr val="000000"/>
                </a:solidFill>
              </a:rPr>
              <a:t>但し、工程移行不可となる必須条件</a:t>
            </a:r>
            <a:r>
              <a:rPr lang="ja-JP" altLang="en-US" sz="1800" kern="0" dirty="0"/>
              <a:t>を決めて</a:t>
            </a:r>
            <a:r>
              <a:rPr lang="ja-JP" altLang="en-US" sz="1800" kern="0" dirty="0" smtClean="0"/>
              <a:t>おく）</a:t>
            </a:r>
            <a:endParaRPr lang="ja-JP" altLang="en-US" sz="1800" kern="0" dirty="0"/>
          </a:p>
          <a:p>
            <a:pPr marL="540000">
              <a:spcBef>
                <a:spcPts val="0"/>
              </a:spcBef>
              <a:buFont typeface="Arial" panose="020B0604020202020204" pitchFamily="34" charset="0"/>
              <a:buChar char="•"/>
            </a:pPr>
            <a:r>
              <a:rPr lang="ja-JP" altLang="en-US" sz="1800" kern="0" dirty="0"/>
              <a:t>未決定な要件</a:t>
            </a:r>
            <a:r>
              <a:rPr lang="ja-JP" altLang="en-US" sz="1800" kern="0" dirty="0" smtClean="0"/>
              <a:t>や未確定</a:t>
            </a:r>
            <a:r>
              <a:rPr lang="ja-JP" altLang="en-US" sz="1800" kern="0" dirty="0"/>
              <a:t>な仕様がある場合は、スパイラル</a:t>
            </a:r>
            <a:r>
              <a:rPr lang="ja-JP" altLang="en-US" sz="1800" kern="0" dirty="0" smtClean="0"/>
              <a:t>開発等の採用も検討する。</a:t>
            </a:r>
            <a:endParaRPr lang="ja-JP" altLang="en-US" sz="1800" kern="0" dirty="0"/>
          </a:p>
          <a:p>
            <a:pPr marL="540000">
              <a:spcBef>
                <a:spcPts val="0"/>
              </a:spcBef>
              <a:buFont typeface="Arial" panose="020B0604020202020204" pitchFamily="34" charset="0"/>
              <a:buChar char="•"/>
            </a:pPr>
            <a:r>
              <a:rPr lang="ja-JP" altLang="en-US" sz="1800" kern="0" dirty="0"/>
              <a:t>未完了項目を定期的にフォローする会議を</a:t>
            </a:r>
            <a:r>
              <a:rPr lang="ja-JP" altLang="en-US" sz="1800" kern="0" dirty="0" smtClean="0"/>
              <a:t>設けるのも手である。</a:t>
            </a:r>
            <a:endParaRPr lang="ja-JP" altLang="en-US" sz="1800" kern="0" dirty="0"/>
          </a:p>
          <a:p>
            <a:pPr marL="540000">
              <a:spcBef>
                <a:spcPts val="0"/>
              </a:spcBef>
              <a:buFont typeface="Arial" panose="020B0604020202020204" pitchFamily="34" charset="0"/>
              <a:buChar char="•"/>
            </a:pPr>
            <a:r>
              <a:rPr lang="ja-JP" altLang="en-US" sz="1800" kern="0" dirty="0"/>
              <a:t>未完了（課題）管理の</a:t>
            </a:r>
            <a:r>
              <a:rPr lang="ja-JP" altLang="en-US" sz="1800" kern="0" dirty="0" smtClean="0"/>
              <a:t>コツには以下のようなものがある。</a:t>
            </a:r>
            <a:r>
              <a:rPr lang="en-US" altLang="ja-JP" sz="1800" kern="0" dirty="0" smtClean="0"/>
              <a:t/>
            </a:r>
            <a:br>
              <a:rPr lang="en-US" altLang="ja-JP" sz="1800" kern="0" dirty="0" smtClean="0"/>
            </a:br>
            <a:r>
              <a:rPr lang="ja-JP" altLang="en-US" sz="1800" kern="0" dirty="0" smtClean="0"/>
              <a:t>　① 解決</a:t>
            </a:r>
            <a:r>
              <a:rPr lang="ja-JP" altLang="en-US" sz="1800" kern="0" dirty="0"/>
              <a:t>期限を明確</a:t>
            </a:r>
            <a:r>
              <a:rPr lang="ja-JP" altLang="en-US" sz="1800" kern="0" dirty="0" smtClean="0"/>
              <a:t>にし、何回</a:t>
            </a:r>
            <a:r>
              <a:rPr lang="ja-JP" altLang="en-US" sz="1800" kern="0" dirty="0"/>
              <a:t>も</a:t>
            </a:r>
            <a:r>
              <a:rPr lang="ja-JP" altLang="en-US" sz="1800" kern="0" dirty="0" smtClean="0"/>
              <a:t>見直させない。期限</a:t>
            </a:r>
            <a:r>
              <a:rPr lang="ja-JP" altLang="en-US" sz="1800" kern="0" dirty="0"/>
              <a:t>が過ぎた</a:t>
            </a:r>
            <a:r>
              <a:rPr lang="ja-JP" altLang="en-US" sz="1800" kern="0" dirty="0" smtClean="0"/>
              <a:t>まま放置しない。</a:t>
            </a:r>
            <a:r>
              <a:rPr lang="en-US" altLang="ja-JP" sz="1800" kern="0" dirty="0" smtClean="0"/>
              <a:t/>
            </a:r>
            <a:br>
              <a:rPr lang="en-US" altLang="ja-JP" sz="1800" kern="0" dirty="0" smtClean="0"/>
            </a:br>
            <a:r>
              <a:rPr lang="ja-JP" altLang="en-US" sz="1800" kern="0" dirty="0" smtClean="0"/>
              <a:t>　② 課題</a:t>
            </a:r>
            <a:r>
              <a:rPr lang="ja-JP" altLang="en-US" sz="1800" kern="0" dirty="0"/>
              <a:t>をブレークダウンする</a:t>
            </a:r>
            <a:r>
              <a:rPr lang="ja-JP" altLang="en-US" sz="1800" kern="0" dirty="0" smtClean="0"/>
              <a:t>。 未完了のものを、より</a:t>
            </a:r>
            <a:r>
              <a:rPr lang="ja-JP" altLang="en-US" sz="1800" kern="0" dirty="0"/>
              <a:t>詳細化することで、</a:t>
            </a:r>
            <a:r>
              <a:rPr lang="ja-JP" altLang="en-US" sz="1800" kern="0" dirty="0" smtClean="0"/>
              <a:t>進むところと</a:t>
            </a:r>
            <a:r>
              <a:rPr lang="en-US" altLang="ja-JP" sz="1800" kern="0" dirty="0" smtClean="0"/>
              <a:t/>
            </a:r>
            <a:br>
              <a:rPr lang="en-US" altLang="ja-JP" sz="1800" kern="0" dirty="0" smtClean="0"/>
            </a:br>
            <a:r>
              <a:rPr lang="ja-JP" altLang="en-US" sz="1800" kern="0" dirty="0" smtClean="0"/>
              <a:t>　　　進みにくいところに分解する。</a:t>
            </a:r>
            <a:r>
              <a:rPr lang="en-US" altLang="ja-JP" sz="1800" kern="0" dirty="0" smtClean="0"/>
              <a:t/>
            </a:r>
            <a:br>
              <a:rPr lang="en-US" altLang="ja-JP" sz="1800" kern="0" dirty="0" smtClean="0"/>
            </a:br>
            <a:r>
              <a:rPr lang="ja-JP" altLang="en-US" sz="1800" kern="0" dirty="0" smtClean="0"/>
              <a:t>　③ 残課題を</a:t>
            </a:r>
            <a:r>
              <a:rPr lang="ja-JP" altLang="en-US" sz="1800" kern="0" dirty="0"/>
              <a:t>管理する</a:t>
            </a:r>
            <a:r>
              <a:rPr lang="ja-JP" altLang="en-US" sz="1800" kern="0" dirty="0" smtClean="0"/>
              <a:t>。テスト後半に残課題</a:t>
            </a:r>
            <a:r>
              <a:rPr lang="ja-JP" altLang="en-US" sz="1800" kern="0" dirty="0"/>
              <a:t>が増加</a:t>
            </a:r>
            <a:r>
              <a:rPr lang="ja-JP" altLang="en-US" sz="1800" kern="0" dirty="0" smtClean="0"/>
              <a:t>傾向を示すのはおかしい。何か改善　　　　</a:t>
            </a:r>
            <a:endParaRPr lang="en-US" altLang="ja-JP" sz="1800" kern="0" dirty="0" smtClean="0"/>
          </a:p>
          <a:p>
            <a:pPr marL="197100" indent="0">
              <a:spcBef>
                <a:spcPts val="0"/>
              </a:spcBef>
              <a:buNone/>
            </a:pPr>
            <a:r>
              <a:rPr lang="ja-JP" altLang="en-US" sz="1800" kern="0" dirty="0"/>
              <a:t>　</a:t>
            </a:r>
            <a:r>
              <a:rPr lang="ja-JP" altLang="en-US" sz="1800" kern="0" dirty="0" smtClean="0"/>
              <a:t>　　　　すべき根本原因があると疑うべきである。</a:t>
            </a:r>
            <a:endParaRPr lang="ja-JP" altLang="en-US" sz="1800" kern="0" dirty="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69</a:t>
            </a:fld>
            <a:endParaRPr lang="en-US" altLang="ja-JP">
              <a:solidFill>
                <a:srgbClr val="000000"/>
              </a:solidFill>
            </a:endParaRPr>
          </a:p>
        </p:txBody>
      </p:sp>
    </p:spTree>
    <p:extLst>
      <p:ext uri="{BB962C8B-B14F-4D97-AF65-F5344CB8AC3E}">
        <p14:creationId xmlns:p14="http://schemas.microsoft.com/office/powerpoint/2010/main" val="1033383004"/>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0" y="0"/>
            <a:ext cx="9144000" cy="648000"/>
          </a:xfrm>
          <a:prstGeom prst="rect">
            <a:avLst/>
          </a:prstGeom>
          <a:blipFill>
            <a:blip r:embed="rId3"/>
            <a:tile tx="0" ty="0" sx="100000" sy="100000" flip="none" algn="tl"/>
          </a:blipFill>
          <a:ln w="3175">
            <a:noFill/>
            <a:miter lim="800000"/>
            <a:headEnd/>
            <a:tailEnd/>
          </a:ln>
          <a:scene3d>
            <a:camera prst="orthographicFront"/>
            <a:lightRig rig="threePt" dir="t"/>
          </a:scene3d>
          <a:sp3d prstMaterial="softEdge">
            <a:bevelT prst="relaxedInset"/>
            <a:bevelB prst="relaxedInset"/>
          </a:sp3d>
        </p:spPr>
        <p:txBody>
          <a:bodyPr vert="horz" wrap="square" lIns="0" tIns="45720" rIns="0" bIns="45720" numCol="1" anchor="ctr" anchorCtr="0" compatLnSpc="1">
            <a:prstTxWarp prst="textNoShape">
              <a:avLst/>
            </a:prstTxWarp>
            <a:sp3d extrusionH="57150">
              <a:bevelT w="38100" h="38100"/>
              <a:bevelB w="38100" h="38100"/>
            </a:sp3d>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gn="ctr">
              <a:spcBef>
                <a:spcPts val="0"/>
              </a:spcBef>
              <a:buFontTx/>
              <a:buNone/>
            </a:pP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a:t>
            </a:r>
            <a:r>
              <a:rPr lang="en-US" altLang="ja-JP" sz="2400" b="1" i="1" kern="0" dirty="0" err="1"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SQuBOK</a:t>
            </a: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組織レベルのソフトウェア品質マネジメント」の肝</a:t>
            </a:r>
            <a:endParaRPr lang="ja-JP" altLang="en-US" sz="2400" b="1" i="1" kern="0" dirty="0">
              <a:ln>
                <a:solidFill>
                  <a:srgbClr val="000000"/>
                </a:solidFill>
              </a:ln>
              <a:solidFill>
                <a:srgbClr val="000000">
                  <a:lumMod val="75000"/>
                  <a:lumOff val="25000"/>
                </a:srgbClr>
              </a:solidFill>
              <a:effectLst>
                <a:outerShdw blurRad="50800" dist="76200" algn="l" rotWithShape="0">
                  <a:srgbClr val="808080">
                    <a:alpha val="35000"/>
                  </a:srgbClr>
                </a:outerShdw>
              </a:effectLst>
            </a:endParaRPr>
          </a:p>
        </p:txBody>
      </p:sp>
      <p:graphicFrame>
        <p:nvGraphicFramePr>
          <p:cNvPr id="5" name="表 4"/>
          <p:cNvGraphicFramePr>
            <a:graphicFrameLocks noGrp="1"/>
          </p:cNvGraphicFramePr>
          <p:nvPr>
            <p:extLst>
              <p:ext uri="{D42A27DB-BD31-4B8C-83A1-F6EECF244321}">
                <p14:modId xmlns:p14="http://schemas.microsoft.com/office/powerpoint/2010/main" val="3773701951"/>
              </p:ext>
            </p:extLst>
          </p:nvPr>
        </p:nvGraphicFramePr>
        <p:xfrm>
          <a:off x="1" y="468000"/>
          <a:ext cx="9143998" cy="6239436"/>
        </p:xfrm>
        <a:graphic>
          <a:graphicData uri="http://schemas.openxmlformats.org/drawingml/2006/table">
            <a:tbl>
              <a:tblPr/>
              <a:tblGrid>
                <a:gridCol w="93464"/>
                <a:gridCol w="147986"/>
                <a:gridCol w="643872"/>
                <a:gridCol w="3582827"/>
                <a:gridCol w="207700"/>
                <a:gridCol w="147986"/>
                <a:gridCol w="643872"/>
                <a:gridCol w="3582827"/>
                <a:gridCol w="93464"/>
              </a:tblGrid>
              <a:tr h="222837">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2.1 </a:t>
                      </a:r>
                      <a:r>
                        <a:rPr lang="ja-JP" altLang="en-US" sz="1000" b="0" i="0" u="none" strike="noStrike" dirty="0">
                          <a:solidFill>
                            <a:srgbClr val="000000"/>
                          </a:solidFill>
                          <a:effectLst/>
                          <a:latin typeface="ＭＳ ゴシック"/>
                        </a:rPr>
                        <a:t>ソフトウェア品質マネジメントシステムの構築と運用</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2.4 </a:t>
                      </a:r>
                      <a:r>
                        <a:rPr lang="ja-JP" altLang="en-US" sz="1000" b="0" i="0" u="none" strike="noStrike">
                          <a:solidFill>
                            <a:srgbClr val="000000"/>
                          </a:solidFill>
                          <a:effectLst/>
                          <a:latin typeface="ＭＳ ゴシック"/>
                        </a:rPr>
                        <a:t>検査のマネジメント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001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a:solidFill>
                            <a:srgbClr val="000000"/>
                          </a:solidFill>
                          <a:effectLst/>
                          <a:latin typeface="ＭＳ ゴシック"/>
                        </a:rPr>
                        <a:t>QMS</a:t>
                      </a:r>
                      <a:r>
                        <a:rPr lang="ja-JP" altLang="en-US" sz="1000" b="0" i="0" u="none" strike="noStrike">
                          <a:solidFill>
                            <a:srgbClr val="000000"/>
                          </a:solidFill>
                          <a:effectLst/>
                          <a:latin typeface="ＭＳ ゴシック"/>
                        </a:rPr>
                        <a:t>構築は組織の責任分担を明確にする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工程検査で品質の実態を現場に示す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002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品質保証部門のミッションを明確にして「ブレない」こと</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工程完了判定は早めの準備で短期間に実施</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組織の品質目標の達成が品質保証活動の目的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部門目標は全社目標よりも高い目標を設定する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2.5 </a:t>
                      </a:r>
                      <a:r>
                        <a:rPr lang="ja-JP" altLang="en-US" sz="1000" b="0" i="0" u="none" strike="noStrike">
                          <a:solidFill>
                            <a:srgbClr val="000000"/>
                          </a:solidFill>
                          <a:effectLst/>
                          <a:latin typeface="ＭＳ ゴシック"/>
                        </a:rPr>
                        <a:t>監査のマネジメント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大きな組織目標は細分化して短いサイクルで評価する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監査を技術伝承の場にする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dirty="0">
                          <a:solidFill>
                            <a:srgbClr val="000000"/>
                          </a:solidFill>
                          <a:effectLst/>
                          <a:latin typeface="ＭＳ ゴシック"/>
                        </a:rPr>
                        <a:t>QMS</a:t>
                      </a:r>
                      <a:r>
                        <a:rPr lang="ja-JP" altLang="en-US" sz="1000" b="0" i="0" u="none" strike="noStrike" dirty="0">
                          <a:solidFill>
                            <a:srgbClr val="000000"/>
                          </a:solidFill>
                          <a:effectLst/>
                          <a:latin typeface="ＭＳ ゴシック"/>
                        </a:rPr>
                        <a:t>は想い（設計思想）を伝えないと浸透しない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ＭＳ ゴシック"/>
                        </a:rPr>
                        <a:t>品証部門の成果は、出荷後に判断される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品証活動は専任者増員が無理であれば推進者を増やす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監査結果の是正内容はリスクと共に伝える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プロジェクトの非効率なレビュ－は品証部門の責任と考える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chemeClr val="tx1"/>
                          </a:solidFill>
                          <a:effectLst/>
                          <a:latin typeface="ＭＳ ゴシック"/>
                        </a:rPr>
                        <a:t>監査実施や</a:t>
                      </a:r>
                      <a:r>
                        <a:rPr lang="en-US" altLang="ja-JP" sz="1000" b="0" i="0" u="none" strike="noStrike" dirty="0" smtClean="0">
                          <a:solidFill>
                            <a:schemeClr val="tx1"/>
                          </a:solidFill>
                          <a:effectLst/>
                          <a:latin typeface="ＭＳ ゴシック"/>
                        </a:rPr>
                        <a:t>PMO</a:t>
                      </a:r>
                      <a:r>
                        <a:rPr lang="ja-JP" altLang="en-US" sz="1000" b="0" i="0" u="none" strike="noStrike" dirty="0">
                          <a:solidFill>
                            <a:schemeClr val="tx1"/>
                          </a:solidFill>
                          <a:effectLst/>
                          <a:latin typeface="ＭＳ ゴシック"/>
                        </a:rPr>
                        <a:t>活動には修羅場経験と人望が必要</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まずい進捗報告は課題抽出のネタにする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2.2 </a:t>
                      </a:r>
                      <a:r>
                        <a:rPr lang="ja-JP" altLang="en-US" sz="1000" b="0" i="0" u="none" strike="noStrike" dirty="0">
                          <a:solidFill>
                            <a:srgbClr val="000000"/>
                          </a:solidFill>
                          <a:effectLst/>
                          <a:latin typeface="ＭＳ ゴシック"/>
                        </a:rPr>
                        <a:t>ライフサイクルプロセスのマネジメント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「問題なし」報告は「何の問題がないのか」を聞き返す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009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プロセスを</a:t>
                      </a:r>
                      <a:r>
                        <a:rPr lang="en-US" altLang="ja-JP" sz="1000" b="0" i="0" u="none" strike="noStrike">
                          <a:solidFill>
                            <a:srgbClr val="000000"/>
                          </a:solidFill>
                          <a:effectLst/>
                          <a:latin typeface="ＭＳ ゴシック"/>
                        </a:rPr>
                        <a:t>V</a:t>
                      </a:r>
                      <a:r>
                        <a:rPr lang="ja-JP" altLang="en-US" sz="1000" b="0" i="0" u="none" strike="noStrike">
                          <a:solidFill>
                            <a:srgbClr val="000000"/>
                          </a:solidFill>
                          <a:effectLst/>
                          <a:latin typeface="ＭＳ ゴシック"/>
                        </a:rPr>
                        <a:t>字モデルに対応させる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chemeClr val="tx1"/>
                          </a:solidFill>
                          <a:effectLst/>
                          <a:latin typeface="ＭＳ ゴシック"/>
                        </a:rPr>
                        <a:t>監査の実施は段取り</a:t>
                      </a:r>
                      <a:r>
                        <a:rPr lang="ja-JP" altLang="en-US" sz="1000" b="0" i="0" u="none" strike="noStrike" dirty="0">
                          <a:solidFill>
                            <a:schemeClr val="tx1"/>
                          </a:solidFill>
                          <a:effectLst/>
                          <a:latin typeface="ＭＳ ゴシック"/>
                        </a:rPr>
                        <a:t>八分</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組織としての品質特性を定義して非機能要件の漏れをなくす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標準プロセスは現場に合ったテ－ラリングをしてこそ使える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chemeClr val="tx1"/>
                          </a:solidFill>
                          <a:effectLst/>
                          <a:latin typeface="ＭＳ ゴシック"/>
                        </a:rPr>
                        <a:t>2.6 </a:t>
                      </a:r>
                      <a:r>
                        <a:rPr lang="ja-JP" altLang="en-US" sz="1000" b="0" i="0" u="none" strike="noStrike">
                          <a:solidFill>
                            <a:schemeClr val="tx1"/>
                          </a:solidFill>
                          <a:effectLst/>
                          <a:latin typeface="ＭＳ ゴシック"/>
                        </a:rPr>
                        <a:t>教育・育成のマネジメント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設計書は何をどこまで書くべきかを組織標準として決める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事業戦略として教育を定着させる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テスト見積りは組織としての考え方を統一する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ＭＳ ゴシック"/>
                        </a:rPr>
                        <a:t>品質改善推進者の人財</a:t>
                      </a:r>
                      <a:r>
                        <a:rPr lang="ja-JP" altLang="en-US" sz="1000" b="0" i="0" u="none" strike="noStrike" dirty="0" smtClean="0">
                          <a:solidFill>
                            <a:schemeClr val="tx1"/>
                          </a:solidFill>
                          <a:effectLst/>
                          <a:latin typeface="ＭＳ ゴシック"/>
                        </a:rPr>
                        <a:t>確保を経営課題にする</a:t>
                      </a:r>
                      <a:endParaRPr lang="ja-JP" altLang="en-US" sz="1000" b="0" i="0" u="none" strike="noStrike" dirty="0">
                        <a:solidFill>
                          <a:schemeClr val="tx1"/>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標準の手順やフォ－ムはその意味合いを伝える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人財育成の手段として定期的に経験を振り返る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033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品質改善推進者は実践の中で育成する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2.3 </a:t>
                      </a:r>
                      <a:r>
                        <a:rPr lang="ja-JP" altLang="en-US" sz="1000" b="0" i="0" u="none" strike="noStrike">
                          <a:solidFill>
                            <a:srgbClr val="000000"/>
                          </a:solidFill>
                          <a:effectLst/>
                          <a:latin typeface="ＭＳ ゴシック"/>
                        </a:rPr>
                        <a:t>ソフトウェアプロセス改善のマネジメント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chemeClr val="tx1"/>
                          </a:solidFill>
                          <a:effectLst/>
                          <a:latin typeface="ＭＳ ゴシック"/>
                        </a:rPr>
                        <a:t>自ら考える機会を与えてこそ人は育つ</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本番障害やトラブルでの失敗を改善に繋げる仕組みを作る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chemeClr val="tx1"/>
                          </a:solidFill>
                          <a:effectLst/>
                          <a:latin typeface="ＭＳ ゴシック"/>
                        </a:rPr>
                        <a:t>年</a:t>
                      </a:r>
                      <a:r>
                        <a:rPr lang="ja-JP" altLang="en-US" sz="1000" b="0" i="0" u="none" strike="noStrike" dirty="0" smtClean="0">
                          <a:solidFill>
                            <a:schemeClr val="tx1"/>
                          </a:solidFill>
                          <a:effectLst/>
                          <a:latin typeface="ＭＳ ゴシック"/>
                        </a:rPr>
                        <a:t>長者は若手から吸収する姿勢を忘れない</a:t>
                      </a:r>
                      <a:endParaRPr lang="ja-JP" altLang="en-US" sz="1000" b="0" i="0" u="none" strike="noStrike" dirty="0">
                        <a:solidFill>
                          <a:schemeClr val="tx1"/>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振り返り分析で真の原因を究明しないと再発は止められない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現場の成熟度は段階的に一歩ずつ進める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2.7 </a:t>
                      </a:r>
                      <a:r>
                        <a:rPr lang="ja-JP" altLang="en-US" sz="1000" b="0" i="0" u="none" strike="noStrike" dirty="0">
                          <a:solidFill>
                            <a:srgbClr val="000000"/>
                          </a:solidFill>
                          <a:effectLst/>
                          <a:latin typeface="ＭＳ ゴシック"/>
                        </a:rPr>
                        <a:t>法的権利・法的責任のマネジメント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dirty="0">
                          <a:solidFill>
                            <a:srgbClr val="000000"/>
                          </a:solidFill>
                          <a:effectLst/>
                          <a:latin typeface="ＭＳ ゴシック"/>
                        </a:rPr>
                        <a:t>ISO9001</a:t>
                      </a:r>
                      <a:r>
                        <a:rPr lang="ja-JP" altLang="en-US" sz="1000" b="0" i="0" u="none" strike="noStrike" dirty="0">
                          <a:solidFill>
                            <a:srgbClr val="000000"/>
                          </a:solidFill>
                          <a:effectLst/>
                          <a:latin typeface="ＭＳ ゴシック"/>
                        </a:rPr>
                        <a:t>は「気づきを得るツ－ル」として使う</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現場が認識を持たないといけない法規制を明示してする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019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開発計画書のコピペを見付けたら、組織トレ－ニングを見直す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セキュリティに係わる訴訟の判例を押さえる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020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過去のプロジェクトの失敗を見積もりに反映する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22837">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r>
            </a:tbl>
          </a:graphicData>
        </a:graphic>
      </p:graphicFrame>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7</a:t>
            </a:fld>
            <a:endParaRPr lang="en-US" altLang="ja-JP" dirty="0">
              <a:solidFill>
                <a:srgbClr val="000000"/>
              </a:solidFill>
            </a:endParaRPr>
          </a:p>
        </p:txBody>
      </p:sp>
    </p:spTree>
    <p:extLst>
      <p:ext uri="{BB962C8B-B14F-4D97-AF65-F5344CB8AC3E}">
        <p14:creationId xmlns:p14="http://schemas.microsoft.com/office/powerpoint/2010/main" val="1084370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忘れる</a:t>
            </a:r>
            <a:r>
              <a:rPr lang="ja-JP" altLang="en-US" sz="1800" b="1" kern="0" dirty="0">
                <a:solidFill>
                  <a:srgbClr val="000000"/>
                </a:solidFill>
              </a:rPr>
              <a:t>な　ＰＤＣＡ　回す</a:t>
            </a:r>
            <a:r>
              <a:rPr lang="ja-JP" altLang="en-US" sz="1800" b="1" kern="0" dirty="0" smtClean="0">
                <a:solidFill>
                  <a:srgbClr val="000000"/>
                </a:solidFill>
              </a:rPr>
              <a:t>こと</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060】 </a:t>
            </a:r>
            <a:r>
              <a:rPr lang="ja-JP" altLang="en-US" sz="2400" dirty="0"/>
              <a:t>品質目標はプロジェクトリーダーが良くしたいことを設定する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品質目標がどんなものかわからない。</a:t>
            </a:r>
          </a:p>
          <a:p>
            <a:pPr marL="540000">
              <a:spcBef>
                <a:spcPts val="0"/>
              </a:spcBef>
              <a:buFont typeface="Arial" panose="020B0604020202020204" pitchFamily="34" charset="0"/>
              <a:buChar char="•"/>
            </a:pPr>
            <a:r>
              <a:rPr lang="ja-JP" altLang="en-US" sz="1800" dirty="0"/>
              <a:t>品質目標が無くても開発できるので、品質目標を立てようとしない。</a:t>
            </a:r>
          </a:p>
          <a:p>
            <a:pPr marL="540000">
              <a:spcBef>
                <a:spcPts val="0"/>
              </a:spcBef>
              <a:buFont typeface="Arial" panose="020B0604020202020204" pitchFamily="34" charset="0"/>
              <a:buChar char="•"/>
            </a:pPr>
            <a:r>
              <a:rPr lang="ja-JP" altLang="en-US" sz="1800" dirty="0"/>
              <a:t>達成度判断が可能な品質目標を設定できない。</a:t>
            </a:r>
          </a:p>
          <a:p>
            <a:pPr marL="540000">
              <a:spcBef>
                <a:spcPts val="0"/>
              </a:spcBef>
              <a:buFont typeface="Arial" panose="020B0604020202020204" pitchFamily="34" charset="0"/>
              <a:buChar char="•"/>
            </a:pPr>
            <a:r>
              <a:rPr lang="ja-JP" altLang="en-US" sz="1800" dirty="0"/>
              <a:t>品質目標</a:t>
            </a:r>
            <a:r>
              <a:rPr lang="ja-JP" altLang="en-US" sz="1800" dirty="0" smtClean="0"/>
              <a:t>が「定量的</a:t>
            </a:r>
            <a:r>
              <a:rPr lang="ja-JP" altLang="en-US" sz="1800" dirty="0"/>
              <a:t>な</a:t>
            </a:r>
            <a:r>
              <a:rPr lang="ja-JP" altLang="en-US" sz="1800" dirty="0" smtClean="0"/>
              <a:t>判定」が</a:t>
            </a:r>
            <a:r>
              <a:rPr lang="ja-JP" altLang="en-US" sz="1800" dirty="0"/>
              <a:t>難しい行動目標になってしまう</a:t>
            </a:r>
            <a:r>
              <a:rPr lang="ja-JP" altLang="en-US" sz="1800" dirty="0" smtClean="0"/>
              <a:t>。</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2.13 </a:t>
            </a:r>
            <a:r>
              <a:rPr lang="ja-JP" altLang="en-US" sz="1800" kern="0" dirty="0">
                <a:solidFill>
                  <a:srgbClr val="000000"/>
                </a:solidFill>
              </a:rPr>
              <a:t>品質計画の</a:t>
            </a:r>
            <a:r>
              <a:rPr lang="ja-JP" altLang="en-US" sz="1800" kern="0" dirty="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最初は「行動目標」であっても良いと割り切る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次</a:t>
            </a:r>
            <a:r>
              <a:rPr lang="ja-JP" altLang="en-US" sz="1800" kern="0" dirty="0">
                <a:solidFill>
                  <a:srgbClr val="000000"/>
                </a:solidFill>
              </a:rPr>
              <a:t>に「行動した結果」として、変化</a:t>
            </a:r>
            <a:r>
              <a:rPr lang="ja-JP" altLang="en-US" sz="1800" kern="0" dirty="0"/>
              <a:t>したものを「計測」するようにする。</a:t>
            </a:r>
            <a:r>
              <a:rPr lang="en-US" altLang="ja-JP" sz="1800" kern="0" dirty="0" smtClean="0"/>
              <a:t/>
            </a:r>
            <a:br>
              <a:rPr lang="en-US" altLang="ja-JP" sz="1800" kern="0" dirty="0" smtClean="0"/>
            </a:br>
            <a:r>
              <a:rPr lang="ja-JP" altLang="en-US" sz="1800" kern="0" dirty="0" smtClean="0"/>
              <a:t>　② 次</a:t>
            </a:r>
            <a:r>
              <a:rPr lang="ja-JP" altLang="en-US" sz="1800" kern="0" dirty="0"/>
              <a:t>に「望ましい」変化を予測することで、その予測値を「目標」にする。</a:t>
            </a:r>
          </a:p>
          <a:p>
            <a:pPr marL="540000">
              <a:spcBef>
                <a:spcPts val="0"/>
              </a:spcBef>
              <a:buFont typeface="Arial" panose="020B0604020202020204" pitchFamily="34" charset="0"/>
              <a:buChar char="•"/>
            </a:pPr>
            <a:r>
              <a:rPr lang="ja-JP" altLang="en-US" sz="1800" kern="0" dirty="0"/>
              <a:t>プロジェクトが成功したかどうかの判断基準を目標に</a:t>
            </a:r>
            <a:r>
              <a:rPr lang="ja-JP" altLang="en-US" sz="1800" kern="0" dirty="0" smtClean="0"/>
              <a:t>する。（</a:t>
            </a:r>
            <a:r>
              <a:rPr lang="en-US" altLang="ja-JP" sz="1800" kern="0" dirty="0" smtClean="0"/>
              <a:t>QCD</a:t>
            </a:r>
            <a:r>
              <a:rPr lang="ja-JP" altLang="en-US" sz="1800" kern="0" dirty="0" smtClean="0"/>
              <a:t>等）</a:t>
            </a:r>
            <a:r>
              <a:rPr lang="en-US" altLang="ja-JP" sz="1800" kern="0" dirty="0" smtClean="0"/>
              <a:t/>
            </a:r>
            <a:br>
              <a:rPr lang="en-US" altLang="ja-JP" sz="1800" kern="0" dirty="0" smtClean="0"/>
            </a:br>
            <a:r>
              <a:rPr lang="ja-JP" altLang="en-US" sz="1800" kern="0" dirty="0" smtClean="0"/>
              <a:t>プロジェクト</a:t>
            </a:r>
            <a:r>
              <a:rPr lang="ja-JP" altLang="en-US" sz="1800" kern="0" dirty="0"/>
              <a:t>が成功したら関係者全員にインセンティブを</a:t>
            </a:r>
            <a:r>
              <a:rPr lang="ja-JP" altLang="en-US" sz="1800" kern="0" dirty="0" smtClean="0"/>
              <a:t>与えることも検討する。</a:t>
            </a:r>
            <a:endParaRPr lang="en-US" altLang="ja-JP" sz="1800" kern="0" dirty="0" smtClean="0"/>
          </a:p>
          <a:p>
            <a:pPr marL="540000">
              <a:spcBef>
                <a:spcPts val="0"/>
              </a:spcBef>
              <a:buFont typeface="Arial" panose="020B0604020202020204" pitchFamily="34" charset="0"/>
              <a:buChar char="•"/>
            </a:pPr>
            <a:r>
              <a:rPr lang="ja-JP" altLang="en-US" sz="1800" kern="0" dirty="0"/>
              <a:t>尚、プロジェクトの品質は、「</a:t>
            </a:r>
            <a:r>
              <a:rPr lang="en-US" altLang="ja-JP" sz="1800" kern="0" dirty="0"/>
              <a:t>PL</a:t>
            </a:r>
            <a:r>
              <a:rPr lang="ja-JP" altLang="en-US" sz="1800" kern="0" dirty="0"/>
              <a:t>が考える以上の</a:t>
            </a:r>
            <a:r>
              <a:rPr lang="ja-JP" altLang="en-US" sz="1800" kern="0" dirty="0" smtClean="0"/>
              <a:t>品質に</a:t>
            </a:r>
            <a:r>
              <a:rPr lang="ja-JP" altLang="en-US" sz="1800" kern="0" dirty="0"/>
              <a:t>は絶対にならない</a:t>
            </a:r>
            <a:r>
              <a:rPr lang="ja-JP" altLang="en-US" sz="1800" kern="0" dirty="0" smtClean="0"/>
              <a:t>！」ものである。</a:t>
            </a:r>
            <a:endParaRPr lang="ja-JP" altLang="en-US" sz="1800" kern="0" dirty="0"/>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70</a:t>
            </a:fld>
            <a:endParaRPr lang="en-US" altLang="ja-JP">
              <a:solidFill>
                <a:srgbClr val="000000"/>
              </a:solidFill>
            </a:endParaRPr>
          </a:p>
        </p:txBody>
      </p:sp>
    </p:spTree>
    <p:extLst>
      <p:ext uri="{BB962C8B-B14F-4D97-AF65-F5344CB8AC3E}">
        <p14:creationId xmlns:p14="http://schemas.microsoft.com/office/powerpoint/2010/main" val="3909102906"/>
      </p:ext>
    </p:extLst>
  </p:cSld>
  <p:clrMapOvr>
    <a:masterClrMapping/>
  </p:clrMapOvr>
  <p:transition spd="slow"/>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目標値　エイヤで決めた　誰のため？</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061】 </a:t>
            </a:r>
            <a:r>
              <a:rPr lang="ja-JP" altLang="en-US" sz="2400" dirty="0" smtClean="0"/>
              <a:t>工程</a:t>
            </a:r>
            <a:r>
              <a:rPr lang="ja-JP" altLang="en-US" sz="2400" dirty="0"/>
              <a:t>毎の品質目標を</a:t>
            </a:r>
            <a:r>
              <a:rPr lang="ja-JP" altLang="en-US" sz="2400" dirty="0" smtClean="0"/>
              <a:t>決めると問題が見えてくる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品質目標をどのように設定して良いのかわからない。</a:t>
            </a:r>
            <a:r>
              <a:rPr lang="en-US" altLang="ja-JP" sz="1800" dirty="0" smtClean="0"/>
              <a:t/>
            </a:r>
            <a:br>
              <a:rPr lang="en-US" altLang="ja-JP" sz="1800" dirty="0" smtClean="0"/>
            </a:br>
            <a:r>
              <a:rPr lang="ja-JP" altLang="en-US" sz="1800" dirty="0" smtClean="0"/>
              <a:t>（何を基準に設定して良いのかわからない）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2.13 </a:t>
            </a:r>
            <a:r>
              <a:rPr lang="ja-JP" altLang="en-US" sz="1800" kern="0" dirty="0">
                <a:solidFill>
                  <a:srgbClr val="000000"/>
                </a:solidFill>
              </a:rPr>
              <a:t>品質計画のマネジメント②</a:t>
            </a: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問題とは、目標と現状と</a:t>
            </a:r>
            <a:r>
              <a:rPr lang="ja-JP" altLang="en-US" sz="1800" kern="0" dirty="0" smtClean="0">
                <a:solidFill>
                  <a:srgbClr val="000000"/>
                </a:solidFill>
              </a:rPr>
              <a:t>のギャップで</a:t>
            </a:r>
            <a:r>
              <a:rPr lang="ja-JP" altLang="en-US" sz="1800" kern="0" dirty="0">
                <a:solidFill>
                  <a:srgbClr val="000000"/>
                </a:solidFill>
              </a:rPr>
              <a:t>ある</a:t>
            </a:r>
            <a:r>
              <a:rPr lang="ja-JP" altLang="en-US" sz="1800" kern="0" dirty="0" smtClean="0">
                <a:solidFill>
                  <a:srgbClr val="000000"/>
                </a:solidFill>
              </a:rPr>
              <a:t>。（目標</a:t>
            </a:r>
            <a:r>
              <a:rPr lang="ja-JP" altLang="en-US" sz="1800" kern="0" dirty="0">
                <a:solidFill>
                  <a:srgbClr val="000000"/>
                </a:solidFill>
              </a:rPr>
              <a:t>と現状との違いを分析、現物</a:t>
            </a:r>
            <a:r>
              <a:rPr lang="ja-JP" altLang="en-US" sz="1800" kern="0" dirty="0" smtClean="0">
                <a:solidFill>
                  <a:srgbClr val="000000"/>
                </a:solidFill>
              </a:rPr>
              <a:t>を確認して</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次</a:t>
            </a:r>
            <a:r>
              <a:rPr lang="ja-JP" altLang="en-US" sz="1800" kern="0" dirty="0">
                <a:solidFill>
                  <a:srgbClr val="000000"/>
                </a:solidFill>
              </a:rPr>
              <a:t>の目標を具体的に設定することが</a:t>
            </a:r>
            <a:r>
              <a:rPr lang="ja-JP" altLang="en-US" sz="1800" kern="0" dirty="0" smtClean="0">
                <a:solidFill>
                  <a:srgbClr val="000000"/>
                </a:solidFill>
              </a:rPr>
              <a:t>大切）</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工程終了時点で、品質がどのような状態になっていれば良いかを考えて目標を設定する。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目標値</a:t>
            </a:r>
            <a:r>
              <a:rPr lang="ja-JP" altLang="en-US" sz="1800" kern="0" dirty="0">
                <a:solidFill>
                  <a:srgbClr val="000000"/>
                </a:solidFill>
              </a:rPr>
              <a:t>は、当該プロジェクトや類似プロジェクトの過去の実績値をもと</a:t>
            </a:r>
            <a:r>
              <a:rPr lang="ja-JP" altLang="en-US" sz="1800" kern="0" dirty="0" smtClean="0">
                <a:solidFill>
                  <a:srgbClr val="000000"/>
                </a:solidFill>
              </a:rPr>
              <a:t>に設定</a:t>
            </a:r>
            <a:r>
              <a:rPr lang="ja-JP" altLang="en-US" sz="1800" kern="0" dirty="0">
                <a:solidFill>
                  <a:srgbClr val="000000"/>
                </a:solidFill>
              </a:rPr>
              <a:t>する</a:t>
            </a:r>
            <a:r>
              <a:rPr lang="ja-JP" altLang="en-US" sz="1800" kern="0" dirty="0" smtClean="0">
                <a:solidFill>
                  <a:srgbClr val="000000"/>
                </a:solidFill>
              </a:rPr>
              <a:t>とよい</a:t>
            </a:r>
            <a:r>
              <a:rPr lang="ja-JP" altLang="en-US" sz="1800" kern="0" dirty="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実績値</a:t>
            </a:r>
            <a:r>
              <a:rPr lang="ja-JP" altLang="en-US" sz="1800" kern="0" dirty="0">
                <a:solidFill>
                  <a:srgbClr val="000000"/>
                </a:solidFill>
              </a:rPr>
              <a:t>が無い場合には、当該部門や会社の実績値を参考にする。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それ</a:t>
            </a:r>
            <a:r>
              <a:rPr lang="ja-JP" altLang="en-US" sz="1800" kern="0" dirty="0">
                <a:solidFill>
                  <a:srgbClr val="000000"/>
                </a:solidFill>
              </a:rPr>
              <a:t>も無い場合には、世間一般</a:t>
            </a:r>
            <a:r>
              <a:rPr lang="ja-JP" altLang="en-US" sz="1800" kern="0" dirty="0" smtClean="0">
                <a:solidFill>
                  <a:srgbClr val="000000"/>
                </a:solidFill>
              </a:rPr>
              <a:t>（</a:t>
            </a:r>
            <a:r>
              <a:rPr lang="en-US" altLang="ja-JP" sz="1800" kern="0" dirty="0" smtClean="0">
                <a:solidFill>
                  <a:srgbClr val="000000"/>
                </a:solidFill>
              </a:rPr>
              <a:t>IPA</a:t>
            </a:r>
            <a:r>
              <a:rPr lang="ja-JP" altLang="en-US" sz="1800" kern="0" dirty="0">
                <a:solidFill>
                  <a:srgbClr val="000000"/>
                </a:solidFill>
              </a:rPr>
              <a:t>：</a:t>
            </a:r>
            <a:r>
              <a:rPr lang="en-US" altLang="ja-JP" sz="1800" kern="0" dirty="0" smtClean="0">
                <a:solidFill>
                  <a:srgbClr val="000000"/>
                </a:solidFill>
              </a:rPr>
              <a:t>Information-technology Promotion</a:t>
            </a:r>
            <a:br>
              <a:rPr lang="en-US" altLang="ja-JP" sz="1800" kern="0" dirty="0" smtClean="0">
                <a:solidFill>
                  <a:srgbClr val="000000"/>
                </a:solidFill>
              </a:rPr>
            </a:br>
            <a:r>
              <a:rPr lang="ja-JP" altLang="en-US" sz="1800" kern="0" dirty="0" smtClean="0">
                <a:solidFill>
                  <a:srgbClr val="000000"/>
                </a:solidFill>
              </a:rPr>
              <a:t>　　　</a:t>
            </a:r>
            <a:r>
              <a:rPr lang="en-US" altLang="ja-JP" sz="1800" kern="0" dirty="0" smtClean="0">
                <a:solidFill>
                  <a:srgbClr val="000000"/>
                </a:solidFill>
              </a:rPr>
              <a:t>Agency</a:t>
            </a:r>
            <a:r>
              <a:rPr lang="en-US" altLang="ja-JP" sz="1800" kern="0" dirty="0">
                <a:solidFill>
                  <a:srgbClr val="000000"/>
                </a:solidFill>
              </a:rPr>
              <a:t>, </a:t>
            </a:r>
            <a:r>
              <a:rPr lang="en-US" altLang="ja-JP" sz="1800" kern="0" dirty="0" smtClean="0">
                <a:solidFill>
                  <a:srgbClr val="000000"/>
                </a:solidFill>
              </a:rPr>
              <a:t>Japan</a:t>
            </a:r>
            <a:r>
              <a:rPr lang="ja-JP" altLang="en-US" sz="1800" kern="0" dirty="0" smtClean="0">
                <a:solidFill>
                  <a:srgbClr val="000000"/>
                </a:solidFill>
              </a:rPr>
              <a:t>　</a:t>
            </a:r>
            <a:r>
              <a:rPr lang="zh-TW" altLang="en-US" sz="1800" kern="0" dirty="0" smtClean="0">
                <a:solidFill>
                  <a:srgbClr val="000000"/>
                </a:solidFill>
              </a:rPr>
              <a:t>独立行政法人情報処理推進機構</a:t>
            </a:r>
            <a:r>
              <a:rPr lang="ja-JP" altLang="en-US" sz="1800" kern="0" dirty="0" smtClean="0">
                <a:solidFill>
                  <a:srgbClr val="000000"/>
                </a:solidFill>
              </a:rPr>
              <a:t>の</a:t>
            </a:r>
            <a:r>
              <a:rPr lang="ja-JP" altLang="en-US" sz="1800" kern="0" dirty="0">
                <a:solidFill>
                  <a:srgbClr val="000000"/>
                </a:solidFill>
              </a:rPr>
              <a:t>サイト等）から引用</a:t>
            </a:r>
            <a:r>
              <a:rPr lang="ja-JP" altLang="en-US" sz="1800" kern="0" dirty="0" smtClean="0">
                <a:solidFill>
                  <a:srgbClr val="000000"/>
                </a:solidFill>
              </a:rPr>
              <a:t>した値を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参考</a:t>
            </a:r>
            <a:r>
              <a:rPr lang="ja-JP" altLang="en-US" sz="1800" kern="0" dirty="0">
                <a:solidFill>
                  <a:srgbClr val="000000"/>
                </a:solidFill>
              </a:rPr>
              <a:t>にする。</a:t>
            </a:r>
          </a:p>
          <a:p>
            <a:pPr marL="540000">
              <a:spcBef>
                <a:spcPts val="0"/>
              </a:spcBef>
              <a:buFont typeface="Arial" panose="020B0604020202020204" pitchFamily="34" charset="0"/>
              <a:buChar char="•"/>
            </a:pPr>
            <a:r>
              <a:rPr lang="ja-JP" altLang="en-US" sz="1800" kern="0" dirty="0">
                <a:solidFill>
                  <a:srgbClr val="000000"/>
                </a:solidFill>
              </a:rPr>
              <a:t>定量的な目標値が設定できない場合や、目標値自体に納得感を持てない場合は</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工程</a:t>
            </a:r>
            <a:r>
              <a:rPr lang="ja-JP" altLang="en-US" sz="1800" kern="0" dirty="0">
                <a:solidFill>
                  <a:srgbClr val="000000"/>
                </a:solidFill>
              </a:rPr>
              <a:t>通過判定項目を考えて設定すればよい。定性的な目標でもかまわない。</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71</a:t>
            </a:fld>
            <a:endParaRPr lang="en-US" altLang="ja-JP">
              <a:solidFill>
                <a:srgbClr val="000000"/>
              </a:solidFill>
            </a:endParaRPr>
          </a:p>
        </p:txBody>
      </p:sp>
    </p:spTree>
    <p:extLst>
      <p:ext uri="{BB962C8B-B14F-4D97-AF65-F5344CB8AC3E}">
        <p14:creationId xmlns:p14="http://schemas.microsoft.com/office/powerpoint/2010/main" val="971066591"/>
      </p:ext>
    </p:extLst>
  </p:cSld>
  <p:clrMapOvr>
    <a:masterClrMapping/>
  </p:clrMapOvr>
  <p:transition spd="slow"/>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レビューでの　品質</a:t>
            </a:r>
            <a:r>
              <a:rPr lang="ja-JP" altLang="en-US" sz="1800" b="1" kern="0" dirty="0" smtClean="0"/>
              <a:t>確保</a:t>
            </a:r>
            <a:r>
              <a:rPr lang="ja-JP" altLang="en-US" sz="1800" b="1" kern="0" dirty="0"/>
              <a:t>　</a:t>
            </a:r>
            <a:r>
              <a:rPr lang="ja-JP" altLang="en-US" sz="1800" b="1" kern="0" dirty="0" smtClean="0"/>
              <a:t>計画で</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062】 </a:t>
            </a:r>
            <a:r>
              <a:rPr lang="ja-JP" altLang="en-US" sz="2400" dirty="0" smtClean="0"/>
              <a:t>レビュー</a:t>
            </a:r>
            <a:r>
              <a:rPr lang="ja-JP" altLang="en-US" sz="2400" dirty="0"/>
              <a:t>計画次第でレビューの品質は変わる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レビュー品質やレビュー効率は、どのようにして向上させればよいか分からない。</a:t>
            </a:r>
          </a:p>
          <a:p>
            <a:pPr marL="540000">
              <a:spcBef>
                <a:spcPts val="0"/>
              </a:spcBef>
              <a:buFont typeface="Arial" panose="020B0604020202020204" pitchFamily="34" charset="0"/>
              <a:buChar char="•"/>
            </a:pPr>
            <a:r>
              <a:rPr lang="ja-JP" altLang="en-US" sz="1800"/>
              <a:t>レビュー計画としてどのような内容を計画することが効果的か分からない。</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2.13 </a:t>
            </a:r>
            <a:r>
              <a:rPr lang="ja-JP" altLang="en-US" sz="1800" kern="0" dirty="0">
                <a:solidFill>
                  <a:srgbClr val="000000"/>
                </a:solidFill>
              </a:rPr>
              <a:t>品質計画</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レビュー計画では、まず、レビュー対象物を具体化した上で、顧客レビューと内部レビュー</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切り分けて</a:t>
            </a:r>
            <a:r>
              <a:rPr lang="ja-JP" altLang="en-US" sz="1800" kern="0" dirty="0">
                <a:solidFill>
                  <a:srgbClr val="000000"/>
                </a:solidFill>
              </a:rPr>
              <a:t>、レビュー工数を見積ることが前提となる。十分なレビュー工数を確保できない</a:t>
            </a:r>
            <a:r>
              <a:rPr lang="ja-JP" altLang="en-US" sz="1800" kern="0" dirty="0" smtClean="0">
                <a:solidFill>
                  <a:srgbClr val="000000"/>
                </a:solidFill>
              </a:rPr>
              <a:t>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無理</a:t>
            </a:r>
            <a:r>
              <a:rPr lang="ja-JP" altLang="en-US" sz="1800" kern="0" dirty="0">
                <a:solidFill>
                  <a:srgbClr val="000000"/>
                </a:solidFill>
              </a:rPr>
              <a:t>がでる。また、顧客側にもレビュー工数を確保して貰わないと始まらない。</a:t>
            </a:r>
          </a:p>
          <a:p>
            <a:pPr marL="540000">
              <a:spcBef>
                <a:spcPts val="0"/>
              </a:spcBef>
              <a:buFont typeface="Arial" panose="020B0604020202020204" pitchFamily="34" charset="0"/>
              <a:buChar char="•"/>
            </a:pPr>
            <a:r>
              <a:rPr lang="ja-JP" altLang="en-US" sz="1800" kern="0" dirty="0">
                <a:solidFill>
                  <a:srgbClr val="000000"/>
                </a:solidFill>
              </a:rPr>
              <a:t>次に、議論の発散を抑えるために「成果物毎のレビュー目的」を明確にし、レビューコスト</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抑える</a:t>
            </a:r>
            <a:r>
              <a:rPr lang="ja-JP" altLang="en-US" sz="1800" kern="0" dirty="0">
                <a:solidFill>
                  <a:srgbClr val="000000"/>
                </a:solidFill>
              </a:rPr>
              <a:t>ために「成果物毎のレビュー手法」を明確にする。</a:t>
            </a:r>
          </a:p>
          <a:p>
            <a:pPr marL="540000">
              <a:spcBef>
                <a:spcPts val="0"/>
              </a:spcBef>
              <a:buFont typeface="Arial" panose="020B0604020202020204" pitchFamily="34" charset="0"/>
              <a:buChar char="•"/>
            </a:pPr>
            <a:r>
              <a:rPr lang="ja-JP" altLang="en-US" sz="1800" kern="0" dirty="0">
                <a:solidFill>
                  <a:srgbClr val="000000"/>
                </a:solidFill>
              </a:rPr>
              <a:t>そして、効率良く欠陥を摘出するために、「レビュー実施時の</a:t>
            </a:r>
            <a:r>
              <a:rPr lang="ja-JP" altLang="en-US" sz="1800" kern="0" dirty="0" smtClean="0">
                <a:solidFill>
                  <a:srgbClr val="000000"/>
                </a:solidFill>
              </a:rPr>
              <a:t>役割り」</a:t>
            </a:r>
            <a:r>
              <a:rPr lang="ja-JP" altLang="en-US" sz="1800" kern="0" dirty="0">
                <a:solidFill>
                  <a:srgbClr val="000000"/>
                </a:solidFill>
              </a:rPr>
              <a:t>と「どのよう</a:t>
            </a:r>
            <a:r>
              <a:rPr lang="ja-JP" altLang="en-US" sz="1800" kern="0" dirty="0" smtClean="0">
                <a:solidFill>
                  <a:srgbClr val="000000"/>
                </a:solidFill>
              </a:rPr>
              <a:t>なレビュー</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基準</a:t>
            </a:r>
            <a:r>
              <a:rPr lang="ja-JP" altLang="en-US" sz="1800" kern="0" dirty="0">
                <a:solidFill>
                  <a:srgbClr val="000000"/>
                </a:solidFill>
              </a:rPr>
              <a:t>とチェックリストを作るか」を計画する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600" kern="0" dirty="0" smtClean="0">
                <a:solidFill>
                  <a:srgbClr val="000000"/>
                </a:solidFill>
              </a:rPr>
              <a:t>（</a:t>
            </a:r>
            <a:r>
              <a:rPr lang="ja-JP" altLang="en-US" sz="1600" kern="0" dirty="0">
                <a:solidFill>
                  <a:srgbClr val="000000"/>
                </a:solidFill>
              </a:rPr>
              <a:t>レビュー目的）要件レビュー、仕様レビュー、標準化レビュー、方式レビュー、ロジックレビュー、</a:t>
            </a:r>
            <a:r>
              <a:rPr lang="en-US" altLang="ja-JP" sz="1600" kern="0" dirty="0" err="1" smtClean="0">
                <a:solidFill>
                  <a:srgbClr val="000000"/>
                </a:solidFill>
              </a:rPr>
              <a:t>etc</a:t>
            </a:r>
            <a:r>
              <a:rPr lang="en-US" altLang="ja-JP" sz="1600" kern="0" dirty="0" smtClean="0">
                <a:solidFill>
                  <a:srgbClr val="000000"/>
                </a:solidFill>
              </a:rPr>
              <a:t/>
            </a:r>
            <a:br>
              <a:rPr lang="en-US" altLang="ja-JP" sz="1600" kern="0" dirty="0" smtClean="0">
                <a:solidFill>
                  <a:srgbClr val="000000"/>
                </a:solidFill>
              </a:rPr>
            </a:br>
            <a:r>
              <a:rPr lang="ja-JP" altLang="en-US" sz="1600" kern="0" dirty="0" smtClean="0">
                <a:solidFill>
                  <a:srgbClr val="000000"/>
                </a:solidFill>
              </a:rPr>
              <a:t>　（</a:t>
            </a:r>
            <a:r>
              <a:rPr lang="ja-JP" altLang="en-US" sz="1600" kern="0" dirty="0">
                <a:solidFill>
                  <a:srgbClr val="000000"/>
                </a:solidFill>
              </a:rPr>
              <a:t>レビュー手法）パスアラウンド、ペアレビュー、ウォークスルー、チームレビュー、インスペクション、</a:t>
            </a:r>
            <a:r>
              <a:rPr lang="en-US" altLang="ja-JP" sz="1600" kern="0" dirty="0" err="1">
                <a:solidFill>
                  <a:srgbClr val="000000"/>
                </a:solidFill>
              </a:rPr>
              <a:t>etc</a:t>
            </a:r>
            <a:endParaRPr lang="en-US" altLang="ja-JP" sz="1800" kern="0" dirty="0">
              <a:solidFill>
                <a:srgbClr val="000000"/>
              </a:solidFill>
            </a:endParaRP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smtClean="0">
                    <a:solidFill>
                      <a:srgbClr val="FF0000"/>
                    </a:solidFill>
                    <a:latin typeface="Elephant" panose="02020904090505020303" pitchFamily="18" charset="0"/>
                    <a:ea typeface="HGS創英ﾌﾟﾚｾﾞﾝｽEB" panose="02020800000000000000" pitchFamily="18" charset="-128"/>
                  </a:rPr>
                  <a:t>QA</a:t>
                </a:r>
                <a:endParaRPr lang="ja-JP" altLang="en-US">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72</a:t>
            </a:fld>
            <a:endParaRPr lang="en-US" altLang="ja-JP">
              <a:solidFill>
                <a:srgbClr val="000000"/>
              </a:solidFill>
            </a:endParaRPr>
          </a:p>
        </p:txBody>
      </p:sp>
    </p:spTree>
    <p:extLst>
      <p:ext uri="{BB962C8B-B14F-4D97-AF65-F5344CB8AC3E}">
        <p14:creationId xmlns:p14="http://schemas.microsoft.com/office/powerpoint/2010/main" val="500978117"/>
      </p:ext>
    </p:extLst>
  </p:cSld>
  <p:clrMapOvr>
    <a:masterClrMapping/>
  </p:clrMapOvr>
  <p:transition spd="slow"/>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テストでの　</a:t>
            </a:r>
            <a:r>
              <a:rPr lang="ja-JP" altLang="en-US" sz="1800" b="1" kern="0" dirty="0" smtClean="0"/>
              <a:t>品質計画</a:t>
            </a:r>
            <a:r>
              <a:rPr lang="ja-JP" altLang="en-US" sz="1800" b="1" kern="0" dirty="0"/>
              <a:t>　</a:t>
            </a:r>
            <a:r>
              <a:rPr lang="ja-JP" altLang="en-US" sz="1800" b="1" kern="0" dirty="0" smtClean="0"/>
              <a:t>文書化要</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063】 </a:t>
            </a:r>
            <a:r>
              <a:rPr lang="ja-JP" altLang="en-US" sz="2400" dirty="0" smtClean="0"/>
              <a:t>テスト</a:t>
            </a:r>
            <a:r>
              <a:rPr lang="ja-JP" altLang="en-US" sz="2400" dirty="0"/>
              <a:t>品質はテスト計画で決まる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テスト計画書は毎回作っているが作成する価値を感じない！時間の無駄を感じている。</a:t>
            </a:r>
          </a:p>
          <a:p>
            <a:pPr marL="540000">
              <a:spcBef>
                <a:spcPts val="0"/>
              </a:spcBef>
              <a:buFont typeface="Arial" panose="020B0604020202020204" pitchFamily="34" charset="0"/>
              <a:buChar char="•"/>
            </a:pPr>
            <a:r>
              <a:rPr lang="ja-JP" altLang="en-US" sz="1800"/>
              <a:t>テスト計画として何を計画すれば、プロジェクト運営の役に立つか分からない。</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2.13 </a:t>
            </a:r>
            <a:r>
              <a:rPr lang="ja-JP" altLang="en-US" sz="1800" kern="0" dirty="0">
                <a:solidFill>
                  <a:srgbClr val="000000"/>
                </a:solidFill>
              </a:rPr>
              <a:t>品質計画</a:t>
            </a:r>
            <a:r>
              <a:rPr lang="ja-JP" altLang="en-US" sz="1800" kern="0">
                <a:solidFill>
                  <a:srgbClr val="000000"/>
                </a:solidFill>
              </a:rPr>
              <a:t>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制約のあるリソース（時間、人、モノ、金）を使って最大限の結果を出す方法を検討</a:t>
            </a:r>
            <a:r>
              <a:rPr lang="ja-JP" altLang="en-US" sz="1800" kern="0" dirty="0" smtClean="0">
                <a:solidFill>
                  <a:srgbClr val="000000"/>
                </a:solidFill>
              </a:rPr>
              <a:t>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こと</a:t>
            </a:r>
            <a:r>
              <a:rPr lang="ja-JP" altLang="en-US" sz="1800" kern="0" dirty="0">
                <a:solidFill>
                  <a:srgbClr val="000000"/>
                </a:solidFill>
              </a:rPr>
              <a:t>が計画である</a:t>
            </a:r>
            <a:r>
              <a:rPr lang="ja-JP" altLang="en-US" sz="1800" kern="0" dirty="0" smtClean="0">
                <a:solidFill>
                  <a:srgbClr val="000000"/>
                </a:solidFill>
              </a:rPr>
              <a:t>。したがって、</a:t>
            </a:r>
            <a:r>
              <a:rPr lang="ja-JP" altLang="en-US" sz="1800" kern="0" dirty="0">
                <a:solidFill>
                  <a:srgbClr val="000000"/>
                </a:solidFill>
              </a:rPr>
              <a:t>テスト工程</a:t>
            </a:r>
            <a:r>
              <a:rPr lang="ja-JP" altLang="en-US" sz="1800" kern="0" dirty="0"/>
              <a:t>を切り分けてテスト目的を設定し、期日内に</a:t>
            </a:r>
            <a:r>
              <a:rPr lang="ja-JP" altLang="en-US" sz="1800" kern="0" dirty="0" smtClean="0"/>
              <a:t>その</a:t>
            </a:r>
            <a:r>
              <a:rPr lang="en-US" altLang="ja-JP" sz="1800" kern="0" dirty="0" smtClean="0"/>
              <a:t/>
            </a:r>
            <a:br>
              <a:rPr lang="en-US" altLang="ja-JP" sz="1800" kern="0" dirty="0" smtClean="0"/>
            </a:br>
            <a:r>
              <a:rPr lang="ja-JP" altLang="en-US" sz="1800" kern="0" dirty="0" smtClean="0"/>
              <a:t>テスト</a:t>
            </a:r>
            <a:r>
              <a:rPr lang="ja-JP" altLang="en-US" sz="1800" kern="0" dirty="0"/>
              <a:t>目的を達成する方法を</a:t>
            </a:r>
            <a:r>
              <a:rPr lang="ja-JP" altLang="en-US" sz="1800" kern="0" dirty="0" smtClean="0"/>
              <a:t>文書化し、以下を明確化する。</a:t>
            </a:r>
            <a:r>
              <a:rPr lang="en-US" altLang="ja-JP" sz="1800" kern="0" dirty="0" smtClean="0"/>
              <a:t/>
            </a:r>
            <a:br>
              <a:rPr lang="en-US" altLang="ja-JP" sz="1800" kern="0" dirty="0" smtClean="0"/>
            </a:br>
            <a:r>
              <a:rPr lang="ja-JP" altLang="en-US" sz="1800" kern="0" dirty="0"/>
              <a:t>	①同一のテスト実施を避けるために、テストフェーズ毎のテスト</a:t>
            </a:r>
            <a:r>
              <a:rPr lang="ja-JP" altLang="en-US" sz="1800" kern="0" dirty="0" smtClean="0"/>
              <a:t>内容</a:t>
            </a:r>
            <a:r>
              <a:rPr lang="en-US" altLang="ja-JP" sz="1800" kern="0" dirty="0" smtClean="0"/>
              <a:t/>
            </a:r>
            <a:br>
              <a:rPr lang="en-US" altLang="ja-JP" sz="1800" kern="0" dirty="0" smtClean="0"/>
            </a:br>
            <a:r>
              <a:rPr lang="ja-JP" altLang="en-US" sz="1800" kern="0" dirty="0"/>
              <a:t>	②段階的に品質を確認するために、テストフェーズ毎の開始／終了</a:t>
            </a:r>
            <a:r>
              <a:rPr lang="ja-JP" altLang="en-US" sz="1800" kern="0" dirty="0" smtClean="0"/>
              <a:t>基準</a:t>
            </a:r>
            <a:r>
              <a:rPr lang="en-US" altLang="ja-JP" sz="1800" kern="0" dirty="0" smtClean="0"/>
              <a:t/>
            </a:r>
            <a:br>
              <a:rPr lang="en-US" altLang="ja-JP" sz="1800" kern="0" dirty="0" smtClean="0"/>
            </a:br>
            <a:r>
              <a:rPr lang="ja-JP" altLang="en-US" sz="1800" kern="0" dirty="0"/>
              <a:t>	③品質達成を具体化するために、テストフェーズ毎の品質尺度と品質</a:t>
            </a:r>
            <a:r>
              <a:rPr lang="ja-JP" altLang="en-US" sz="1800" kern="0" dirty="0" smtClean="0"/>
              <a:t>指標</a:t>
            </a:r>
            <a:r>
              <a:rPr lang="en-US" altLang="ja-JP" sz="1800" kern="0" dirty="0" smtClean="0"/>
              <a:t/>
            </a:r>
            <a:br>
              <a:rPr lang="en-US" altLang="ja-JP" sz="1800" kern="0" dirty="0" smtClean="0"/>
            </a:br>
            <a:r>
              <a:rPr lang="ja-JP" altLang="en-US" sz="1800" kern="0" dirty="0"/>
              <a:t>	④体制と役割り（ユーザー役割りも含めてデータ準備、実施、検証、承認、</a:t>
            </a:r>
            <a:r>
              <a:rPr lang="en-US" altLang="ja-JP" sz="1800" kern="0" dirty="0" err="1"/>
              <a:t>etc</a:t>
            </a:r>
            <a:r>
              <a:rPr lang="ja-JP" altLang="en-US" sz="1800" kern="0" dirty="0" smtClean="0"/>
              <a:t>）</a:t>
            </a:r>
            <a:r>
              <a:rPr lang="en-US" altLang="ja-JP" sz="1800" kern="0" dirty="0" smtClean="0"/>
              <a:t/>
            </a:r>
            <a:br>
              <a:rPr lang="en-US" altLang="ja-JP" sz="1800" kern="0" dirty="0" smtClean="0"/>
            </a:br>
            <a:r>
              <a:rPr lang="ja-JP" altLang="en-US" sz="1800" kern="0" dirty="0"/>
              <a:t>	⑤障害管理方法</a:t>
            </a:r>
            <a:r>
              <a:rPr lang="ja-JP" altLang="en-US" sz="1800" kern="0" dirty="0" smtClean="0"/>
              <a:t>と実施手順</a:t>
            </a:r>
            <a:r>
              <a:rPr lang="en-US" altLang="ja-JP" sz="1800" kern="0" dirty="0" smtClean="0"/>
              <a:t/>
            </a:r>
            <a:br>
              <a:rPr lang="en-US" altLang="ja-JP" sz="1800" kern="0" dirty="0" smtClean="0"/>
            </a:br>
            <a:r>
              <a:rPr lang="ja-JP" altLang="en-US" sz="1800" kern="0" dirty="0">
                <a:solidFill>
                  <a:srgbClr val="000000"/>
                </a:solidFill>
              </a:rPr>
              <a:t>	⑥チーム別のテストデータ利用範囲（マスターデータ更新範囲）</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smtClean="0">
                    <a:solidFill>
                      <a:srgbClr val="FF0000"/>
                    </a:solidFill>
                    <a:latin typeface="Elephant" panose="02020904090505020303" pitchFamily="18" charset="0"/>
                    <a:ea typeface="HGS創英ﾌﾟﾚｾﾞﾝｽEB" panose="02020800000000000000" pitchFamily="18" charset="-128"/>
                  </a:rPr>
                  <a:t>QA</a:t>
                </a:r>
                <a:endParaRPr lang="ja-JP" altLang="en-US">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73</a:t>
            </a:fld>
            <a:endParaRPr lang="en-US" altLang="ja-JP">
              <a:solidFill>
                <a:srgbClr val="000000"/>
              </a:solidFill>
            </a:endParaRPr>
          </a:p>
        </p:txBody>
      </p:sp>
    </p:spTree>
    <p:extLst>
      <p:ext uri="{BB962C8B-B14F-4D97-AF65-F5344CB8AC3E}">
        <p14:creationId xmlns:p14="http://schemas.microsoft.com/office/powerpoint/2010/main" val="4026651686"/>
      </p:ext>
    </p:extLst>
  </p:cSld>
  <p:clrMapOvr>
    <a:masterClrMapping/>
  </p:clrMapOvr>
  <p:transition spd="slow"/>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限りなく</a:t>
            </a:r>
            <a:r>
              <a:rPr lang="ja-JP" altLang="en-US" sz="1800" b="1" kern="0" dirty="0">
                <a:solidFill>
                  <a:srgbClr val="000000"/>
                </a:solidFill>
              </a:rPr>
              <a:t>　テストは続く　いつまで</a:t>
            </a:r>
            <a:r>
              <a:rPr lang="ja-JP" altLang="en-US" sz="1800" b="1" kern="0" dirty="0" smtClean="0">
                <a:solidFill>
                  <a:srgbClr val="000000"/>
                </a:solidFill>
              </a:rPr>
              <a:t>も</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064】</a:t>
            </a:r>
            <a:r>
              <a:rPr lang="ja-JP" altLang="en-US" sz="2400" dirty="0" smtClean="0"/>
              <a:t> テスト</a:t>
            </a:r>
            <a:r>
              <a:rPr lang="ja-JP" altLang="en-US" sz="2400" dirty="0"/>
              <a:t>終了判断基準はテスト計画で決めて顧客と合意を取る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テストをいつ終了</a:t>
            </a:r>
            <a:r>
              <a:rPr lang="ja-JP" altLang="en-US" sz="1800" dirty="0"/>
              <a:t>すべきか分からない。</a:t>
            </a:r>
          </a:p>
          <a:p>
            <a:pPr marL="540000">
              <a:spcBef>
                <a:spcPts val="0"/>
              </a:spcBef>
              <a:buFont typeface="Arial" panose="020B0604020202020204" pitchFamily="34" charset="0"/>
              <a:buChar char="•"/>
            </a:pPr>
            <a:r>
              <a:rPr lang="ja-JP" altLang="en-US" sz="1800" dirty="0"/>
              <a:t>テストが十分かどうかも分からない。</a:t>
            </a:r>
          </a:p>
          <a:p>
            <a:pPr marL="540000">
              <a:spcBef>
                <a:spcPts val="0"/>
              </a:spcBef>
              <a:buFont typeface="Arial" panose="020B0604020202020204" pitchFamily="34" charset="0"/>
              <a:buChar char="•"/>
            </a:pPr>
            <a:r>
              <a:rPr lang="ja-JP" altLang="en-US" sz="1800" dirty="0"/>
              <a:t>不安なので、期限ぎりぎりまでテストをする。</a:t>
            </a:r>
          </a:p>
          <a:p>
            <a:pPr marL="540000">
              <a:spcBef>
                <a:spcPts val="0"/>
              </a:spcBef>
              <a:buFont typeface="Arial" panose="020B0604020202020204" pitchFamily="34" charset="0"/>
              <a:buChar char="•"/>
            </a:pPr>
            <a:r>
              <a:rPr lang="ja-JP" altLang="en-US" sz="1800" dirty="0"/>
              <a:t>期限になったら、「やるだけのことはやった」とテストを終了する。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2.13 </a:t>
            </a:r>
            <a:r>
              <a:rPr lang="ja-JP" altLang="en-US" sz="1800" kern="0">
                <a:solidFill>
                  <a:srgbClr val="000000"/>
                </a:solidFill>
              </a:rPr>
              <a:t>品質計画のマネジメント⑤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テスト終了判断は、テスト計画で以下のような判断基準を決める。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a:t>
            </a:r>
            <a:r>
              <a:rPr lang="en-US" altLang="ja-JP" sz="1800" kern="0" dirty="0">
                <a:solidFill>
                  <a:srgbClr val="000000"/>
                </a:solidFill>
              </a:rPr>
              <a:t>V</a:t>
            </a:r>
            <a:r>
              <a:rPr lang="ja-JP" altLang="en-US" sz="1800" kern="0" dirty="0" smtClean="0">
                <a:solidFill>
                  <a:srgbClr val="000000"/>
                </a:solidFill>
              </a:rPr>
              <a:t>字</a:t>
            </a:r>
            <a:r>
              <a:rPr lang="ja-JP" altLang="en-US" sz="1800" kern="0" dirty="0"/>
              <a:t>開発プロセスにより各設計仕様書を入力情報と</a:t>
            </a:r>
            <a:r>
              <a:rPr lang="ja-JP" altLang="en-US" sz="1800" kern="0" dirty="0" smtClean="0"/>
              <a:t>して抽出した、網羅的なテスト</a:t>
            </a:r>
            <a:r>
              <a:rPr lang="en-US" altLang="ja-JP" sz="1800" kern="0" dirty="0" smtClean="0"/>
              <a:t/>
            </a:r>
            <a:br>
              <a:rPr lang="en-US" altLang="ja-JP" sz="1800" kern="0" dirty="0" smtClean="0"/>
            </a:br>
            <a:r>
              <a:rPr lang="ja-JP" altLang="en-US" sz="1800" kern="0" dirty="0" smtClean="0"/>
              <a:t>　　　項目を全て消化したこと。</a:t>
            </a:r>
            <a:r>
              <a:rPr lang="ja-JP" altLang="en-US" sz="1800" kern="0" dirty="0"/>
              <a:t>（</a:t>
            </a:r>
            <a:r>
              <a:rPr lang="ja-JP" altLang="en-US" sz="1800" kern="0" dirty="0" smtClean="0"/>
              <a:t>テスト未消化がないこと）</a:t>
            </a:r>
            <a:r>
              <a:rPr lang="en-US" altLang="ja-JP" sz="1800" kern="0" dirty="0"/>
              <a:t/>
            </a:r>
            <a:br>
              <a:rPr lang="en-US" altLang="ja-JP" sz="1800" kern="0" dirty="0"/>
            </a:br>
            <a:r>
              <a:rPr lang="ja-JP" altLang="en-US" sz="1800" kern="0" dirty="0"/>
              <a:t>　</a:t>
            </a:r>
            <a:r>
              <a:rPr lang="ja-JP" altLang="en-US" sz="1800" kern="0" dirty="0" smtClean="0"/>
              <a:t>② 摘出した障害を全て解消したこと。</a:t>
            </a:r>
            <a:r>
              <a:rPr lang="en-US" altLang="ja-JP" sz="1800" kern="0" dirty="0" smtClean="0"/>
              <a:t/>
            </a:r>
            <a:br>
              <a:rPr lang="en-US" altLang="ja-JP" sz="1800" kern="0" dirty="0" smtClean="0"/>
            </a:br>
            <a:r>
              <a:rPr lang="ja-JP" altLang="en-US" sz="1800" kern="0" dirty="0" smtClean="0"/>
              <a:t>　③ テスト</a:t>
            </a:r>
            <a:r>
              <a:rPr lang="ja-JP" altLang="en-US" sz="1800" kern="0" dirty="0"/>
              <a:t>進捗とバグ摘出状況</a:t>
            </a:r>
            <a:r>
              <a:rPr lang="ja-JP" altLang="en-US" sz="1800" kern="0" dirty="0" smtClean="0"/>
              <a:t>の信頼度成長曲線から品質を</a:t>
            </a:r>
            <a:r>
              <a:rPr lang="ja-JP" altLang="en-US" sz="1800" kern="0" dirty="0"/>
              <a:t>判断</a:t>
            </a:r>
            <a:r>
              <a:rPr lang="ja-JP" altLang="en-US" sz="1800" kern="0" dirty="0" smtClean="0"/>
              <a:t>する。</a:t>
            </a:r>
            <a:r>
              <a:rPr lang="en-US" altLang="ja-JP" sz="1800" kern="0" dirty="0" smtClean="0"/>
              <a:t/>
            </a:r>
            <a:br>
              <a:rPr lang="en-US" altLang="ja-JP" sz="1800" kern="0" dirty="0" smtClean="0"/>
            </a:br>
            <a:r>
              <a:rPr lang="ja-JP" altLang="en-US" sz="1800" kern="0" dirty="0"/>
              <a:t>　</a:t>
            </a:r>
            <a:r>
              <a:rPr lang="ja-JP" altLang="en-US" sz="1800" kern="0" dirty="0" smtClean="0"/>
              <a:t>　　但し、</a:t>
            </a:r>
            <a:r>
              <a:rPr lang="ja-JP" altLang="en-US" sz="1800" kern="0" dirty="0"/>
              <a:t>信頼度</a:t>
            </a:r>
            <a:r>
              <a:rPr lang="ja-JP" altLang="en-US" sz="1800" kern="0" dirty="0">
                <a:solidFill>
                  <a:srgbClr val="000000"/>
                </a:solidFill>
              </a:rPr>
              <a:t>成長曲線は、</a:t>
            </a:r>
            <a:r>
              <a:rPr lang="ja-JP" altLang="en-US" sz="1800" kern="0" dirty="0" smtClean="0">
                <a:solidFill>
                  <a:srgbClr val="000000"/>
                </a:solidFill>
              </a:rPr>
              <a:t>総合テストなどで</a:t>
            </a:r>
            <a:r>
              <a:rPr lang="ja-JP" altLang="en-US" sz="1800" kern="0" dirty="0">
                <a:solidFill>
                  <a:srgbClr val="000000"/>
                </a:solidFill>
              </a:rPr>
              <a:t>使って</a:t>
            </a:r>
            <a:r>
              <a:rPr lang="ja-JP" altLang="en-US" sz="1800" kern="0" dirty="0" smtClean="0">
                <a:solidFill>
                  <a:srgbClr val="000000"/>
                </a:solidFill>
              </a:rPr>
              <a:t>初めて意味</a:t>
            </a:r>
            <a:r>
              <a:rPr lang="ja-JP" altLang="en-US" sz="1800" kern="0" dirty="0">
                <a:solidFill>
                  <a:srgbClr val="000000"/>
                </a:solidFill>
              </a:rPr>
              <a:t>がある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機能テストでは、テスト項目の実行順序に影響されるため余り意味</a:t>
            </a:r>
            <a:r>
              <a:rPr lang="ja-JP" altLang="en-US" sz="1800" kern="0" dirty="0">
                <a:solidFill>
                  <a:srgbClr val="000000"/>
                </a:solidFill>
              </a:rPr>
              <a:t>がない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④ テストカバレッジの基準を設ける</a:t>
            </a:r>
            <a:r>
              <a:rPr lang="ja-JP" altLang="en-US" sz="1800" kern="0" dirty="0">
                <a:solidFill>
                  <a:srgbClr val="000000"/>
                </a:solidFill>
              </a:rPr>
              <a:t>。</a:t>
            </a:r>
          </a:p>
        </p:txBody>
      </p:sp>
      <p:grpSp>
        <p:nvGrpSpPr>
          <p:cNvPr id="23" name="グループ化 16"/>
          <p:cNvGrpSpPr>
            <a:grpSpLocks/>
          </p:cNvGrpSpPr>
          <p:nvPr/>
        </p:nvGrpSpPr>
        <p:grpSpPr bwMode="auto">
          <a:xfrm>
            <a:off x="5580063" y="0"/>
            <a:ext cx="3563937" cy="576263"/>
            <a:chOff x="5580112" y="-27384"/>
            <a:chExt cx="3563888" cy="576064"/>
          </a:xfrm>
        </p:grpSpPr>
        <p:grpSp>
          <p:nvGrpSpPr>
            <p:cNvPr id="24"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74</a:t>
            </a:fld>
            <a:endParaRPr lang="en-US" altLang="ja-JP">
              <a:solidFill>
                <a:srgbClr val="000000"/>
              </a:solidFill>
            </a:endParaRPr>
          </a:p>
        </p:txBody>
      </p:sp>
    </p:spTree>
    <p:extLst>
      <p:ext uri="{BB962C8B-B14F-4D97-AF65-F5344CB8AC3E}">
        <p14:creationId xmlns:p14="http://schemas.microsoft.com/office/powerpoint/2010/main" val="1323061776"/>
      </p:ext>
    </p:extLst>
  </p:cSld>
  <p:clrMapOvr>
    <a:masterClrMapping/>
  </p:clrMapOvr>
  <p:transition spd="slow"/>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生産性</a:t>
            </a:r>
            <a:r>
              <a:rPr lang="ja-JP" altLang="en-US" sz="1800" b="1" kern="0" dirty="0"/>
              <a:t>　</a:t>
            </a:r>
            <a:r>
              <a:rPr lang="ja-JP" altLang="en-US" sz="1800" b="1" kern="0" dirty="0" smtClean="0"/>
              <a:t>上げるためには</a:t>
            </a:r>
            <a:r>
              <a:rPr lang="ja-JP" altLang="en-US" sz="1800" b="1" kern="0" dirty="0"/>
              <a:t>　</a:t>
            </a:r>
            <a:r>
              <a:rPr lang="ja-JP" altLang="en-US" sz="1800" b="1" kern="0" dirty="0" smtClean="0"/>
              <a:t>まず教育</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065】 </a:t>
            </a:r>
            <a:r>
              <a:rPr lang="ja-JP" altLang="en-US" sz="2400" dirty="0" smtClean="0"/>
              <a:t>トレーニング</a:t>
            </a:r>
            <a:r>
              <a:rPr lang="ja-JP" altLang="en-US" sz="2400" dirty="0"/>
              <a:t>計画で無駄なコストを抑える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プロジェクトメンバーが、期待したアウトプットを作れない。</a:t>
            </a:r>
          </a:p>
          <a:p>
            <a:pPr marL="540000">
              <a:spcBef>
                <a:spcPts val="0"/>
              </a:spcBef>
              <a:buFont typeface="Arial" panose="020B0604020202020204" pitchFamily="34" charset="0"/>
              <a:buChar char="•"/>
            </a:pPr>
            <a:r>
              <a:rPr lang="ja-JP" altLang="en-US" sz="1800" dirty="0"/>
              <a:t>人により成果物にバラつきがあるため、揃えるのに手間がかかる。</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2.13 </a:t>
            </a:r>
            <a:r>
              <a:rPr lang="ja-JP" altLang="en-US" sz="1800" kern="0" dirty="0">
                <a:solidFill>
                  <a:srgbClr val="000000"/>
                </a:solidFill>
              </a:rPr>
              <a:t>品質計画</a:t>
            </a:r>
            <a:r>
              <a:rPr lang="ja-JP" altLang="en-US" sz="1800" kern="0">
                <a:solidFill>
                  <a:srgbClr val="000000"/>
                </a:solidFill>
              </a:rPr>
              <a:t>の</a:t>
            </a:r>
            <a:r>
              <a:rPr lang="ja-JP" altLang="en-US" sz="1800" kern="0" smtClean="0">
                <a:solidFill>
                  <a:srgbClr val="000000"/>
                </a:solidFill>
              </a:rPr>
              <a:t>マネジメント⑥</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計画した生産性で、高品質な成果物を作るために必要となるトレーニングを計画する。</a:t>
            </a:r>
          </a:p>
          <a:p>
            <a:pPr marL="540000">
              <a:spcBef>
                <a:spcPts val="0"/>
              </a:spcBef>
              <a:buFont typeface="Arial" panose="020B0604020202020204" pitchFamily="34" charset="0"/>
              <a:buChar char="•"/>
            </a:pPr>
            <a:r>
              <a:rPr lang="ja-JP" altLang="en-US" sz="1800" kern="0" dirty="0">
                <a:solidFill>
                  <a:srgbClr val="000000"/>
                </a:solidFill>
              </a:rPr>
              <a:t>プロジェクトで必要なスキルを</a:t>
            </a:r>
            <a:r>
              <a:rPr lang="ja-JP" altLang="en-US" sz="1800" kern="0" dirty="0"/>
              <a:t>洗い出し、アサインされたメンバーのスキルとのギャップを</a:t>
            </a:r>
            <a:r>
              <a:rPr lang="ja-JP" altLang="en-US" sz="1800" kern="0" dirty="0" smtClean="0"/>
              <a:t>埋める</a:t>
            </a:r>
            <a:r>
              <a:rPr lang="en-US" altLang="ja-JP" sz="1800" kern="0" dirty="0" smtClean="0"/>
              <a:t/>
            </a:r>
            <a:br>
              <a:rPr lang="en-US" altLang="ja-JP" sz="1800" kern="0" dirty="0" smtClean="0"/>
            </a:br>
            <a:r>
              <a:rPr lang="ja-JP" altLang="en-US" sz="1800" kern="0" dirty="0" smtClean="0"/>
              <a:t>トレーニング</a:t>
            </a:r>
            <a:r>
              <a:rPr lang="ja-JP" altLang="en-US" sz="1800" kern="0" dirty="0"/>
              <a:t>項目</a:t>
            </a:r>
            <a:r>
              <a:rPr lang="ja-JP" altLang="en-US" sz="1800" kern="0" dirty="0" smtClean="0"/>
              <a:t>を取り決める。</a:t>
            </a:r>
            <a:endParaRPr lang="ja-JP" altLang="en-US" sz="1800" kern="0" dirty="0"/>
          </a:p>
          <a:p>
            <a:pPr marL="540000">
              <a:spcBef>
                <a:spcPts val="0"/>
              </a:spcBef>
              <a:buFont typeface="Arial" panose="020B0604020202020204" pitchFamily="34" charset="0"/>
              <a:buChar char="•"/>
            </a:pPr>
            <a:r>
              <a:rPr lang="ja-JP" altLang="en-US" sz="1800" kern="0" dirty="0"/>
              <a:t>プロジェクト内の標準化トレーニングにより、「無駄な自由を奪う」ことが必要。</a:t>
            </a:r>
          </a:p>
          <a:p>
            <a:pPr marL="540000">
              <a:spcBef>
                <a:spcPts val="0"/>
              </a:spcBef>
              <a:buFont typeface="Arial" panose="020B0604020202020204" pitchFamily="34" charset="0"/>
              <a:buChar char="•"/>
            </a:pPr>
            <a:r>
              <a:rPr lang="ja-JP" altLang="en-US" sz="1800" kern="0" dirty="0"/>
              <a:t>各トレーニングの種類別に責任者を任命し、</a:t>
            </a:r>
            <a:r>
              <a:rPr lang="ja-JP" altLang="en-US" sz="1800" kern="0" dirty="0">
                <a:solidFill>
                  <a:srgbClr val="000000"/>
                </a:solidFill>
              </a:rPr>
              <a:t>トレーニング文書の内容を計画する。</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smtClean="0">
                    <a:solidFill>
                      <a:srgbClr val="FF0000"/>
                    </a:solidFill>
                    <a:latin typeface="Elephant" panose="02020904090505020303" pitchFamily="18" charset="0"/>
                    <a:ea typeface="HGS創英ﾌﾟﾚｾﾞﾝｽEB" panose="02020800000000000000" pitchFamily="18" charset="-128"/>
                  </a:rPr>
                  <a:t>QA</a:t>
                </a:r>
                <a:endParaRPr lang="ja-JP" altLang="en-US">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75</a:t>
            </a:fld>
            <a:endParaRPr lang="en-US" altLang="ja-JP">
              <a:solidFill>
                <a:srgbClr val="000000"/>
              </a:solidFill>
            </a:endParaRPr>
          </a:p>
        </p:txBody>
      </p:sp>
    </p:spTree>
    <p:extLst>
      <p:ext uri="{BB962C8B-B14F-4D97-AF65-F5344CB8AC3E}">
        <p14:creationId xmlns:p14="http://schemas.microsoft.com/office/powerpoint/2010/main" val="1047985318"/>
      </p:ext>
    </p:extLst>
  </p:cSld>
  <p:clrMapOvr>
    <a:masterClrMapping/>
  </p:clrMapOvr>
  <p:transition spd="slow"/>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品質</a:t>
            </a:r>
            <a:r>
              <a:rPr lang="ja-JP" altLang="en-US" sz="1800" b="1" kern="0" dirty="0">
                <a:solidFill>
                  <a:srgbClr val="000000"/>
                </a:solidFill>
              </a:rPr>
              <a:t>の　</a:t>
            </a:r>
            <a:r>
              <a:rPr lang="ja-JP" altLang="en-US" sz="1800" b="1" kern="0" dirty="0" smtClean="0">
                <a:solidFill>
                  <a:srgbClr val="000000"/>
                </a:solidFill>
              </a:rPr>
              <a:t>本質 顧客</a:t>
            </a:r>
            <a:r>
              <a:rPr lang="ja-JP" altLang="en-US" sz="1800" b="1" kern="0" dirty="0">
                <a:solidFill>
                  <a:srgbClr val="000000"/>
                </a:solidFill>
              </a:rPr>
              <a:t>の　</a:t>
            </a:r>
            <a:r>
              <a:rPr lang="ja-JP" altLang="en-US" sz="1800" b="1" kern="0" dirty="0" smtClean="0">
                <a:solidFill>
                  <a:srgbClr val="000000"/>
                </a:solidFill>
              </a:rPr>
              <a:t>満足度</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066】 </a:t>
            </a:r>
            <a:r>
              <a:rPr lang="ja-JP" altLang="en-US" sz="2400" dirty="0" smtClean="0"/>
              <a:t>品質</a:t>
            </a:r>
            <a:r>
              <a:rPr lang="ja-JP" altLang="en-US" sz="2400" dirty="0"/>
              <a:t>は顧客要求との合致で</a:t>
            </a:r>
            <a:r>
              <a:rPr lang="ja-JP" altLang="en-US" sz="2400" dirty="0" smtClean="0"/>
              <a:t>ある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en-US" altLang="ja-JP" sz="1800" dirty="0"/>
              <a:t>Bug</a:t>
            </a:r>
            <a:r>
              <a:rPr lang="ja-JP" altLang="en-US" sz="1800" dirty="0"/>
              <a:t>は</a:t>
            </a:r>
            <a:r>
              <a:rPr lang="ja-JP" altLang="en-US" sz="1800" dirty="0" smtClean="0"/>
              <a:t>見つけたら</a:t>
            </a:r>
            <a:r>
              <a:rPr lang="ja-JP" altLang="en-US" sz="1800" dirty="0"/>
              <a:t>直せば良い！１日でも早くサービスを提供することに意味があるんだ</a:t>
            </a:r>
            <a:r>
              <a:rPr lang="ja-JP" altLang="en-US" sz="1800" dirty="0" smtClean="0"/>
              <a:t>！</a:t>
            </a:r>
            <a:r>
              <a:rPr lang="en-US" altLang="ja-JP" sz="1800" dirty="0" smtClean="0"/>
              <a:t/>
            </a:r>
            <a:br>
              <a:rPr lang="en-US" altLang="ja-JP" sz="1800" dirty="0" smtClean="0"/>
            </a:br>
            <a:r>
              <a:rPr lang="ja-JP" altLang="en-US" sz="1800" dirty="0" smtClean="0"/>
              <a:t>サービス</a:t>
            </a:r>
            <a:r>
              <a:rPr lang="ja-JP" altLang="en-US" sz="1800" dirty="0"/>
              <a:t>日程を早めろ！と恫喝された</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smtClean="0"/>
              <a:t>性</a:t>
            </a:r>
            <a:r>
              <a:rPr lang="ja-JP" altLang="en-US" sz="1800" dirty="0"/>
              <a:t>能面など</a:t>
            </a:r>
            <a:r>
              <a:rPr lang="ja-JP" altLang="en-US" sz="1800" dirty="0" smtClean="0"/>
              <a:t>の要求定義があいまいで、ユーザーテスト時点で顧客から、「このレスポンスでは業務に支障が出る！」と苦情が出てしまった。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2.14 </a:t>
            </a:r>
            <a:r>
              <a:rPr lang="ja-JP" altLang="en-US" sz="1800" kern="0" dirty="0">
                <a:solidFill>
                  <a:srgbClr val="000000"/>
                </a:solidFill>
              </a:rPr>
              <a:t>要求分析</a:t>
            </a:r>
            <a:r>
              <a:rPr lang="ja-JP" altLang="en-US" sz="1800" kern="0">
                <a:solidFill>
                  <a:srgbClr val="000000"/>
                </a:solidFill>
              </a:rPr>
              <a:t>の</a:t>
            </a:r>
            <a:r>
              <a:rPr lang="ja-JP" altLang="en-US" sz="1800" kern="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品質は顧客要求との合致なのだから、作り手視点で考えては</a:t>
            </a:r>
            <a:r>
              <a:rPr lang="ja-JP" altLang="en-US" sz="1800" kern="0">
                <a:solidFill>
                  <a:srgbClr val="000000"/>
                </a:solidFill>
              </a:rPr>
              <a:t>ダメ。利用者視点で考える</a:t>
            </a:r>
            <a:r>
              <a:rPr lang="ja-JP" altLang="en-US" sz="1800" kern="0" smtClean="0">
                <a:solidFill>
                  <a:srgbClr val="000000"/>
                </a:solidFill>
              </a:rPr>
              <a:t>。</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品質特性の優先度は、まず初めに確認する。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品質特性ごとに、要求を聞き出すステークホルダを特定し、顧客と合意する。</a:t>
            </a:r>
            <a:endParaRPr lang="ja-JP" altLang="en-US" sz="1800" kern="0" dirty="0">
              <a:solidFill>
                <a:srgbClr val="000000"/>
              </a:solidFill>
            </a:endParaRPr>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76</a:t>
            </a:fld>
            <a:endParaRPr lang="en-US" altLang="ja-JP">
              <a:solidFill>
                <a:srgbClr val="000000"/>
              </a:solidFill>
            </a:endParaRPr>
          </a:p>
        </p:txBody>
      </p:sp>
    </p:spTree>
    <p:extLst>
      <p:ext uri="{BB962C8B-B14F-4D97-AF65-F5344CB8AC3E}">
        <p14:creationId xmlns:p14="http://schemas.microsoft.com/office/powerpoint/2010/main" val="441946367"/>
      </p:ext>
    </p:extLst>
  </p:cSld>
  <p:clrMapOvr>
    <a:masterClrMapping/>
  </p:clrMapOvr>
  <p:transition spd="slow"/>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要件の　欠陥</a:t>
            </a:r>
            <a:r>
              <a:rPr lang="ja-JP" altLang="en-US" sz="1800" b="1" kern="0" dirty="0"/>
              <a:t>なくして　</a:t>
            </a:r>
            <a:r>
              <a:rPr lang="ja-JP" altLang="en-US" sz="1800" b="1" kern="0" dirty="0" smtClean="0"/>
              <a:t>手戻りなし</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067】 </a:t>
            </a:r>
            <a:r>
              <a:rPr lang="ja-JP" altLang="en-US" sz="2400" dirty="0" smtClean="0"/>
              <a:t>設計</a:t>
            </a:r>
            <a:r>
              <a:rPr lang="ja-JP" altLang="en-US" sz="2400" dirty="0"/>
              <a:t>を開始する前に「要件の欠陥」をなくす</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開発するボリュームが、計画工数を大幅に上回った。</a:t>
            </a:r>
          </a:p>
          <a:p>
            <a:pPr marL="540000">
              <a:spcBef>
                <a:spcPts val="0"/>
              </a:spcBef>
              <a:buFont typeface="Arial" panose="020B0604020202020204" pitchFamily="34" charset="0"/>
              <a:buChar char="•"/>
            </a:pPr>
            <a:r>
              <a:rPr lang="ja-JP" altLang="en-US" sz="1800"/>
              <a:t>そもそも、期間内に終わるレベルの開発規模ではなかった。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2.14 </a:t>
            </a:r>
            <a:r>
              <a:rPr lang="ja-JP" altLang="en-US" sz="1800" kern="0">
                <a:solidFill>
                  <a:srgbClr val="000000"/>
                </a:solidFill>
              </a:rPr>
              <a:t>要求分析の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solidFill>
                  <a:srgbClr val="000000"/>
                </a:solidFill>
              </a:rPr>
              <a:t>以下の「要件の欠陥」をなくしてから開発をしないと、プロジェクトはトラブルへと突き進む。</a:t>
            </a:r>
          </a:p>
          <a:p>
            <a:pPr marL="940050" lvl="1">
              <a:spcBef>
                <a:spcPts val="0"/>
              </a:spcBef>
              <a:buFont typeface="+mj-ea"/>
              <a:buAutoNum type="circleNumDbPlain"/>
            </a:pPr>
            <a:r>
              <a:rPr lang="ja-JP" altLang="en-US" sz="1800" kern="0">
                <a:solidFill>
                  <a:srgbClr val="000000"/>
                </a:solidFill>
              </a:rPr>
              <a:t>要求獲得エラー	：漏れ、不足、過剰</a:t>
            </a:r>
          </a:p>
          <a:p>
            <a:pPr marL="940050" lvl="1">
              <a:spcBef>
                <a:spcPts val="0"/>
              </a:spcBef>
              <a:buFont typeface="+mj-ea"/>
              <a:buAutoNum type="circleNumDbPlain"/>
            </a:pPr>
            <a:r>
              <a:rPr lang="ja-JP" altLang="en-US" sz="1800" kern="0">
                <a:solidFill>
                  <a:srgbClr val="000000"/>
                </a:solidFill>
              </a:rPr>
              <a:t>分析エラー	：矛盾、曖昧、妥当でない、不明瞭、実現不可</a:t>
            </a:r>
          </a:p>
          <a:p>
            <a:pPr marL="940050" lvl="1">
              <a:spcBef>
                <a:spcPts val="0"/>
              </a:spcBef>
              <a:buFont typeface="+mj-ea"/>
              <a:buAutoNum type="circleNumDbPlain"/>
            </a:pPr>
            <a:r>
              <a:rPr lang="ja-JP" altLang="en-US" sz="1800" kern="0">
                <a:solidFill>
                  <a:srgbClr val="000000"/>
                </a:solidFill>
              </a:rPr>
              <a:t>文書化エラー	：評価不可、理解不可、構成不良、変更困難、ノイズ、不親切</a:t>
            </a:r>
          </a:p>
          <a:p>
            <a:pPr marL="540000">
              <a:spcBef>
                <a:spcPts val="0"/>
              </a:spcBef>
              <a:buFont typeface="Arial" panose="020B0604020202020204" pitchFamily="34" charset="0"/>
              <a:buChar char="•"/>
            </a:pPr>
            <a:r>
              <a:rPr lang="ja-JP" altLang="en-US" sz="1800" kern="0">
                <a:solidFill>
                  <a:srgbClr val="000000"/>
                </a:solidFill>
              </a:rPr>
              <a:t>要求分析の段階で、最も回避しなくてはいけない「矛盾」は「規模と工数との矛盾」</a:t>
            </a:r>
            <a:r>
              <a:rPr lang="ja-JP" altLang="en-US" sz="1800" kern="0" smtClean="0">
                <a:solidFill>
                  <a:srgbClr val="000000"/>
                </a:solidFill>
              </a:rPr>
              <a:t>と</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a:t>
            </a:r>
            <a:r>
              <a:rPr lang="ja-JP" altLang="en-US" sz="1800" kern="0">
                <a:solidFill>
                  <a:srgbClr val="000000"/>
                </a:solidFill>
              </a:rPr>
              <a:t>規模と工期との矛盾」である。</a:t>
            </a:r>
          </a:p>
          <a:p>
            <a:pPr marL="540000">
              <a:spcBef>
                <a:spcPts val="0"/>
              </a:spcBef>
              <a:buFont typeface="Arial" panose="020B0604020202020204" pitchFamily="34" charset="0"/>
              <a:buChar char="•"/>
            </a:pPr>
            <a:r>
              <a:rPr lang="ja-JP" altLang="en-US" sz="1800" kern="0">
                <a:solidFill>
                  <a:srgbClr val="000000"/>
                </a:solidFill>
              </a:rPr>
              <a:t>「非機能要件」は、漏れなく洗い出し、極力数値化した形で「機能要件」に割り当てる。</a:t>
            </a:r>
          </a:p>
          <a:p>
            <a:pPr marL="540000">
              <a:spcBef>
                <a:spcPts val="0"/>
              </a:spcBef>
              <a:buFont typeface="Arial" panose="020B0604020202020204" pitchFamily="34" charset="0"/>
              <a:buChar char="•"/>
            </a:pPr>
            <a:r>
              <a:rPr lang="ja-JP" altLang="en-US" sz="1800" kern="0">
                <a:solidFill>
                  <a:srgbClr val="000000"/>
                </a:solidFill>
              </a:rPr>
              <a:t>「機能要件」には「業務ルール」と「曖昧さをなくして記述した業務文書」を紐付ける。</a:t>
            </a:r>
          </a:p>
          <a:p>
            <a:pPr marL="540000">
              <a:spcBef>
                <a:spcPts val="0"/>
              </a:spcBef>
              <a:buFont typeface="Arial" panose="020B0604020202020204" pitchFamily="34" charset="0"/>
              <a:buChar char="•"/>
            </a:pPr>
            <a:r>
              <a:rPr lang="ja-JP" altLang="en-US" sz="1800" kern="0">
                <a:solidFill>
                  <a:srgbClr val="000000"/>
                </a:solidFill>
              </a:rPr>
              <a:t>そして、「機能要件」毎に工数を算出し、予算と期間に納まる「開発範囲」を判断する。</a:t>
            </a:r>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smtClean="0">
                    <a:solidFill>
                      <a:srgbClr val="FF0000"/>
                    </a:solidFill>
                    <a:latin typeface="Elephant" panose="02020904090505020303" pitchFamily="18" charset="0"/>
                    <a:ea typeface="HGS創英ﾌﾟﾚｾﾞﾝｽEB" panose="02020800000000000000" pitchFamily="18" charset="-128"/>
                  </a:rPr>
                  <a:t>QA</a:t>
                </a:r>
                <a:endParaRPr lang="ja-JP" altLang="en-US">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77</a:t>
            </a:fld>
            <a:endParaRPr lang="en-US" altLang="ja-JP">
              <a:solidFill>
                <a:srgbClr val="000000"/>
              </a:solidFill>
            </a:endParaRPr>
          </a:p>
        </p:txBody>
      </p:sp>
    </p:spTree>
    <p:extLst>
      <p:ext uri="{BB962C8B-B14F-4D97-AF65-F5344CB8AC3E}">
        <p14:creationId xmlns:p14="http://schemas.microsoft.com/office/powerpoint/2010/main" val="3017000791"/>
      </p:ext>
    </p:extLst>
  </p:cSld>
  <p:clrMapOvr>
    <a:masterClrMapping/>
  </p:clrMapOvr>
  <p:transition spd="slow"/>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言ってない</a:t>
            </a:r>
            <a:r>
              <a:rPr lang="ja-JP" altLang="en-US" sz="1800" b="1" kern="0" dirty="0"/>
              <a:t>　客からすれば　当たり前</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068】 </a:t>
            </a:r>
            <a:r>
              <a:rPr lang="ja-JP" altLang="en-US" sz="2400" dirty="0" smtClean="0">
                <a:solidFill>
                  <a:schemeClr val="bg1"/>
                </a:solidFill>
              </a:rPr>
              <a:t>明示されなかったことでも、当り前品質の欠陥はクレームとなる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明示されなかった業務バリエーションであるが、請求金額が間違っていたのだから、これは明らかに</a:t>
            </a:r>
            <a:r>
              <a:rPr lang="en-US" altLang="ja-JP" sz="1800" dirty="0" smtClean="0"/>
              <a:t>Bug</a:t>
            </a:r>
            <a:r>
              <a:rPr lang="ja-JP" altLang="en-US" sz="1800" dirty="0" smtClean="0"/>
              <a:t>であると、有償対応を認めてくれない。</a:t>
            </a:r>
            <a:endParaRPr lang="en-US" altLang="ja-JP" sz="1800" dirty="0" smtClean="0"/>
          </a:p>
          <a:p>
            <a:pPr marL="540000">
              <a:spcBef>
                <a:spcPts val="0"/>
              </a:spcBef>
              <a:buFont typeface="Arial" panose="020B0604020202020204" pitchFamily="34" charset="0"/>
              <a:buChar char="•"/>
            </a:pPr>
            <a:r>
              <a:rPr lang="ja-JP" altLang="en-US" sz="1800" dirty="0"/>
              <a:t>業務知識は知っていて当然という前提で打合せが進む</a:t>
            </a:r>
            <a:r>
              <a:rPr lang="ja-JP" altLang="en-US" sz="1800" dirty="0" smtClean="0"/>
              <a:t>。</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2.14 </a:t>
            </a:r>
            <a:r>
              <a:rPr lang="ja-JP" altLang="en-US" sz="1800" kern="0" dirty="0">
                <a:solidFill>
                  <a:srgbClr val="000000"/>
                </a:solidFill>
              </a:rPr>
              <a:t>要求分析</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当り前</a:t>
            </a:r>
            <a:r>
              <a:rPr lang="ja-JP" altLang="en-US" sz="1800" kern="0" dirty="0">
                <a:solidFill>
                  <a:srgbClr val="000000"/>
                </a:solidFill>
              </a:rPr>
              <a:t>品質（基本要求）は明示されないことがあリ、この要求に対する欠陥</a:t>
            </a:r>
            <a:r>
              <a:rPr lang="ja-JP" altLang="en-US" sz="1800" kern="0" dirty="0" smtClean="0">
                <a:solidFill>
                  <a:srgbClr val="000000"/>
                </a:solidFill>
              </a:rPr>
              <a:t>はクレームに</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繋がる。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業務</a:t>
            </a:r>
            <a:r>
              <a:rPr lang="ja-JP" altLang="en-US" sz="1800" kern="0" dirty="0">
                <a:solidFill>
                  <a:srgbClr val="000000"/>
                </a:solidFill>
              </a:rPr>
              <a:t>担当者に「あってはならないことは何？」のキーワードで</a:t>
            </a:r>
            <a:r>
              <a:rPr lang="ja-JP" altLang="en-US" sz="1800" kern="0" dirty="0" smtClean="0">
                <a:solidFill>
                  <a:srgbClr val="000000"/>
                </a:solidFill>
              </a:rPr>
              <a:t>聞き出せる。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機能毎に、「この機能での致命的</a:t>
            </a:r>
            <a:r>
              <a:rPr lang="ja-JP" altLang="en-US" sz="1800" kern="0" dirty="0" smtClean="0">
                <a:solidFill>
                  <a:srgbClr val="000000"/>
                </a:solidFill>
              </a:rPr>
              <a:t>な欠陥は</a:t>
            </a:r>
            <a:r>
              <a:rPr lang="ja-JP" altLang="en-US" sz="1800" kern="0" dirty="0">
                <a:solidFill>
                  <a:srgbClr val="000000"/>
                </a:solidFill>
              </a:rPr>
              <a:t>何か？」をユーザと</a:t>
            </a:r>
            <a:r>
              <a:rPr lang="ja-JP" altLang="en-US" sz="1800" kern="0" dirty="0"/>
              <a:t>擦り合わせれば</a:t>
            </a:r>
            <a:r>
              <a:rPr lang="ja-JP" altLang="en-US" sz="1800" kern="0" dirty="0" smtClean="0"/>
              <a:t>、基本</a:t>
            </a:r>
            <a:r>
              <a:rPr lang="ja-JP" altLang="en-US" sz="1800" kern="0" dirty="0"/>
              <a:t>要求</a:t>
            </a:r>
            <a:r>
              <a:rPr lang="ja-JP" altLang="en-US" sz="1800" kern="0" dirty="0" smtClean="0"/>
              <a:t>が</a:t>
            </a:r>
            <a:r>
              <a:rPr lang="en-US" altLang="ja-JP" sz="1800" kern="0" dirty="0" smtClean="0"/>
              <a:t/>
            </a:r>
            <a:br>
              <a:rPr lang="en-US" altLang="ja-JP" sz="1800" kern="0" dirty="0" smtClean="0"/>
            </a:br>
            <a:r>
              <a:rPr lang="ja-JP" altLang="en-US" sz="1800" kern="0" dirty="0" smtClean="0"/>
              <a:t>見えてくる。</a:t>
            </a:r>
            <a:endParaRPr lang="en-US" altLang="ja-JP" sz="1800" kern="0" dirty="0" smtClean="0"/>
          </a:p>
          <a:p>
            <a:pPr marL="540000">
              <a:spcBef>
                <a:spcPts val="0"/>
              </a:spcBef>
              <a:buFont typeface="Arial" panose="020B0604020202020204" pitchFamily="34" charset="0"/>
              <a:buChar char="•"/>
            </a:pPr>
            <a:r>
              <a:rPr lang="ja-JP" altLang="en-US" sz="1800" kern="0" dirty="0" smtClean="0"/>
              <a:t>財務会計、人事管理、売上計上等の業務知識は、法律で決まっていることで、事前に</a:t>
            </a:r>
            <a:r>
              <a:rPr lang="en-US" altLang="ja-JP" sz="1800" kern="0" dirty="0" smtClean="0"/>
              <a:t/>
            </a:r>
            <a:br>
              <a:rPr lang="en-US" altLang="ja-JP" sz="1800" kern="0" dirty="0" smtClean="0"/>
            </a:br>
            <a:r>
              <a:rPr lang="ja-JP" altLang="en-US" sz="1800" kern="0" dirty="0" smtClean="0"/>
              <a:t>いくらでも学習が可能であり、資格制度や学習環境も世の中に整っている。そのため、ユーザーは知っていて当たり前と考える</a:t>
            </a:r>
            <a:r>
              <a:rPr lang="ja-JP" altLang="en-US" sz="1800" kern="0" dirty="0"/>
              <a:t>。顧客の業務を理解すること、学ぶ姿勢が</a:t>
            </a:r>
            <a:r>
              <a:rPr lang="ja-JP" altLang="en-US" sz="1800" kern="0" dirty="0">
                <a:solidFill>
                  <a:srgbClr val="000000"/>
                </a:solidFill>
              </a:rPr>
              <a:t>大事である。</a:t>
            </a:r>
          </a:p>
          <a:p>
            <a:pPr marL="540000">
              <a:spcBef>
                <a:spcPts val="0"/>
              </a:spcBef>
              <a:buFont typeface="Arial" panose="020B0604020202020204" pitchFamily="34" charset="0"/>
              <a:buChar char="•"/>
            </a:pPr>
            <a:endParaRPr lang="en-US" altLang="ja-JP" sz="1800" kern="0" dirty="0" smtClean="0">
              <a:solidFill>
                <a:srgbClr val="000000"/>
              </a:solidFill>
            </a:endParaRPr>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78</a:t>
            </a:fld>
            <a:endParaRPr lang="en-US" altLang="ja-JP">
              <a:solidFill>
                <a:srgbClr val="000000"/>
              </a:solidFill>
            </a:endParaRPr>
          </a:p>
        </p:txBody>
      </p:sp>
    </p:spTree>
    <p:extLst>
      <p:ext uri="{BB962C8B-B14F-4D97-AF65-F5344CB8AC3E}">
        <p14:creationId xmlns:p14="http://schemas.microsoft.com/office/powerpoint/2010/main" val="579212093"/>
      </p:ext>
    </p:extLst>
  </p:cSld>
  <p:clrMapOvr>
    <a:masterClrMapping/>
  </p:clrMapOvr>
  <p:transition spd="slow"/>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3"/>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a:t>障害時　対策・運用　漏らさずに</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069】 </a:t>
            </a:r>
            <a:r>
              <a:rPr lang="ja-JP" altLang="en-US" sz="2400" dirty="0" smtClean="0"/>
              <a:t>基本</a:t>
            </a:r>
            <a:r>
              <a:rPr lang="ja-JP" altLang="en-US" sz="2400" dirty="0"/>
              <a:t>要求として必要とされる非機能要件を明示する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プロジェクトによって作成される仕様書／設計書の記載レベルがまちまち。</a:t>
            </a:r>
            <a:endParaRPr lang="en-US" altLang="ja-JP" sz="1800" dirty="0" smtClean="0"/>
          </a:p>
          <a:p>
            <a:pPr marL="540000">
              <a:spcBef>
                <a:spcPts val="0"/>
              </a:spcBef>
              <a:buFont typeface="Arial" panose="020B0604020202020204" pitchFamily="34" charset="0"/>
              <a:buChar char="•"/>
            </a:pPr>
            <a:r>
              <a:rPr lang="ja-JP" altLang="en-US" sz="1800" dirty="0" smtClean="0"/>
              <a:t>仕様書／</a:t>
            </a:r>
            <a:r>
              <a:rPr lang="ja-JP" altLang="en-US" sz="1800" dirty="0"/>
              <a:t>設計書</a:t>
            </a:r>
            <a:r>
              <a:rPr lang="ja-JP" altLang="en-US" sz="1800" dirty="0" smtClean="0"/>
              <a:t>のレビュ－の観点が人によって大きく異なる場合がある。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2.14 </a:t>
            </a:r>
            <a:r>
              <a:rPr lang="ja-JP" altLang="en-US" sz="1800" kern="0">
                <a:solidFill>
                  <a:srgbClr val="000000"/>
                </a:solidFill>
              </a:rPr>
              <a:t>要求分析のマネジメント④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設計書のテンプレートに</a:t>
            </a:r>
            <a:r>
              <a:rPr lang="ja-JP" altLang="en-US" sz="1800" kern="0" dirty="0"/>
              <a:t>あらかじめ</a:t>
            </a:r>
            <a:r>
              <a:rPr lang="ja-JP" altLang="en-US" sz="1800" kern="0" dirty="0" smtClean="0"/>
              <a:t>記載が必要</a:t>
            </a:r>
            <a:r>
              <a:rPr lang="ja-JP" altLang="en-US" sz="1800" kern="0" dirty="0"/>
              <a:t>な項目を設定しておき、</a:t>
            </a:r>
            <a:r>
              <a:rPr lang="ja-JP" altLang="en-US" sz="1800" kern="0" dirty="0" smtClean="0"/>
              <a:t>必ずテンプレートを</a:t>
            </a:r>
            <a:r>
              <a:rPr lang="en-US" altLang="ja-JP" sz="1800" kern="0" dirty="0" smtClean="0"/>
              <a:t/>
            </a:r>
            <a:br>
              <a:rPr lang="en-US" altLang="ja-JP" sz="1800" kern="0" dirty="0" smtClean="0"/>
            </a:br>
            <a:r>
              <a:rPr lang="ja-JP" altLang="en-US" sz="1800" kern="0" dirty="0" smtClean="0"/>
              <a:t>使うように指導する。（目次を決めておくだけも効果的）</a:t>
            </a:r>
            <a:endParaRPr lang="ja-JP" altLang="en-US" sz="1800" kern="0" dirty="0"/>
          </a:p>
          <a:p>
            <a:pPr marL="540000">
              <a:spcBef>
                <a:spcPts val="0"/>
              </a:spcBef>
              <a:buFont typeface="Arial" panose="020B0604020202020204" pitchFamily="34" charset="0"/>
              <a:buChar char="•"/>
            </a:pPr>
            <a:r>
              <a:rPr lang="ja-JP" altLang="en-US" sz="1800" kern="0" dirty="0"/>
              <a:t>設計審査のチェックリストに運用設計を考慮した項目を記載し、設計審査時</a:t>
            </a:r>
            <a:r>
              <a:rPr lang="ja-JP" altLang="en-US" sz="1800" kern="0" dirty="0" smtClean="0"/>
              <a:t>に使用する。</a:t>
            </a:r>
            <a:endParaRPr lang="ja-JP" altLang="en-US" sz="1800" kern="0" dirty="0"/>
          </a:p>
          <a:p>
            <a:pPr marL="540000">
              <a:spcBef>
                <a:spcPts val="0"/>
              </a:spcBef>
              <a:buFont typeface="Arial" panose="020B0604020202020204" pitchFamily="34" charset="0"/>
              <a:buChar char="•"/>
            </a:pPr>
            <a:r>
              <a:rPr lang="ja-JP" altLang="en-US" sz="1800" kern="0" dirty="0"/>
              <a:t>品質特性等を利用</a:t>
            </a:r>
            <a:r>
              <a:rPr lang="ja-JP" altLang="en-US" sz="1800" kern="0" dirty="0" smtClean="0"/>
              <a:t>してチェック</a:t>
            </a:r>
            <a:r>
              <a:rPr lang="ja-JP" altLang="en-US" sz="1800" kern="0" dirty="0"/>
              <a:t>すると効果的。チェックリストを</a:t>
            </a:r>
            <a:r>
              <a:rPr lang="ja-JP" altLang="en-US" sz="1800" kern="0" dirty="0" smtClean="0"/>
              <a:t>作らず仕様</a:t>
            </a:r>
            <a:r>
              <a:rPr lang="ja-JP" altLang="en-US" sz="1800" kern="0" dirty="0"/>
              <a:t>／設計</a:t>
            </a:r>
            <a:r>
              <a:rPr lang="ja-JP" altLang="en-US" sz="1800" kern="0" dirty="0" smtClean="0"/>
              <a:t>の</a:t>
            </a:r>
            <a:r>
              <a:rPr lang="en-US" altLang="ja-JP" sz="1800" kern="0" dirty="0"/>
              <a:t/>
            </a:r>
            <a:br>
              <a:rPr lang="en-US" altLang="ja-JP" sz="1800" kern="0" dirty="0"/>
            </a:br>
            <a:r>
              <a:rPr lang="ja-JP" altLang="en-US" sz="1800" kern="0" dirty="0" smtClean="0"/>
              <a:t>テンプレート</a:t>
            </a:r>
            <a:r>
              <a:rPr lang="ja-JP" altLang="en-US" sz="1800" kern="0" dirty="0"/>
              <a:t>自体に品質特性を盛り込んだ項目を追加しておくと、書き忘れ</a:t>
            </a:r>
            <a:r>
              <a:rPr lang="ja-JP" altLang="en-US" sz="1800" kern="0" dirty="0" smtClean="0"/>
              <a:t>を防止する</a:t>
            </a:r>
            <a:r>
              <a:rPr lang="en-US" altLang="ja-JP" sz="1800" kern="0" dirty="0" smtClean="0"/>
              <a:t/>
            </a:r>
            <a:br>
              <a:rPr lang="en-US" altLang="ja-JP" sz="1800" kern="0" dirty="0" smtClean="0"/>
            </a:br>
            <a:r>
              <a:rPr lang="ja-JP" altLang="en-US" sz="1800" kern="0" dirty="0" smtClean="0"/>
              <a:t>効果</a:t>
            </a:r>
            <a:r>
              <a:rPr lang="ja-JP" altLang="en-US" sz="1800" kern="0" dirty="0"/>
              <a:t>がある</a:t>
            </a:r>
            <a:r>
              <a:rPr lang="ja-JP" altLang="en-US" sz="1800" kern="0" dirty="0" smtClean="0"/>
              <a:t>。（障害</a:t>
            </a:r>
            <a:r>
              <a:rPr lang="ja-JP" altLang="en-US" sz="1800" kern="0" dirty="0"/>
              <a:t>耐性</a:t>
            </a:r>
            <a:r>
              <a:rPr lang="ja-JP" altLang="en-US" sz="1800" kern="0" dirty="0" smtClean="0"/>
              <a:t>は信頼性</a:t>
            </a:r>
            <a:r>
              <a:rPr lang="ja-JP" altLang="en-US" sz="1800" kern="0" dirty="0"/>
              <a:t>、運用は</a:t>
            </a:r>
            <a:r>
              <a:rPr lang="ja-JP" altLang="en-US" sz="1800" kern="0" dirty="0" smtClean="0"/>
              <a:t>使用性として設計</a:t>
            </a:r>
            <a:r>
              <a:rPr lang="ja-JP" altLang="en-US" sz="1800" kern="0" dirty="0"/>
              <a:t>する</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テスト仕様書フォームは事前に準備しておき、設計</a:t>
            </a:r>
            <a:r>
              <a:rPr lang="ja-JP" altLang="en-US" sz="1800" kern="0" dirty="0"/>
              <a:t>段階</a:t>
            </a:r>
            <a:r>
              <a:rPr lang="ja-JP" altLang="en-US" sz="1800" kern="0" dirty="0" smtClean="0"/>
              <a:t>で気づいた点はテスト仕様書チェックリストに書き込んでいく。（プチ</a:t>
            </a:r>
            <a:r>
              <a:rPr lang="en-US" altLang="ja-JP" sz="1800" kern="0" dirty="0" smtClean="0"/>
              <a:t>W</a:t>
            </a:r>
            <a:r>
              <a:rPr lang="ja-JP" altLang="en-US" sz="1800" kern="0" dirty="0" smtClean="0"/>
              <a:t>字モデルで実施）</a:t>
            </a:r>
            <a:endParaRPr lang="ja-JP" altLang="en-US" sz="1800" kern="0" dirty="0"/>
          </a:p>
        </p:txBody>
      </p:sp>
      <p:grpSp>
        <p:nvGrpSpPr>
          <p:cNvPr id="18" name="グループ化 15"/>
          <p:cNvGrpSpPr>
            <a:grpSpLocks/>
          </p:cNvGrpSpPr>
          <p:nvPr/>
        </p:nvGrpSpPr>
        <p:grpSpPr bwMode="auto">
          <a:xfrm>
            <a:off x="5580063" y="0"/>
            <a:ext cx="3563937" cy="576263"/>
            <a:chOff x="5580112" y="-27384"/>
            <a:chExt cx="3563888" cy="576064"/>
          </a:xfrm>
        </p:grpSpPr>
        <p:grpSp>
          <p:nvGrpSpPr>
            <p:cNvPr id="19"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79</a:t>
            </a:fld>
            <a:endParaRPr lang="en-US" altLang="ja-JP">
              <a:solidFill>
                <a:srgbClr val="000000"/>
              </a:solidFill>
            </a:endParaRPr>
          </a:p>
        </p:txBody>
      </p:sp>
    </p:spTree>
    <p:extLst>
      <p:ext uri="{BB962C8B-B14F-4D97-AF65-F5344CB8AC3E}">
        <p14:creationId xmlns:p14="http://schemas.microsoft.com/office/powerpoint/2010/main" val="1795471514"/>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0" y="0"/>
            <a:ext cx="9144000" cy="648000"/>
          </a:xfrm>
          <a:prstGeom prst="rect">
            <a:avLst/>
          </a:prstGeom>
          <a:blipFill>
            <a:blip r:embed="rId3"/>
            <a:tile tx="0" ty="0" sx="100000" sy="100000" flip="none" algn="tl"/>
          </a:blipFill>
          <a:ln w="3175">
            <a:noFill/>
            <a:miter lim="800000"/>
            <a:headEnd/>
            <a:tailEnd/>
          </a:ln>
          <a:scene3d>
            <a:camera prst="orthographicFront"/>
            <a:lightRig rig="threePt" dir="t"/>
          </a:scene3d>
          <a:sp3d prstMaterial="softEdge">
            <a:bevelT prst="relaxedInset"/>
            <a:bevelB prst="relaxedInset"/>
          </a:sp3d>
        </p:spPr>
        <p:txBody>
          <a:bodyPr vert="horz" wrap="square" lIns="0" tIns="45720" rIns="0" bIns="45720" numCol="1" anchor="ctr" anchorCtr="0" compatLnSpc="1">
            <a:prstTxWarp prst="textNoShape">
              <a:avLst/>
            </a:prstTxWarp>
            <a:sp3d extrusionH="57150">
              <a:bevelT w="38100" h="38100"/>
              <a:bevelB w="38100" h="38100"/>
            </a:sp3d>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gn="ctr">
              <a:spcBef>
                <a:spcPts val="0"/>
              </a:spcBef>
              <a:buFontTx/>
              <a:buNone/>
            </a:pP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a:t>
            </a:r>
            <a:r>
              <a:rPr lang="en-US" altLang="ja-JP" sz="2400" b="1" i="1" kern="0" dirty="0" err="1"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SQuBOK</a:t>
            </a: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プロジェクト共通レベルのソフトウェア品質マネジメント」の肝</a:t>
            </a:r>
            <a:endParaRPr lang="ja-JP" altLang="en-US" sz="2400" b="1" i="1" kern="0" dirty="0">
              <a:ln>
                <a:solidFill>
                  <a:srgbClr val="000000"/>
                </a:solidFill>
              </a:ln>
              <a:solidFill>
                <a:srgbClr val="000000">
                  <a:lumMod val="75000"/>
                  <a:lumOff val="25000"/>
                </a:srgbClr>
              </a:solidFill>
              <a:effectLst>
                <a:outerShdw blurRad="50800" dist="76200" algn="l" rotWithShape="0">
                  <a:srgbClr val="808080">
                    <a:alpha val="35000"/>
                  </a:srgbClr>
                </a:outerShdw>
              </a:effectLst>
            </a:endParaRPr>
          </a:p>
        </p:txBody>
      </p:sp>
      <p:graphicFrame>
        <p:nvGraphicFramePr>
          <p:cNvPr id="5" name="表 4"/>
          <p:cNvGraphicFramePr>
            <a:graphicFrameLocks noGrp="1"/>
          </p:cNvGraphicFramePr>
          <p:nvPr>
            <p:extLst>
              <p:ext uri="{D42A27DB-BD31-4B8C-83A1-F6EECF244321}">
                <p14:modId xmlns:p14="http://schemas.microsoft.com/office/powerpoint/2010/main" val="81061492"/>
              </p:ext>
            </p:extLst>
          </p:nvPr>
        </p:nvGraphicFramePr>
        <p:xfrm>
          <a:off x="1" y="468000"/>
          <a:ext cx="9143998" cy="6048672"/>
        </p:xfrm>
        <a:graphic>
          <a:graphicData uri="http://schemas.openxmlformats.org/drawingml/2006/table">
            <a:tbl>
              <a:tblPr/>
              <a:tblGrid>
                <a:gridCol w="93464"/>
                <a:gridCol w="147986"/>
                <a:gridCol w="643872"/>
                <a:gridCol w="3582827"/>
                <a:gridCol w="207700"/>
                <a:gridCol w="147986"/>
                <a:gridCol w="643872"/>
                <a:gridCol w="3582827"/>
                <a:gridCol w="93464"/>
              </a:tblGrid>
              <a:tr h="216024">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2.8 </a:t>
                      </a:r>
                      <a:r>
                        <a:rPr lang="ja-JP" altLang="en-US" sz="1000" b="0" i="0" u="none" strike="noStrike" dirty="0">
                          <a:solidFill>
                            <a:srgbClr val="000000"/>
                          </a:solidFill>
                          <a:effectLst/>
                          <a:latin typeface="ＭＳ ゴシック"/>
                        </a:rPr>
                        <a:t>意思決定のマネジメント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2.12 </a:t>
                      </a:r>
                      <a:r>
                        <a:rPr lang="ja-JP" altLang="en-US" sz="1000" b="0" i="0" u="none" strike="noStrike">
                          <a:solidFill>
                            <a:srgbClr val="000000"/>
                          </a:solidFill>
                          <a:effectLst/>
                          <a:latin typeface="ＭＳ ゴシック"/>
                        </a:rPr>
                        <a:t>プロジェクトマネジメント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038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意思決定に正解はない。決定しないことによるロス予防を優先する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役割りの明確化でプロジェクトガバナンスの要を作る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039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お客様が何に重きを置くかで最終判断する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要件を確認せずにプロジェクトを開始しない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ツ－ルやパッケ－ジ選定は会社として判断する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見積もりはやりっ放しにしない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プロジェクトは計画が要、数値で押さえる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2.9 </a:t>
                      </a:r>
                      <a:r>
                        <a:rPr lang="ja-JP" altLang="en-US" sz="1000" b="0" i="0" u="none" strike="noStrike" dirty="0">
                          <a:solidFill>
                            <a:srgbClr val="000000"/>
                          </a:solidFill>
                          <a:effectLst/>
                          <a:latin typeface="ＭＳ ゴシック"/>
                        </a:rPr>
                        <a:t>調達のマネジメント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プロジェクト計画書は「プロジェクトの設計書」と考える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発注先の成熟度を観て管理レベルを変える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進捗は、予定が数値化されて初めて実績と対比できる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オフショア開発は、成熟度や文化が日本と異なることを考慮する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プロジェクト推進ル－ルがないのは、法律がない状態と同じ</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ル－ルの説明会は一番守らせたいメンバ－に説明させる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2.10 </a:t>
                      </a:r>
                      <a:r>
                        <a:rPr lang="ja-JP" altLang="en-US" sz="1000" b="0" i="0" u="none" strike="noStrike" dirty="0">
                          <a:solidFill>
                            <a:srgbClr val="000000"/>
                          </a:solidFill>
                          <a:effectLst/>
                          <a:latin typeface="ＭＳ ゴシック"/>
                        </a:rPr>
                        <a:t>リスクマネジメント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変更管理ル－ルを決めないと、アジリティ（俊敏性）が下がる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リスクは特定することで対策を容易に導くことが可能となる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059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課題の期日管理は完了工程を意識する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リスクは定期的に監視することでコスト削減が可能となる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顧客とのリスク共有がリスク低減につながる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機種間の移植は、前提の違いをリスク管理する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2.11 </a:t>
                      </a:r>
                      <a:r>
                        <a:rPr lang="ja-JP" altLang="en-US" sz="1000" b="0" i="0" u="none" strike="noStrike">
                          <a:solidFill>
                            <a:srgbClr val="000000"/>
                          </a:solidFill>
                          <a:effectLst/>
                          <a:latin typeface="ＭＳ ゴシック"/>
                        </a:rPr>
                        <a:t>構成管理</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トレ－サビリティの確保はＶ字の両端から始める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構成管理は成熟度に合わせて管理レベルを決める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049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ル－ルを決めずに枝分け（ブランチ）させない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r>
                        <a:rPr lang="ja-JP" altLang="en-US" sz="700" b="0" i="0" u="none" strike="noStrike">
                          <a:solidFill>
                            <a:srgbClr val="000000"/>
                          </a:solidFill>
                          <a:effectLst/>
                          <a:latin typeface="ＭＳ ゴシック"/>
                        </a:rPr>
                        <a:t>　</a:t>
                      </a: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216024">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r>
            </a:tbl>
          </a:graphicData>
        </a:graphic>
      </p:graphicFrame>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8</a:t>
            </a:fld>
            <a:endParaRPr lang="en-US" altLang="ja-JP" dirty="0">
              <a:solidFill>
                <a:srgbClr val="000000"/>
              </a:solidFill>
            </a:endParaRPr>
          </a:p>
        </p:txBody>
      </p:sp>
    </p:spTree>
    <p:extLst>
      <p:ext uri="{BB962C8B-B14F-4D97-AF65-F5344CB8AC3E}">
        <p14:creationId xmlns:p14="http://schemas.microsoft.com/office/powerpoint/2010/main" val="2482382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何時決める　それを決めるの　今でしょう</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070】 </a:t>
            </a:r>
            <a:r>
              <a:rPr lang="ja-JP" altLang="en-US" sz="2400" dirty="0" smtClean="0"/>
              <a:t>非機能要件</a:t>
            </a:r>
            <a:r>
              <a:rPr lang="ja-JP" altLang="en-US" sz="2400" dirty="0" smtClean="0">
                <a:solidFill>
                  <a:schemeClr val="bg1"/>
                </a:solidFill>
              </a:rPr>
              <a:t>の許容値は確定させる時期を合意</a:t>
            </a:r>
            <a:r>
              <a:rPr lang="ja-JP" altLang="en-US" sz="2400" dirty="0">
                <a:solidFill>
                  <a:schemeClr val="bg1"/>
                </a:solidFill>
              </a:rPr>
              <a:t>する</a:t>
            </a:r>
          </a:p>
        </p:txBody>
      </p:sp>
      <p:sp>
        <p:nvSpPr>
          <p:cNvPr id="25605" name="Rectangle 3"/>
          <p:cNvSpPr>
            <a:spLocks noGrp="1" noChangeArrowheads="1"/>
          </p:cNvSpPr>
          <p:nvPr>
            <p:ph idx="1"/>
          </p:nvPr>
        </p:nvSpPr>
        <p:spPr>
          <a:xfrm>
            <a:off x="0" y="1332000"/>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性能や信頼性の要求がはっきりしないまま基本設計以降の開発を進めた結果、検収</a:t>
            </a:r>
            <a:r>
              <a:rPr lang="en-US" altLang="ja-JP" sz="1800" dirty="0" smtClean="0"/>
              <a:t/>
            </a:r>
            <a:br>
              <a:rPr lang="en-US" altLang="ja-JP" sz="1800" dirty="0" smtClean="0"/>
            </a:br>
            <a:r>
              <a:rPr lang="ja-JP" altLang="en-US" sz="1800" dirty="0" smtClean="0"/>
              <a:t>時点でクレームとなり大幅な手戻りが発生した。</a:t>
            </a:r>
            <a:endParaRPr lang="en-US" altLang="ja-JP" sz="1800" dirty="0" smtClean="0"/>
          </a:p>
          <a:p>
            <a:pPr marL="540000">
              <a:spcBef>
                <a:spcPts val="0"/>
              </a:spcBef>
              <a:buFont typeface="Arial" panose="020B0604020202020204" pitchFamily="34" charset="0"/>
              <a:buChar char="•"/>
            </a:pPr>
            <a:r>
              <a:rPr lang="ja-JP" altLang="en-US" sz="1800" dirty="0" smtClean="0"/>
              <a:t>顧客から提示された非機能</a:t>
            </a:r>
            <a:r>
              <a:rPr lang="ja-JP" altLang="en-US" sz="1800" dirty="0"/>
              <a:t>要件（性能</a:t>
            </a:r>
            <a:r>
              <a:rPr lang="ja-JP" altLang="en-US" sz="1800" dirty="0" smtClean="0"/>
              <a:t>・信頼性等）を要件</a:t>
            </a:r>
            <a:r>
              <a:rPr lang="ja-JP" altLang="en-US" sz="1800" dirty="0"/>
              <a:t>定義の時点</a:t>
            </a:r>
            <a:r>
              <a:rPr lang="ja-JP" altLang="en-US" sz="1800" dirty="0" smtClean="0"/>
              <a:t>で、あいまいに</a:t>
            </a:r>
            <a:r>
              <a:rPr lang="en-US" altLang="ja-JP" sz="1800" dirty="0" smtClean="0"/>
              <a:t/>
            </a:r>
            <a:br>
              <a:rPr lang="en-US" altLang="ja-JP" sz="1800" dirty="0" smtClean="0"/>
            </a:br>
            <a:r>
              <a:rPr lang="ja-JP" altLang="en-US" sz="1800" dirty="0" smtClean="0"/>
              <a:t>したまま進めたため、性能改善コストが大幅に掛かった。</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2.14 </a:t>
            </a:r>
            <a:r>
              <a:rPr lang="ja-JP" altLang="en-US" sz="1800" kern="0" dirty="0" smtClean="0">
                <a:solidFill>
                  <a:srgbClr val="000000"/>
                </a:solidFill>
              </a:rPr>
              <a:t>要求分析</a:t>
            </a:r>
            <a:r>
              <a:rPr lang="ja-JP" altLang="en-US" sz="1800" kern="0" smtClean="0">
                <a:solidFill>
                  <a:srgbClr val="000000"/>
                </a:solidFill>
              </a:rPr>
              <a:t>のマネジメント⑤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要件定義時点では実現可否を確認していない約束をしてはいけない。</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必要なタスク（プロトタイピング等）を計画に盛り込み、妥当な許容値が明確に出来る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時期を約束</a:t>
            </a:r>
            <a:r>
              <a:rPr lang="ja-JP" altLang="en-US" sz="1800" kern="0" dirty="0">
                <a:solidFill>
                  <a:srgbClr val="000000"/>
                </a:solidFill>
              </a:rPr>
              <a:t>し、課題</a:t>
            </a:r>
            <a:r>
              <a:rPr lang="ja-JP" altLang="en-US" sz="1800" kern="0" dirty="0" smtClean="0">
                <a:solidFill>
                  <a:srgbClr val="000000"/>
                </a:solidFill>
              </a:rPr>
              <a:t>管理の対象として未完であることを明示する。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非機能要件に対して要求を出すステークホルダの特定を要件定義時点で行い、他のステークホルダからの要求はスコープ外であることを合意しておく。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（ユーザテストや受入れテストに入ってから新しい要求が出ないようにする）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外部（インターネット）に接続される場合のセキュリティは、明示されなくても堅牢性は</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要求され、責任を追及される。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最新情報</a:t>
            </a:r>
            <a:r>
              <a:rPr lang="ja-JP" altLang="en-US" sz="1800" kern="0" dirty="0">
                <a:solidFill>
                  <a:srgbClr val="000000"/>
                </a:solidFill>
              </a:rPr>
              <a:t>（独立行政</a:t>
            </a:r>
            <a:r>
              <a:rPr lang="ja-JP" altLang="en-US" sz="1800" kern="0" dirty="0" smtClean="0">
                <a:solidFill>
                  <a:srgbClr val="000000"/>
                </a:solidFill>
              </a:rPr>
              <a:t>法人 情報</a:t>
            </a:r>
            <a:r>
              <a:rPr lang="ja-JP" altLang="en-US" sz="1800" kern="0" dirty="0">
                <a:solidFill>
                  <a:srgbClr val="000000"/>
                </a:solidFill>
              </a:rPr>
              <a:t>処理推進機構のサイト等）</a:t>
            </a:r>
            <a:r>
              <a:rPr lang="ja-JP" altLang="en-US" sz="1800" kern="0" dirty="0" smtClean="0">
                <a:solidFill>
                  <a:srgbClr val="000000"/>
                </a:solidFill>
              </a:rPr>
              <a:t>を元に実装する。</a:t>
            </a:r>
            <a:endParaRPr lang="en-US" altLang="ja-JP" sz="1800" kern="0" dirty="0" smtClean="0">
              <a:solidFill>
                <a:srgbClr val="000000"/>
              </a:solidFill>
            </a:endParaRPr>
          </a:p>
          <a:p>
            <a:pPr marL="540000">
              <a:spcBef>
                <a:spcPts val="0"/>
              </a:spcBef>
              <a:buFont typeface="Arial" panose="020B0604020202020204" pitchFamily="34" charset="0"/>
              <a:buChar char="•"/>
            </a:pPr>
            <a:r>
              <a:rPr lang="en-US" altLang="ja-JP" sz="1800" kern="0" dirty="0" smtClean="0">
                <a:solidFill>
                  <a:srgbClr val="000000"/>
                </a:solidFill>
              </a:rPr>
              <a:t>Fault</a:t>
            </a:r>
            <a:r>
              <a:rPr lang="ja-JP" altLang="en-US" sz="1800" kern="0" dirty="0" smtClean="0">
                <a:solidFill>
                  <a:srgbClr val="000000"/>
                </a:solidFill>
              </a:rPr>
              <a:t>（システムダウン等）は製造責任の範疇となる。信頼性設計は必須！</a:t>
            </a:r>
            <a:endParaRPr lang="en-US" altLang="ja-JP" sz="1800" kern="0" dirty="0" smtClean="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80</a:t>
            </a:fld>
            <a:endParaRPr lang="en-US" altLang="ja-JP">
              <a:solidFill>
                <a:srgbClr val="000000"/>
              </a:solidFill>
            </a:endParaRPr>
          </a:p>
        </p:txBody>
      </p:sp>
    </p:spTree>
    <p:extLst>
      <p:ext uri="{BB962C8B-B14F-4D97-AF65-F5344CB8AC3E}">
        <p14:creationId xmlns:p14="http://schemas.microsoft.com/office/powerpoint/2010/main" val="1041947454"/>
      </p:ext>
    </p:extLst>
  </p:cSld>
  <p:clrMapOvr>
    <a:masterClrMapping/>
  </p:clrMapOvr>
  <p:transition spd="slow"/>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要求の　変更凍結　大成功</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071】 </a:t>
            </a:r>
            <a:r>
              <a:rPr lang="ja-JP" altLang="en-US" sz="2400" dirty="0" smtClean="0">
                <a:solidFill>
                  <a:schemeClr val="bg1"/>
                </a:solidFill>
              </a:rPr>
              <a:t>要求は進化すると捉えて、変更をマネジメント下に置く</a:t>
            </a:r>
            <a:endParaRPr lang="ja-JP" altLang="en-US" sz="2400" dirty="0">
              <a:solidFill>
                <a:schemeClr val="bg1"/>
              </a:solidFill>
            </a:endParaRPr>
          </a:p>
        </p:txBody>
      </p:sp>
      <p:sp>
        <p:nvSpPr>
          <p:cNvPr id="25605" name="Rectangle 3"/>
          <p:cNvSpPr>
            <a:spLocks noGrp="1" noChangeArrowheads="1"/>
          </p:cNvSpPr>
          <p:nvPr>
            <p:ph idx="1"/>
          </p:nvPr>
        </p:nvSpPr>
        <p:spPr>
          <a:xfrm>
            <a:off x="0" y="1332000"/>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いつまでたっても要求事項の追加／変更が続き、仕様が固まらない。</a:t>
            </a:r>
            <a:endParaRPr lang="en-US" altLang="ja-JP" sz="1800" dirty="0" smtClean="0"/>
          </a:p>
          <a:p>
            <a:pPr marL="540000">
              <a:spcBef>
                <a:spcPts val="0"/>
              </a:spcBef>
              <a:buFont typeface="Arial" panose="020B0604020202020204" pitchFamily="34" charset="0"/>
              <a:buChar char="•"/>
            </a:pPr>
            <a:r>
              <a:rPr lang="ja-JP" altLang="en-US" sz="1800" dirty="0"/>
              <a:t>顧客と打ち合わせを行って開発を進めているが、途中で仕様変更による手戻り</a:t>
            </a:r>
            <a:r>
              <a:rPr lang="ja-JP" altLang="en-US" sz="1800" dirty="0" smtClean="0"/>
              <a:t>がたびたび</a:t>
            </a:r>
            <a:r>
              <a:rPr lang="en-US" altLang="ja-JP" sz="1800" dirty="0" smtClean="0"/>
              <a:t/>
            </a:r>
            <a:br>
              <a:rPr lang="en-US" altLang="ja-JP" sz="1800" dirty="0" smtClean="0"/>
            </a:br>
            <a:r>
              <a:rPr lang="ja-JP" altLang="en-US" sz="1800" dirty="0" smtClean="0"/>
              <a:t>発生</a:t>
            </a:r>
            <a:r>
              <a:rPr lang="ja-JP" altLang="en-US" sz="1800" dirty="0"/>
              <a:t>してしまう</a:t>
            </a:r>
            <a:r>
              <a:rPr lang="ja-JP" altLang="en-US" sz="1800" dirty="0" smtClean="0"/>
              <a:t>。</a:t>
            </a:r>
            <a:endParaRPr lang="en-US" altLang="ja-JP"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2.14 </a:t>
            </a:r>
            <a:r>
              <a:rPr lang="ja-JP" altLang="en-US" sz="1800" kern="0" dirty="0" smtClean="0">
                <a:solidFill>
                  <a:srgbClr val="000000"/>
                </a:solidFill>
              </a:rPr>
              <a:t>要求分析</a:t>
            </a:r>
            <a:r>
              <a:rPr lang="ja-JP" altLang="en-US" sz="1800" kern="0" smtClean="0">
                <a:solidFill>
                  <a:srgbClr val="000000"/>
                </a:solidFill>
              </a:rPr>
              <a:t>のマネジメント</a:t>
            </a:r>
            <a:r>
              <a:rPr lang="ja-JP" altLang="en-US" sz="1800" kern="0">
                <a:solidFill>
                  <a:srgbClr val="000000"/>
                </a:solidFill>
              </a:rPr>
              <a:t>⑥</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t>超上流工程の段階で「要求と要件」を切り分けて特定し、要求の変化を変更管理の対象とする。</a:t>
            </a:r>
            <a:endParaRPr lang="en-US" altLang="ja-JP" sz="1800" kern="0" dirty="0" smtClean="0"/>
          </a:p>
          <a:p>
            <a:pPr marL="197100" indent="0">
              <a:spcBef>
                <a:spcPts val="0"/>
              </a:spcBef>
              <a:buNone/>
            </a:pPr>
            <a:r>
              <a:rPr lang="ja-JP" altLang="en-US" sz="1800" kern="0" dirty="0"/>
              <a:t>　</a:t>
            </a:r>
            <a:r>
              <a:rPr lang="ja-JP" altLang="en-US" sz="1800" kern="0" dirty="0" smtClean="0"/>
              <a:t>　「ニーズ」 ⇒ </a:t>
            </a:r>
            <a:r>
              <a:rPr lang="en-US" altLang="ja-JP" sz="1800" kern="0" dirty="0" smtClean="0"/>
              <a:t>【</a:t>
            </a:r>
            <a:r>
              <a:rPr lang="ja-JP" altLang="en-US" sz="1800" kern="0" dirty="0" smtClean="0"/>
              <a:t>企画プロセス</a:t>
            </a:r>
            <a:r>
              <a:rPr lang="en-US" altLang="ja-JP" sz="1800" kern="0" dirty="0" smtClean="0"/>
              <a:t>】 </a:t>
            </a:r>
            <a:r>
              <a:rPr lang="ja-JP" altLang="en-US" sz="1800" kern="0" dirty="0" smtClean="0"/>
              <a:t>⇒ 「要求」 ⇒ </a:t>
            </a:r>
            <a:r>
              <a:rPr lang="en-US" altLang="ja-JP" sz="1800" kern="0" dirty="0" smtClean="0"/>
              <a:t>【</a:t>
            </a:r>
            <a:r>
              <a:rPr lang="ja-JP" altLang="en-US" sz="1800" kern="0" dirty="0" smtClean="0"/>
              <a:t>要件定義プロセス</a:t>
            </a:r>
            <a:r>
              <a:rPr lang="en-US" altLang="ja-JP" sz="1800" kern="0" dirty="0" smtClean="0"/>
              <a:t>】 </a:t>
            </a:r>
            <a:r>
              <a:rPr lang="ja-JP" altLang="en-US" sz="1800" kern="0" dirty="0" smtClean="0"/>
              <a:t>⇒ 「要件」</a:t>
            </a:r>
            <a:r>
              <a:rPr lang="en-US" altLang="ja-JP" sz="1800" kern="0" dirty="0" smtClean="0"/>
              <a:t/>
            </a:r>
            <a:br>
              <a:rPr lang="en-US" altLang="ja-JP" sz="1800" kern="0" dirty="0" smtClean="0"/>
            </a:br>
            <a:r>
              <a:rPr lang="ja-JP" altLang="en-US" sz="1800" kern="0" dirty="0" smtClean="0"/>
              <a:t>　　</a:t>
            </a:r>
            <a:r>
              <a:rPr lang="en-US" altLang="ja-JP" sz="1800" kern="0" dirty="0" smtClean="0"/>
              <a:t>※ BABOK</a:t>
            </a:r>
            <a:r>
              <a:rPr lang="ja-JP" altLang="en-US" sz="1800" kern="0" dirty="0" smtClean="0"/>
              <a:t>（</a:t>
            </a:r>
            <a:r>
              <a:rPr lang="en-US" altLang="ja-JP" sz="1800" kern="0" dirty="0" smtClean="0"/>
              <a:t>A </a:t>
            </a:r>
            <a:r>
              <a:rPr lang="en-US" altLang="ja-JP" sz="1800" kern="0" dirty="0"/>
              <a:t>Guide to the </a:t>
            </a:r>
            <a:r>
              <a:rPr lang="en-US" altLang="ja-JP" sz="1800" kern="0" dirty="0" smtClean="0"/>
              <a:t>Business Analysis </a:t>
            </a:r>
            <a:r>
              <a:rPr lang="en-US" altLang="ja-JP" sz="1800" kern="0" dirty="0"/>
              <a:t>Body of </a:t>
            </a:r>
            <a:r>
              <a:rPr lang="en-US" altLang="ja-JP" sz="1800" kern="0" dirty="0" smtClean="0"/>
              <a:t>Knowledge</a:t>
            </a:r>
            <a:r>
              <a:rPr lang="ja-JP" altLang="en-US" sz="1800" kern="0" dirty="0" smtClean="0"/>
              <a:t>）</a:t>
            </a:r>
            <a:r>
              <a:rPr lang="en-US" altLang="ja-JP" sz="1800" kern="0" dirty="0" smtClean="0"/>
              <a:t>V3</a:t>
            </a:r>
            <a:r>
              <a:rPr lang="ja-JP" altLang="en-US" sz="1800" kern="0" dirty="0" err="1" smtClean="0"/>
              <a:t>の考</a:t>
            </a:r>
            <a:endParaRPr lang="en-US" altLang="ja-JP" sz="1800" kern="0" dirty="0" smtClean="0"/>
          </a:p>
          <a:p>
            <a:pPr marL="197100" indent="0">
              <a:spcBef>
                <a:spcPts val="0"/>
              </a:spcBef>
              <a:buNone/>
            </a:pPr>
            <a:r>
              <a:rPr lang="en-US" altLang="ja-JP" sz="1800" kern="0" dirty="0"/>
              <a:t> </a:t>
            </a:r>
            <a:r>
              <a:rPr lang="en-US" altLang="ja-JP" sz="1800" kern="0" dirty="0" smtClean="0"/>
              <a:t>       </a:t>
            </a:r>
            <a:r>
              <a:rPr lang="ja-JP" altLang="en-US" sz="1800" kern="0" dirty="0" err="1" smtClean="0"/>
              <a:t>え方を</a:t>
            </a:r>
            <a:r>
              <a:rPr lang="ja-JP" altLang="en-US" sz="1800" kern="0" dirty="0" smtClean="0"/>
              <a:t>「共通フレーム</a:t>
            </a:r>
            <a:r>
              <a:rPr lang="en-US" altLang="ja-JP" sz="1800" kern="0" dirty="0" smtClean="0"/>
              <a:t>2013</a:t>
            </a:r>
            <a:r>
              <a:rPr lang="ja-JP" altLang="en-US" sz="1800" kern="0" dirty="0" smtClean="0"/>
              <a:t>」のプロセスに当てはめて表現。</a:t>
            </a:r>
            <a:endParaRPr lang="en-US" altLang="ja-JP" sz="1800" kern="0" dirty="0" smtClean="0"/>
          </a:p>
          <a:p>
            <a:pPr marL="540000">
              <a:spcBef>
                <a:spcPts val="0"/>
              </a:spcBef>
              <a:buFont typeface="Arial" panose="020B0604020202020204" pitchFamily="34" charset="0"/>
              <a:buChar char="•"/>
            </a:pPr>
            <a:r>
              <a:rPr lang="ja-JP" altLang="en-US" sz="1800" kern="0" dirty="0" smtClean="0"/>
              <a:t>ニーズや要求をそのまま「仕様化」するのではなく、要件定義にて要求を特定し、要件の妥当性確認と検証を行った上で要件を具体化し、仕様化する。そして、設計工程では、「新たに発生しる要求、及び要件」を変更として管理する。</a:t>
            </a:r>
            <a:r>
              <a:rPr lang="en-US" altLang="ja-JP" sz="1800" kern="0" dirty="0" smtClean="0"/>
              <a:t/>
            </a:r>
            <a:br>
              <a:rPr lang="en-US" altLang="ja-JP" sz="1800" kern="0" dirty="0" smtClean="0"/>
            </a:br>
            <a:r>
              <a:rPr lang="ja-JP" altLang="en-US" sz="1800" kern="0" dirty="0" smtClean="0"/>
              <a:t>　① 要件の妥当性確認（</a:t>
            </a:r>
            <a:r>
              <a:rPr lang="en-US" altLang="ja-JP" sz="1800" kern="0" dirty="0" smtClean="0"/>
              <a:t>Validation</a:t>
            </a:r>
            <a:r>
              <a:rPr lang="ja-JP" altLang="en-US" sz="1800" kern="0" dirty="0" smtClean="0"/>
              <a:t>）：矛盾／間違い／漏れ／過剰がないかの確認</a:t>
            </a:r>
            <a:r>
              <a:rPr lang="en-US" altLang="ja-JP" sz="1800" kern="0" dirty="0" smtClean="0"/>
              <a:t/>
            </a:r>
            <a:br>
              <a:rPr lang="en-US" altLang="ja-JP" sz="1800" kern="0" dirty="0" smtClean="0"/>
            </a:br>
            <a:r>
              <a:rPr lang="ja-JP" altLang="en-US" sz="1800" kern="0" dirty="0" smtClean="0"/>
              <a:t>　② 要件の検証（</a:t>
            </a:r>
            <a:r>
              <a:rPr lang="en-US" altLang="ja-JP" sz="1800" kern="0" dirty="0" smtClean="0"/>
              <a:t>Verification</a:t>
            </a:r>
            <a:r>
              <a:rPr lang="ja-JP" altLang="en-US" sz="1800" kern="0" dirty="0" smtClean="0"/>
              <a:t>）　　 　：非曖昧さ／検証し易さ／変更し易さの確認</a:t>
            </a:r>
            <a:endParaRPr lang="ja-JP" altLang="en-US"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81</a:t>
            </a:fld>
            <a:endParaRPr lang="en-US" altLang="ja-JP">
              <a:solidFill>
                <a:srgbClr val="000000"/>
              </a:solidFill>
            </a:endParaRPr>
          </a:p>
        </p:txBody>
      </p:sp>
    </p:spTree>
    <p:extLst>
      <p:ext uri="{BB962C8B-B14F-4D97-AF65-F5344CB8AC3E}">
        <p14:creationId xmlns:p14="http://schemas.microsoft.com/office/powerpoint/2010/main" val="3225198607"/>
      </p:ext>
    </p:extLst>
  </p:cSld>
  <p:clrMapOvr>
    <a:masterClrMapping/>
  </p:clrMapOvr>
  <p:transition spd="slow"/>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顧客側</a:t>
            </a:r>
            <a:r>
              <a:rPr lang="ja-JP" altLang="en-US" sz="1800" b="1" kern="0" dirty="0"/>
              <a:t>　</a:t>
            </a:r>
            <a:r>
              <a:rPr lang="ja-JP" altLang="en-US" sz="1800" b="1" kern="0" dirty="0" smtClean="0"/>
              <a:t>メンバ－交代</a:t>
            </a:r>
            <a:r>
              <a:rPr lang="ja-JP" altLang="en-US" sz="1800" b="1" kern="0" dirty="0"/>
              <a:t>　要チェック</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072】 </a:t>
            </a:r>
            <a:r>
              <a:rPr lang="ja-JP" altLang="en-US" sz="2400" dirty="0" smtClean="0">
                <a:solidFill>
                  <a:schemeClr val="bg1"/>
                </a:solidFill>
              </a:rPr>
              <a:t>ステークホルダ</a:t>
            </a:r>
            <a:r>
              <a:rPr lang="ja-JP" altLang="en-US" sz="2400" dirty="0">
                <a:solidFill>
                  <a:schemeClr val="bg1"/>
                </a:solidFill>
              </a:rPr>
              <a:t>の変更も変更管理の対象とする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担当者合意のもとで要件定義を終えた後に</a:t>
            </a:r>
            <a:r>
              <a:rPr lang="ja-JP" altLang="en-US" sz="1800" dirty="0"/>
              <a:t>、顧客の別の担当者</a:t>
            </a:r>
            <a:r>
              <a:rPr lang="ja-JP" altLang="en-US" sz="1800" dirty="0" smtClean="0"/>
              <a:t>から変更指示を受けた。</a:t>
            </a:r>
            <a:endParaRPr lang="en-US" altLang="ja-JP" sz="1800" dirty="0" smtClean="0"/>
          </a:p>
          <a:p>
            <a:pPr marL="540000">
              <a:spcBef>
                <a:spcPts val="0"/>
              </a:spcBef>
              <a:buFont typeface="Arial" panose="020B0604020202020204" pitchFamily="34" charset="0"/>
              <a:buChar char="•"/>
            </a:pPr>
            <a:r>
              <a:rPr lang="ja-JP" altLang="en-US" sz="1800" dirty="0" smtClean="0"/>
              <a:t>ユーザーテストに入ってから、新たな要求が発生した。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a:solidFill>
                  <a:srgbClr val="000000"/>
                </a:solidFill>
              </a:rPr>
              <a:t>2.14 </a:t>
            </a:r>
            <a:r>
              <a:rPr lang="ja-JP" altLang="en-US" sz="1800" kern="0" dirty="0">
                <a:solidFill>
                  <a:srgbClr val="000000"/>
                </a:solidFill>
              </a:rPr>
              <a:t>要求分析</a:t>
            </a:r>
            <a:r>
              <a:rPr lang="ja-JP" altLang="en-US" sz="1800" kern="0">
                <a:solidFill>
                  <a:srgbClr val="000000"/>
                </a:solidFill>
              </a:rPr>
              <a:t>の</a:t>
            </a:r>
            <a:r>
              <a:rPr lang="ja-JP" altLang="en-US" sz="1800" kern="0" smtClean="0">
                <a:solidFill>
                  <a:srgbClr val="000000"/>
                </a:solidFill>
              </a:rPr>
              <a:t>マネジメント⑦</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t>要求は人によって異なるものであるから、要件定義の初めにステークホルダーをバイネーム</a:t>
            </a:r>
            <a:r>
              <a:rPr lang="ja-JP" altLang="en-US" sz="1800" kern="0" dirty="0" smtClean="0"/>
              <a:t>で</a:t>
            </a:r>
            <a:r>
              <a:rPr lang="en-US" altLang="ja-JP" sz="1800" kern="0" dirty="0" smtClean="0"/>
              <a:t/>
            </a:r>
            <a:br>
              <a:rPr lang="en-US" altLang="ja-JP" sz="1800" kern="0" dirty="0" smtClean="0"/>
            </a:br>
            <a:r>
              <a:rPr lang="ja-JP" altLang="en-US" sz="1800" kern="0" dirty="0" smtClean="0"/>
              <a:t>特定</a:t>
            </a:r>
            <a:r>
              <a:rPr lang="ja-JP" altLang="en-US" sz="1800" kern="0" dirty="0"/>
              <a:t>し、その人の要求をもとに要件定義することを合意する。</a:t>
            </a:r>
            <a:br>
              <a:rPr lang="ja-JP" altLang="en-US" sz="1800" kern="0" dirty="0"/>
            </a:br>
            <a:r>
              <a:rPr lang="ja-JP" altLang="en-US" sz="1800" kern="0" dirty="0"/>
              <a:t>また、同時にステークホルダーの変更も変更管理の対象であることを合意する。</a:t>
            </a:r>
          </a:p>
          <a:p>
            <a:pPr marL="540000">
              <a:spcBef>
                <a:spcPts val="0"/>
              </a:spcBef>
              <a:buFont typeface="Arial" panose="020B0604020202020204" pitchFamily="34" charset="0"/>
              <a:buChar char="•"/>
            </a:pPr>
            <a:r>
              <a:rPr lang="ja-JP" altLang="en-US" sz="1800" kern="0" dirty="0"/>
              <a:t>複数のステークホルダーの中で誰が仕様を決定するキーマンなのかを、要件定義工程</a:t>
            </a:r>
            <a:r>
              <a:rPr lang="ja-JP" altLang="en-US" sz="1800" kern="0" dirty="0" smtClean="0"/>
              <a:t>の</a:t>
            </a:r>
            <a:r>
              <a:rPr lang="en-US" altLang="ja-JP" sz="1800" kern="0" dirty="0" smtClean="0"/>
              <a:t/>
            </a:r>
            <a:br>
              <a:rPr lang="en-US" altLang="ja-JP" sz="1800" kern="0" dirty="0" smtClean="0"/>
            </a:br>
            <a:r>
              <a:rPr lang="ja-JP" altLang="en-US" sz="1800" kern="0" dirty="0" smtClean="0"/>
              <a:t>早期</a:t>
            </a:r>
            <a:r>
              <a:rPr lang="ja-JP" altLang="en-US" sz="1800" kern="0" dirty="0"/>
              <a:t>段階で見極めて、個人名で特定して</a:t>
            </a:r>
            <a:r>
              <a:rPr lang="ja-JP" altLang="en-US" sz="1800" kern="0" dirty="0" smtClean="0"/>
              <a:t>おく（仕様</a:t>
            </a:r>
            <a:r>
              <a:rPr lang="ja-JP" altLang="en-US" sz="1800" kern="0" dirty="0"/>
              <a:t>確認者と仕様承認者は</a:t>
            </a:r>
            <a:r>
              <a:rPr lang="ja-JP" altLang="en-US" sz="1800" kern="0" dirty="0" smtClean="0"/>
              <a:t>切り分けて特定し、合意事項として文書化する）。</a:t>
            </a:r>
            <a:endParaRPr lang="ja-JP" altLang="en-US" sz="1800" kern="0" dirty="0"/>
          </a:p>
          <a:p>
            <a:pPr marL="540000">
              <a:spcBef>
                <a:spcPts val="0"/>
              </a:spcBef>
              <a:buFont typeface="Arial" panose="020B0604020202020204" pitchFamily="34" charset="0"/>
              <a:buChar char="•"/>
            </a:pPr>
            <a:r>
              <a:rPr lang="ja-JP" altLang="en-US" sz="1800" kern="0" dirty="0"/>
              <a:t>業務有識者かどうかだけでなく、意見を通すことのできる発言力があるかなども見極め</a:t>
            </a:r>
            <a:r>
              <a:rPr lang="ja-JP" altLang="en-US" sz="1800" kern="0" dirty="0" smtClean="0"/>
              <a:t>の</a:t>
            </a:r>
            <a:r>
              <a:rPr lang="en-US" altLang="ja-JP" sz="1800" kern="0" dirty="0" smtClean="0"/>
              <a:t/>
            </a:r>
            <a:br>
              <a:rPr lang="en-US" altLang="ja-JP" sz="1800" kern="0" dirty="0" smtClean="0"/>
            </a:br>
            <a:r>
              <a:rPr lang="ja-JP" altLang="en-US" sz="1800" kern="0" dirty="0" smtClean="0"/>
              <a:t>要素</a:t>
            </a:r>
            <a:r>
              <a:rPr lang="ja-JP" altLang="en-US" sz="1800" kern="0" dirty="0"/>
              <a:t>である。</a:t>
            </a:r>
          </a:p>
          <a:p>
            <a:pPr marL="540000">
              <a:spcBef>
                <a:spcPts val="0"/>
              </a:spcBef>
              <a:buFont typeface="Arial" panose="020B0604020202020204" pitchFamily="34" charset="0"/>
              <a:buChar char="•"/>
            </a:pPr>
            <a:r>
              <a:rPr lang="ja-JP" altLang="en-US" sz="1800" kern="0" dirty="0"/>
              <a:t>仕様調整の進め方・段取りを決める。曖昧になりがちなやり取りの内容を見える化し</a:t>
            </a:r>
            <a:r>
              <a:rPr lang="ja-JP" altLang="en-US" sz="1800" kern="0" dirty="0" smtClean="0"/>
              <a:t>、確認</a:t>
            </a:r>
            <a:r>
              <a:rPr lang="ja-JP" altLang="en-US" sz="1800" kern="0" dirty="0"/>
              <a:t>する</a:t>
            </a:r>
            <a:r>
              <a:rPr lang="ja-JP" altLang="en-US" sz="1800" kern="0" dirty="0" smtClean="0"/>
              <a:t>。（誰がいつまでに決めるかを文書化する）</a:t>
            </a:r>
            <a:endParaRPr lang="ja-JP" altLang="en-US" sz="1800" kern="0" dirty="0"/>
          </a:p>
        </p:txBody>
      </p:sp>
      <p:grpSp>
        <p:nvGrpSpPr>
          <p:cNvPr id="18" name="グループ化 16"/>
          <p:cNvGrpSpPr>
            <a:grpSpLocks/>
          </p:cNvGrpSpPr>
          <p:nvPr/>
        </p:nvGrpSpPr>
        <p:grpSpPr bwMode="auto">
          <a:xfrm>
            <a:off x="5580063" y="0"/>
            <a:ext cx="3563937" cy="576263"/>
            <a:chOff x="5580112" y="-27384"/>
            <a:chExt cx="3563888" cy="576064"/>
          </a:xfrm>
        </p:grpSpPr>
        <p:grpSp>
          <p:nvGrpSpPr>
            <p:cNvPr id="19" name="グループ化 17"/>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0" name="グループ化 18"/>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23" name="グループ化 22"/>
          <p:cNvGrpSpPr/>
          <p:nvPr/>
        </p:nvGrpSpPr>
        <p:grpSpPr>
          <a:xfrm>
            <a:off x="0" y="6444000"/>
            <a:ext cx="432000" cy="432000"/>
            <a:chOff x="0" y="6444000"/>
            <a:chExt cx="432000" cy="432000"/>
          </a:xfrm>
        </p:grpSpPr>
        <p:sp>
          <p:nvSpPr>
            <p:cNvPr id="24" name="テキスト ボックス 23"/>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5" name="テキスト ボックス 24"/>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82</a:t>
            </a:fld>
            <a:endParaRPr lang="en-US" altLang="ja-JP">
              <a:solidFill>
                <a:srgbClr val="000000"/>
              </a:solidFill>
            </a:endParaRPr>
          </a:p>
        </p:txBody>
      </p:sp>
    </p:spTree>
    <p:extLst>
      <p:ext uri="{BB962C8B-B14F-4D97-AF65-F5344CB8AC3E}">
        <p14:creationId xmlns:p14="http://schemas.microsoft.com/office/powerpoint/2010/main" val="2861170659"/>
      </p:ext>
    </p:extLst>
  </p:cSld>
  <p:clrMapOvr>
    <a:masterClrMapping/>
  </p:clrMapOvr>
  <p:transition spd="slow"/>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a:t>「今のまま」　この要件は　要注意</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073】 </a:t>
            </a:r>
            <a:r>
              <a:rPr lang="ja-JP" altLang="en-US" sz="2400" dirty="0" smtClean="0"/>
              <a:t>現行踏襲での再構築</a:t>
            </a:r>
            <a:r>
              <a:rPr lang="ja-JP" altLang="en-US" sz="2400" dirty="0"/>
              <a:t>は、まず「満たされた要求」を文書化する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「メインフレームからオープン環境へ移行したい、機能は今まで通りでいいから」という楽そうな表現での案件の開発を受託したが、期間も費用も見積もりをはるかに超えてしまった。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2.14 </a:t>
            </a:r>
            <a:r>
              <a:rPr lang="ja-JP" altLang="en-US" sz="1800" kern="0">
                <a:solidFill>
                  <a:srgbClr val="000000"/>
                </a:solidFill>
              </a:rPr>
              <a:t>要求分析のマネジメント⑧</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要求はいったん</a:t>
            </a:r>
            <a:r>
              <a:rPr lang="ja-JP" altLang="en-US" sz="1800" kern="0" dirty="0" smtClean="0"/>
              <a:t>システムで満たされる</a:t>
            </a:r>
            <a:r>
              <a:rPr lang="ja-JP" altLang="en-US" sz="1800" kern="0" dirty="0"/>
              <a:t>と、ステークホルダが必要とする限り、要求はそのまま</a:t>
            </a:r>
            <a:r>
              <a:rPr lang="ja-JP" altLang="en-US" sz="1800" kern="0" dirty="0" smtClean="0"/>
              <a:t>で</a:t>
            </a:r>
            <a:r>
              <a:rPr lang="en-US" altLang="ja-JP" sz="1800" kern="0" dirty="0" smtClean="0"/>
              <a:t/>
            </a:r>
            <a:br>
              <a:rPr lang="en-US" altLang="ja-JP" sz="1800" kern="0" dirty="0" smtClean="0"/>
            </a:br>
            <a:r>
              <a:rPr lang="ja-JP" altLang="en-US" sz="1800" kern="0" dirty="0" smtClean="0"/>
              <a:t>ある。したがって、</a:t>
            </a:r>
            <a:r>
              <a:rPr lang="ja-JP" altLang="en-US" sz="1800" kern="0" dirty="0"/>
              <a:t>「満たされた要求」をまず、文書化する。その上で新たな要求を取り込む</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smtClean="0"/>
              <a:t>「現行踏襲」という要件は下記の点に注意しないと、見積もりを大きく誤る。</a:t>
            </a:r>
            <a:r>
              <a:rPr lang="en-US" altLang="ja-JP" sz="1800" kern="0" dirty="0" smtClean="0"/>
              <a:t/>
            </a:r>
            <a:br>
              <a:rPr lang="en-US" altLang="ja-JP" sz="1800" kern="0" dirty="0" smtClean="0"/>
            </a:br>
            <a:r>
              <a:rPr lang="ja-JP" altLang="en-US" sz="1800" kern="0" dirty="0" smtClean="0"/>
              <a:t>　① 現行の機能に精通した人が、お客様側、もしくは、受託側にいるか。</a:t>
            </a:r>
            <a:r>
              <a:rPr lang="en-US" altLang="ja-JP" sz="1800" kern="0" dirty="0" smtClean="0"/>
              <a:t/>
            </a:r>
            <a:br>
              <a:rPr lang="en-US" altLang="ja-JP" sz="1800" kern="0" dirty="0" smtClean="0"/>
            </a:br>
            <a:r>
              <a:rPr lang="ja-JP" altLang="en-US" sz="1800" kern="0" dirty="0" smtClean="0"/>
              <a:t>　　　システム老朽化のための移行なので、機能の実装ロジックに精通した人が残っていること</a:t>
            </a:r>
            <a:endParaRPr lang="en-US" altLang="ja-JP" sz="1800" kern="0" dirty="0" smtClean="0"/>
          </a:p>
          <a:p>
            <a:pPr marL="197100" indent="0">
              <a:spcBef>
                <a:spcPts val="0"/>
              </a:spcBef>
              <a:buNone/>
            </a:pPr>
            <a:r>
              <a:rPr lang="ja-JP" altLang="en-US" sz="1800" kern="0" dirty="0" smtClean="0"/>
              <a:t>　　　　　は少ない。受託側で、現行機能の調査を行うには膨大な工数がかかる。また、出来上</a:t>
            </a:r>
            <a:endParaRPr lang="en-US" altLang="ja-JP" sz="1800" kern="0" dirty="0" smtClean="0"/>
          </a:p>
          <a:p>
            <a:pPr marL="197100" indent="0">
              <a:spcBef>
                <a:spcPts val="0"/>
              </a:spcBef>
              <a:buNone/>
            </a:pPr>
            <a:r>
              <a:rPr lang="ja-JP" altLang="en-US" sz="1800" kern="0" dirty="0" smtClean="0"/>
              <a:t>　　　　　</a:t>
            </a:r>
            <a:r>
              <a:rPr lang="ja-JP" altLang="en-US" sz="1800" kern="0" dirty="0" err="1" smtClean="0"/>
              <a:t>がった</a:t>
            </a:r>
            <a:r>
              <a:rPr lang="ja-JP" altLang="en-US" sz="1800" kern="0" dirty="0" smtClean="0"/>
              <a:t>後に、お客様から、「現行システムと違う」と指摘されることが多い。</a:t>
            </a:r>
            <a:r>
              <a:rPr lang="en-US" altLang="ja-JP" sz="1800" kern="0" dirty="0" smtClean="0"/>
              <a:t/>
            </a:r>
            <a:br>
              <a:rPr lang="en-US" altLang="ja-JP" sz="1800" kern="0" dirty="0" smtClean="0"/>
            </a:br>
            <a:r>
              <a:rPr lang="ja-JP" altLang="en-US" sz="1800" kern="0" dirty="0" smtClean="0"/>
              <a:t>　    ② </a:t>
            </a:r>
            <a:r>
              <a:rPr lang="en-US" altLang="ja-JP" sz="1800" kern="0" dirty="0" smtClean="0"/>
              <a:t>COBOL</a:t>
            </a:r>
            <a:r>
              <a:rPr lang="ja-JP" altLang="en-US" sz="1800" kern="0" dirty="0" smtClean="0"/>
              <a:t>から</a:t>
            </a:r>
            <a:r>
              <a:rPr lang="en-US" altLang="ja-JP" sz="1800" kern="0" dirty="0" smtClean="0"/>
              <a:t>Java</a:t>
            </a:r>
            <a:r>
              <a:rPr lang="ja-JP" altLang="en-US" sz="1800" kern="0" dirty="0" smtClean="0"/>
              <a:t>といった言語をツール変換する場合</a:t>
            </a:r>
            <a:r>
              <a:rPr lang="ja-JP" altLang="en-US" sz="1800" kern="0" dirty="0" smtClean="0">
                <a:solidFill>
                  <a:srgbClr val="000000"/>
                </a:solidFill>
              </a:rPr>
              <a:t>の変換率は、なるべく多くの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サンプリングで変換を実施し、信憑性を確保すること。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（手修正が予想以上に必要となった事例が多い）</a:t>
            </a:r>
            <a:endParaRPr lang="en-US" altLang="ja-JP" sz="1800" kern="0" dirty="0" smtClean="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83</a:t>
            </a:fld>
            <a:endParaRPr lang="en-US" altLang="ja-JP">
              <a:solidFill>
                <a:srgbClr val="000000"/>
              </a:solidFill>
            </a:endParaRPr>
          </a:p>
        </p:txBody>
      </p:sp>
    </p:spTree>
    <p:extLst>
      <p:ext uri="{BB962C8B-B14F-4D97-AF65-F5344CB8AC3E}">
        <p14:creationId xmlns:p14="http://schemas.microsoft.com/office/powerpoint/2010/main" val="3913550775"/>
      </p:ext>
    </p:extLst>
  </p:cSld>
  <p:clrMapOvr>
    <a:masterClrMapping/>
  </p:clrMapOvr>
  <p:transition spd="slow"/>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合意した　ハズでは無意味　エビデンス！</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074】 </a:t>
            </a:r>
            <a:r>
              <a:rPr lang="ja-JP" altLang="en-US" sz="2400" dirty="0" smtClean="0"/>
              <a:t>期日内</a:t>
            </a:r>
            <a:r>
              <a:rPr lang="ja-JP" altLang="en-US" sz="2400" dirty="0"/>
              <a:t>に仕様を凍結するには、段階的に合意を取る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仕様書／設計書の承認がいつまで経ってももらえなかったので、工期を配慮して実装に</a:t>
            </a:r>
            <a:r>
              <a:rPr lang="en-US" altLang="ja-JP" sz="1800" dirty="0" smtClean="0"/>
              <a:t/>
            </a:r>
            <a:br>
              <a:rPr lang="en-US" altLang="ja-JP" sz="1800" dirty="0" smtClean="0"/>
            </a:br>
            <a:r>
              <a:rPr lang="ja-JP" altLang="en-US" sz="1800" dirty="0" smtClean="0"/>
              <a:t>着手したが、設計変更を余儀なくされた。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2.15 </a:t>
            </a:r>
            <a:r>
              <a:rPr lang="ja-JP" altLang="en-US" sz="1800" kern="0" dirty="0">
                <a:solidFill>
                  <a:srgbClr val="000000"/>
                </a:solidFill>
              </a:rPr>
              <a:t>設計</a:t>
            </a:r>
            <a:r>
              <a:rPr lang="ja-JP" altLang="en-US" sz="1800" kern="0">
                <a:solidFill>
                  <a:srgbClr val="000000"/>
                </a:solidFill>
              </a:rPr>
              <a:t>の</a:t>
            </a:r>
            <a:r>
              <a:rPr lang="ja-JP" altLang="en-US" sz="1800" kern="0" smtClean="0">
                <a:solidFill>
                  <a:srgbClr val="000000"/>
                </a:solidFill>
              </a:rPr>
              <a:t>マネジメント</a:t>
            </a:r>
            <a:r>
              <a:rPr lang="ja-JP" altLang="en-US" sz="1800" kern="0">
                <a:solidFill>
                  <a:srgbClr val="000000"/>
                </a:solidFill>
              </a:rPr>
              <a:t>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solidFill>
                  <a:srgbClr val="000000"/>
                </a:solidFill>
              </a:rPr>
              <a:t>仕様変更を抑えるためには、設計書ごとにお客様から承認を頂くことが必要。</a:t>
            </a:r>
          </a:p>
          <a:p>
            <a:pPr marL="540000">
              <a:spcBef>
                <a:spcPts val="0"/>
              </a:spcBef>
              <a:buFont typeface="Arial" panose="020B0604020202020204" pitchFamily="34" charset="0"/>
              <a:buChar char="•"/>
            </a:pPr>
            <a:r>
              <a:rPr lang="ja-JP" altLang="en-US" sz="1800" kern="0">
                <a:solidFill>
                  <a:srgbClr val="000000"/>
                </a:solidFill>
              </a:rPr>
              <a:t>しかし、設計書の承認を頂くには、事前に、設計書標準、ユーザーインターフェイス標準</a:t>
            </a:r>
            <a:r>
              <a:rPr lang="ja-JP" altLang="en-US" sz="1800" kern="0" smtClean="0">
                <a:solidFill>
                  <a:srgbClr val="000000"/>
                </a:solidFill>
              </a:rPr>
              <a:t>、</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実装</a:t>
            </a:r>
            <a:r>
              <a:rPr lang="ja-JP" altLang="en-US" sz="1800" kern="0">
                <a:solidFill>
                  <a:srgbClr val="000000"/>
                </a:solidFill>
              </a:rPr>
              <a:t>方式、機能漏れがないかの確認が必要となる。つまり、前提の合意を取らずに承認</a:t>
            </a:r>
            <a:r>
              <a:rPr lang="ja-JP" altLang="en-US" sz="1800" kern="0" smtClean="0">
                <a:solidFill>
                  <a:srgbClr val="000000"/>
                </a:solidFill>
              </a:rPr>
              <a:t>を</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得よう</a:t>
            </a:r>
            <a:r>
              <a:rPr lang="ja-JP" altLang="en-US" sz="1800" kern="0">
                <a:solidFill>
                  <a:srgbClr val="000000"/>
                </a:solidFill>
              </a:rPr>
              <a:t>とすることには無理がある</a:t>
            </a:r>
            <a:r>
              <a:rPr lang="ja-JP" altLang="en-US" sz="1800" kern="0" smtClean="0">
                <a:solidFill>
                  <a:srgbClr val="000000"/>
                </a:solidFill>
              </a:rPr>
              <a:t>。</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a:t>
            </a:r>
            <a:r>
              <a:rPr lang="ja-JP" altLang="en-US" sz="1800" kern="0">
                <a:solidFill>
                  <a:srgbClr val="000000"/>
                </a:solidFill>
              </a:rPr>
              <a:t>人間は、全体の理解が出来ていない段階で、部分的な承認は普通できない）</a:t>
            </a:r>
          </a:p>
          <a:p>
            <a:pPr marL="540000">
              <a:spcBef>
                <a:spcPts val="0"/>
              </a:spcBef>
              <a:buFont typeface="Arial" panose="020B0604020202020204" pitchFamily="34" charset="0"/>
              <a:buChar char="•"/>
            </a:pPr>
            <a:r>
              <a:rPr lang="ja-JP" altLang="en-US" sz="1800" kern="0">
                <a:solidFill>
                  <a:srgbClr val="000000"/>
                </a:solidFill>
              </a:rPr>
              <a:t>承認を頂くのが難しい場合は、何らかの理由があるはず。原因の分析を行い改善する。</a:t>
            </a:r>
          </a:p>
          <a:p>
            <a:pPr marL="540000">
              <a:spcBef>
                <a:spcPts val="0"/>
              </a:spcBef>
              <a:buFont typeface="Arial" panose="020B0604020202020204" pitchFamily="34" charset="0"/>
              <a:buChar char="•"/>
            </a:pPr>
            <a:r>
              <a:rPr lang="ja-JP" altLang="en-US" sz="1800" kern="0">
                <a:solidFill>
                  <a:srgbClr val="000000"/>
                </a:solidFill>
              </a:rPr>
              <a:t>前提ドキュメントの合意時期をマイルストーンとして設定し、進捗管理する。</a:t>
            </a:r>
          </a:p>
          <a:p>
            <a:pPr marL="540000">
              <a:spcBef>
                <a:spcPts val="0"/>
              </a:spcBef>
              <a:buFont typeface="Arial" panose="020B0604020202020204" pitchFamily="34" charset="0"/>
              <a:buChar char="•"/>
            </a:pPr>
            <a:r>
              <a:rPr lang="ja-JP" altLang="en-US" sz="1800" kern="0">
                <a:solidFill>
                  <a:srgbClr val="000000"/>
                </a:solidFill>
              </a:rPr>
              <a:t>設計書の承認が得られない場合は「設定したマイルストーンを変更し、次工程に入らない</a:t>
            </a:r>
            <a:r>
              <a:rPr lang="ja-JP" altLang="en-US" sz="1800" kern="0" smtClean="0">
                <a:solidFill>
                  <a:srgbClr val="000000"/>
                </a:solidFill>
              </a:rPr>
              <a:t>」</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旨</a:t>
            </a:r>
            <a:r>
              <a:rPr lang="ja-JP" altLang="en-US" sz="1800" kern="0">
                <a:solidFill>
                  <a:srgbClr val="000000"/>
                </a:solidFill>
              </a:rPr>
              <a:t>の合意を、プロジェクト開始時点で取ることが肝要。</a:t>
            </a:r>
            <a:endParaRPr lang="ja-JP" altLang="en-US" sz="1800" kern="0" dirty="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84</a:t>
            </a:fld>
            <a:endParaRPr lang="en-US" altLang="ja-JP">
              <a:solidFill>
                <a:srgbClr val="000000"/>
              </a:solidFill>
            </a:endParaRPr>
          </a:p>
        </p:txBody>
      </p:sp>
    </p:spTree>
    <p:extLst>
      <p:ext uri="{BB962C8B-B14F-4D97-AF65-F5344CB8AC3E}">
        <p14:creationId xmlns:p14="http://schemas.microsoft.com/office/powerpoint/2010/main" val="42337152"/>
      </p:ext>
    </p:extLst>
  </p:cSld>
  <p:clrMapOvr>
    <a:masterClrMapping/>
  </p:clrMapOvr>
  <p:transition spd="slow"/>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分けないで　一つの仕様は　一か所に</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075】 </a:t>
            </a:r>
            <a:r>
              <a:rPr lang="ja-JP" altLang="en-US" sz="2400" dirty="0" smtClean="0"/>
              <a:t>１個</a:t>
            </a:r>
            <a:r>
              <a:rPr lang="ja-JP" altLang="en-US" sz="2400" dirty="0"/>
              <a:t>の仕様は１箇所に書く</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１個の仕様が、微妙に表現を変えて複数の設計書に記述されているため、何が</a:t>
            </a:r>
            <a:r>
              <a:rPr lang="ja-JP" altLang="en-US" sz="1800" dirty="0" smtClean="0"/>
              <a:t>正しい</a:t>
            </a:r>
            <a:r>
              <a:rPr lang="en-US" altLang="ja-JP" sz="1800" dirty="0" smtClean="0"/>
              <a:t/>
            </a:r>
            <a:br>
              <a:rPr lang="en-US" altLang="ja-JP" sz="1800" dirty="0" smtClean="0"/>
            </a:br>
            <a:r>
              <a:rPr lang="ja-JP" altLang="en-US" sz="1800" dirty="0" smtClean="0"/>
              <a:t>仕様</a:t>
            </a:r>
            <a:r>
              <a:rPr lang="ja-JP" altLang="en-US" sz="1800" dirty="0"/>
              <a:t>である</a:t>
            </a:r>
            <a:r>
              <a:rPr lang="ja-JP" altLang="en-US" sz="1800" dirty="0" smtClean="0"/>
              <a:t>かが分からない。</a:t>
            </a:r>
            <a:endParaRPr lang="en-US" altLang="ja-JP" sz="1800" dirty="0" smtClean="0"/>
          </a:p>
          <a:p>
            <a:pPr marL="540000">
              <a:spcBef>
                <a:spcPts val="0"/>
              </a:spcBef>
              <a:buFont typeface="Arial" panose="020B0604020202020204" pitchFamily="34" charset="0"/>
              <a:buChar char="•"/>
            </a:pPr>
            <a:r>
              <a:rPr lang="ja-JP" altLang="en-US" sz="1800" dirty="0" smtClean="0"/>
              <a:t>また、正しい仕様を</a:t>
            </a:r>
            <a:r>
              <a:rPr lang="ja-JP" altLang="en-US" sz="1800" dirty="0"/>
              <a:t>判断をするのに多くの時間を要する。</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2.15 </a:t>
            </a:r>
            <a:r>
              <a:rPr lang="ja-JP" altLang="en-US" sz="1800" kern="0" dirty="0">
                <a:solidFill>
                  <a:srgbClr val="000000"/>
                </a:solidFill>
              </a:rPr>
              <a:t>設計</a:t>
            </a:r>
            <a:r>
              <a:rPr lang="ja-JP" altLang="en-US" sz="1800" kern="0">
                <a:solidFill>
                  <a:srgbClr val="000000"/>
                </a:solidFill>
              </a:rPr>
              <a:t>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en-US" altLang="ja-JP" sz="1800" kern="0">
                <a:solidFill>
                  <a:srgbClr val="000000"/>
                </a:solidFill>
              </a:rPr>
              <a:t>One fact in one place</a:t>
            </a:r>
            <a:r>
              <a:rPr lang="ja-JP" altLang="en-US" sz="1800" kern="0">
                <a:solidFill>
                  <a:srgbClr val="000000"/>
                </a:solidFill>
              </a:rPr>
              <a:t>！（１個の事実は１ヶ所で管理せよ）</a:t>
            </a:r>
            <a:r>
              <a:rPr lang="en-US" altLang="ja-JP" sz="1800" kern="0">
                <a:solidFill>
                  <a:srgbClr val="000000"/>
                </a:solidFill>
              </a:rPr>
              <a:t>by </a:t>
            </a:r>
            <a:r>
              <a:rPr lang="ja-JP" altLang="en-US" sz="1800" kern="0">
                <a:solidFill>
                  <a:srgbClr val="000000"/>
                </a:solidFill>
              </a:rPr>
              <a:t>ジェームス・</a:t>
            </a:r>
            <a:r>
              <a:rPr lang="ja-JP" altLang="en-US" sz="1800" kern="0" smtClean="0">
                <a:solidFill>
                  <a:srgbClr val="000000"/>
                </a:solidFill>
              </a:rPr>
              <a:t>マーチンデータベース</a:t>
            </a:r>
            <a:r>
              <a:rPr lang="ja-JP" altLang="en-US" sz="1800" kern="0">
                <a:solidFill>
                  <a:srgbClr val="000000"/>
                </a:solidFill>
              </a:rPr>
              <a:t>の正規化のルールに習い、設計書も「１個の仕様は１箇所に書く」ことで、　</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更新</a:t>
            </a:r>
            <a:r>
              <a:rPr lang="ja-JP" altLang="en-US" sz="1800" kern="0">
                <a:solidFill>
                  <a:srgbClr val="000000"/>
                </a:solidFill>
              </a:rPr>
              <a:t>に強く、総記述量が少ない設計書を作る。</a:t>
            </a:r>
          </a:p>
          <a:p>
            <a:pPr marL="540000">
              <a:spcBef>
                <a:spcPts val="0"/>
              </a:spcBef>
              <a:buFont typeface="Arial" panose="020B0604020202020204" pitchFamily="34" charset="0"/>
              <a:buChar char="•"/>
            </a:pPr>
            <a:r>
              <a:rPr lang="ja-JP" altLang="en-US" sz="1800" kern="0">
                <a:solidFill>
                  <a:srgbClr val="000000"/>
                </a:solidFill>
              </a:rPr>
              <a:t>実装方法（物理設計）に関する記述は、機能設計書には記載しない。実装方法を</a:t>
            </a:r>
            <a:r>
              <a:rPr lang="ja-JP" altLang="en-US" sz="1800" kern="0" smtClean="0">
                <a:solidFill>
                  <a:srgbClr val="000000"/>
                </a:solidFill>
              </a:rPr>
              <a:t>記載</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する</a:t>
            </a:r>
            <a:r>
              <a:rPr lang="ja-JP" altLang="en-US" sz="1800" kern="0">
                <a:solidFill>
                  <a:srgbClr val="000000"/>
                </a:solidFill>
              </a:rPr>
              <a:t>別の設計書に記載する。（</a:t>
            </a:r>
            <a:r>
              <a:rPr lang="en-US" altLang="ja-JP" sz="1800" kern="0">
                <a:solidFill>
                  <a:srgbClr val="000000"/>
                </a:solidFill>
              </a:rPr>
              <a:t>1</a:t>
            </a:r>
            <a:r>
              <a:rPr lang="ja-JP" altLang="en-US" sz="1800" kern="0">
                <a:solidFill>
                  <a:srgbClr val="000000"/>
                </a:solidFill>
              </a:rPr>
              <a:t>機能でしか使わない実装方法であっても、システム全体</a:t>
            </a:r>
            <a:r>
              <a:rPr lang="ja-JP" altLang="en-US" sz="1800" kern="0" smtClean="0">
                <a:solidFill>
                  <a:srgbClr val="000000"/>
                </a:solidFill>
              </a:rPr>
              <a:t>の</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実装</a:t>
            </a:r>
            <a:r>
              <a:rPr lang="ja-JP" altLang="en-US" sz="1800" kern="0">
                <a:solidFill>
                  <a:srgbClr val="000000"/>
                </a:solidFill>
              </a:rPr>
              <a:t>方法と考える。また、数年後にはその機能が複数に分かれるかもしれない！）</a:t>
            </a:r>
          </a:p>
          <a:p>
            <a:pPr marL="540000">
              <a:spcBef>
                <a:spcPts val="0"/>
              </a:spcBef>
              <a:buFont typeface="Arial" panose="020B0604020202020204" pitchFamily="34" charset="0"/>
              <a:buChar char="•"/>
            </a:pPr>
            <a:r>
              <a:rPr lang="ja-JP" altLang="en-US" sz="1800" kern="0">
                <a:solidFill>
                  <a:srgbClr val="000000"/>
                </a:solidFill>
              </a:rPr>
              <a:t>項目毎の仕様であっても、出来る限り</a:t>
            </a:r>
            <a:r>
              <a:rPr lang="en-US" altLang="ja-JP" sz="1800" kern="0">
                <a:solidFill>
                  <a:srgbClr val="000000"/>
                </a:solidFill>
              </a:rPr>
              <a:t>ID</a:t>
            </a:r>
            <a:r>
              <a:rPr lang="ja-JP" altLang="en-US" sz="1800" kern="0">
                <a:solidFill>
                  <a:srgbClr val="000000"/>
                </a:solidFill>
              </a:rPr>
              <a:t>化して記述量を減らす。</a:t>
            </a:r>
          </a:p>
          <a:p>
            <a:pPr marL="540000">
              <a:spcBef>
                <a:spcPts val="0"/>
              </a:spcBef>
              <a:buFont typeface="Arial" panose="020B0604020202020204" pitchFamily="34" charset="0"/>
              <a:buChar char="•"/>
            </a:pPr>
            <a:r>
              <a:rPr lang="ja-JP" altLang="en-US" sz="1800" kern="0">
                <a:solidFill>
                  <a:srgbClr val="000000"/>
                </a:solidFill>
              </a:rPr>
              <a:t>尚、総記述量が少ないということは、レビュー工数も削減される。</a:t>
            </a:r>
            <a:endParaRPr lang="ja-JP" altLang="en-US" sz="1800" kern="0" dirty="0">
              <a:solidFill>
                <a:srgbClr val="000000"/>
              </a:solidFill>
            </a:endParaRP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85</a:t>
            </a:fld>
            <a:endParaRPr lang="en-US" altLang="ja-JP">
              <a:solidFill>
                <a:srgbClr val="000000"/>
              </a:solidFill>
            </a:endParaRPr>
          </a:p>
        </p:txBody>
      </p:sp>
    </p:spTree>
    <p:extLst>
      <p:ext uri="{BB962C8B-B14F-4D97-AF65-F5344CB8AC3E}">
        <p14:creationId xmlns:p14="http://schemas.microsoft.com/office/powerpoint/2010/main" val="3180808954"/>
      </p:ext>
    </p:extLst>
  </p:cSld>
  <p:clrMapOvr>
    <a:masterClrMapping/>
  </p:clrMapOvr>
  <p:transition spd="slow"/>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テスト仕様　先に考え　ムダ減らす</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076】 </a:t>
            </a:r>
            <a:r>
              <a:rPr lang="ja-JP" altLang="en-US" sz="2400" dirty="0" smtClean="0"/>
              <a:t>テストファースト</a:t>
            </a:r>
            <a:r>
              <a:rPr lang="ja-JP" altLang="en-US" sz="2400" dirty="0"/>
              <a:t>で開発生産性を上げる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結合テストに入ってから「仕様の勘違い」を指摘され、徹夜して仕上げたプログラムが</a:t>
            </a:r>
            <a:r>
              <a:rPr lang="ja-JP" altLang="en-US" sz="1800" smtClean="0"/>
              <a:t>作り直し</a:t>
            </a:r>
            <a:r>
              <a:rPr lang="en-US" altLang="ja-JP" sz="1800" smtClean="0"/>
              <a:t/>
            </a:r>
            <a:br>
              <a:rPr lang="en-US" altLang="ja-JP" sz="1800" smtClean="0"/>
            </a:br>
            <a:r>
              <a:rPr lang="ja-JP" altLang="en-US" sz="1800" smtClean="0"/>
              <a:t>と</a:t>
            </a:r>
            <a:r>
              <a:rPr lang="ja-JP" altLang="en-US" sz="1800"/>
              <a:t>なった。</a:t>
            </a:r>
          </a:p>
          <a:p>
            <a:pPr marL="540000">
              <a:spcBef>
                <a:spcPts val="0"/>
              </a:spcBef>
              <a:buFont typeface="Arial" panose="020B0604020202020204" pitchFamily="34" charset="0"/>
              <a:buChar char="•"/>
            </a:pPr>
            <a:r>
              <a:rPr lang="ja-JP" altLang="en-US" sz="1800"/>
              <a:t>テスト仕様書を見て、初めて無駄なコードを書いていたことに気付いた。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2.16 </a:t>
            </a:r>
            <a:r>
              <a:rPr lang="ja-JP" altLang="en-US" sz="1800" kern="0">
                <a:solidFill>
                  <a:srgbClr val="000000"/>
                </a:solidFill>
              </a:rPr>
              <a:t>実装のマネジメント①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a:solidFill>
                  <a:srgbClr val="000000"/>
                </a:solidFill>
              </a:rPr>
              <a:t>テストファースト（物を作る前にテストのことを考える）で実施</a:t>
            </a:r>
            <a:r>
              <a:rPr lang="ja-JP" altLang="en-US" sz="1800" kern="0" smtClean="0">
                <a:solidFill>
                  <a:srgbClr val="000000"/>
                </a:solidFill>
              </a:rPr>
              <a:t>する、</a:t>
            </a:r>
            <a:r>
              <a:rPr lang="ja-JP" altLang="en-US" sz="1800" kern="0">
                <a:solidFill>
                  <a:srgbClr val="000000"/>
                </a:solidFill>
              </a:rPr>
              <a:t>つまり、プログラミング</a:t>
            </a:r>
            <a:r>
              <a:rPr lang="ja-JP" altLang="en-US" sz="1800" kern="0" smtClean="0">
                <a:solidFill>
                  <a:srgbClr val="000000"/>
                </a:solidFill>
              </a:rPr>
              <a:t>に</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入る</a:t>
            </a:r>
            <a:r>
              <a:rPr lang="ja-JP" altLang="en-US" sz="1800" kern="0">
                <a:solidFill>
                  <a:srgbClr val="000000"/>
                </a:solidFill>
              </a:rPr>
              <a:t>前にテスト仕様を作成して、テスト仕様書レビューを受けることで、仕様を勘違いした</a:t>
            </a:r>
            <a:r>
              <a:rPr lang="ja-JP" altLang="en-US" sz="1800" kern="0" smtClean="0">
                <a:solidFill>
                  <a:srgbClr val="000000"/>
                </a:solidFill>
              </a:rPr>
              <a:t>まま</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製造</a:t>
            </a:r>
            <a:r>
              <a:rPr lang="ja-JP" altLang="en-US" sz="1800" kern="0">
                <a:solidFill>
                  <a:srgbClr val="000000"/>
                </a:solidFill>
              </a:rPr>
              <a:t>を行うことを排除できる。</a:t>
            </a:r>
          </a:p>
          <a:p>
            <a:pPr marL="540000">
              <a:spcBef>
                <a:spcPts val="0"/>
              </a:spcBef>
              <a:buFont typeface="Arial" panose="020B0604020202020204" pitchFamily="34" charset="0"/>
              <a:buChar char="•"/>
            </a:pPr>
            <a:r>
              <a:rPr lang="ja-JP" altLang="en-US" sz="1800" kern="0">
                <a:solidFill>
                  <a:srgbClr val="000000"/>
                </a:solidFill>
              </a:rPr>
              <a:t>また、どのようなテストが実施されるかを把握した上でコードを書くことは、無駄なコード記述</a:t>
            </a:r>
            <a:r>
              <a:rPr lang="ja-JP" altLang="en-US" sz="1800" kern="0" smtClean="0">
                <a:solidFill>
                  <a:srgbClr val="000000"/>
                </a:solidFill>
              </a:rPr>
              <a:t>を</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なくす</a:t>
            </a:r>
            <a:r>
              <a:rPr lang="ja-JP" altLang="en-US" sz="1800" kern="0">
                <a:solidFill>
                  <a:srgbClr val="000000"/>
                </a:solidFill>
              </a:rPr>
              <a:t>ことを可能にする。「記述コードを減らす」ことは、「欠陥とテスト工数を減らす」ことに</a:t>
            </a:r>
            <a:r>
              <a:rPr lang="ja-JP" altLang="en-US" sz="1800" kern="0" smtClean="0">
                <a:solidFill>
                  <a:srgbClr val="000000"/>
                </a:solidFill>
              </a:rPr>
              <a:t>も</a:t>
            </a:r>
            <a:r>
              <a:rPr lang="en-US" altLang="ja-JP" sz="1800" kern="0" smtClean="0">
                <a:solidFill>
                  <a:srgbClr val="000000"/>
                </a:solidFill>
              </a:rPr>
              <a:t/>
            </a:r>
            <a:br>
              <a:rPr lang="en-US" altLang="ja-JP" sz="1800" kern="0" smtClean="0">
                <a:solidFill>
                  <a:srgbClr val="000000"/>
                </a:solidFill>
              </a:rPr>
            </a:br>
            <a:r>
              <a:rPr lang="ja-JP" altLang="en-US" sz="1800" kern="0" smtClean="0">
                <a:solidFill>
                  <a:srgbClr val="000000"/>
                </a:solidFill>
              </a:rPr>
              <a:t>繋がる</a:t>
            </a:r>
            <a:r>
              <a:rPr lang="ja-JP" altLang="en-US" sz="1800" kern="0">
                <a:solidFill>
                  <a:srgbClr val="000000"/>
                </a:solidFill>
              </a:rPr>
              <a:t>。（</a:t>
            </a:r>
            <a:r>
              <a:rPr lang="en-US" altLang="ja-JP" sz="1800" kern="0">
                <a:solidFill>
                  <a:srgbClr val="000000"/>
                </a:solidFill>
              </a:rPr>
              <a:t>Simple is Best</a:t>
            </a:r>
            <a:r>
              <a:rPr lang="ja-JP" altLang="en-US" sz="1800" kern="0">
                <a:solidFill>
                  <a:srgbClr val="000000"/>
                </a:solidFill>
              </a:rPr>
              <a:t>！）</a:t>
            </a:r>
          </a:p>
          <a:p>
            <a:pPr marL="540000">
              <a:spcBef>
                <a:spcPts val="0"/>
              </a:spcBef>
              <a:buFont typeface="Arial" panose="020B0604020202020204" pitchFamily="34" charset="0"/>
              <a:buChar char="•"/>
            </a:pPr>
            <a:r>
              <a:rPr lang="ja-JP" altLang="en-US" sz="1800" kern="0">
                <a:solidFill>
                  <a:srgbClr val="000000"/>
                </a:solidFill>
              </a:rPr>
              <a:t>さらに、テスト仕様書に記載された「期待値」を見ることで、仕様解釈の間違いをなくせる。</a:t>
            </a: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86</a:t>
            </a:fld>
            <a:endParaRPr lang="en-US" altLang="ja-JP">
              <a:solidFill>
                <a:srgbClr val="000000"/>
              </a:solidFill>
            </a:endParaRPr>
          </a:p>
        </p:txBody>
      </p:sp>
    </p:spTree>
    <p:extLst>
      <p:ext uri="{BB962C8B-B14F-4D97-AF65-F5344CB8AC3E}">
        <p14:creationId xmlns:p14="http://schemas.microsoft.com/office/powerpoint/2010/main" val="3382300236"/>
      </p:ext>
    </p:extLst>
  </p:cSld>
  <p:clrMapOvr>
    <a:masterClrMapping/>
  </p:clrMapOvr>
  <p:transition spd="slow"/>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全量の　ソースレビューで　バグを</a:t>
            </a:r>
            <a:r>
              <a:rPr lang="ja-JP" altLang="en-US" sz="1800" b="1" kern="0" dirty="0" smtClean="0"/>
              <a:t>取る</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077】 </a:t>
            </a:r>
            <a:r>
              <a:rPr lang="ja-JP" altLang="en-US" sz="2400" dirty="0" smtClean="0"/>
              <a:t>全量</a:t>
            </a:r>
            <a:r>
              <a:rPr lang="ja-JP" altLang="en-US" sz="2400" dirty="0"/>
              <a:t>ソースレビューで品質確保の基盤を作る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「規約違反や可読性の低さ」は、マシンテストで抽出できないのに、全量のソースレビュー</a:t>
            </a:r>
            <a:r>
              <a:rPr lang="ja-JP" altLang="en-US" sz="1800" dirty="0" smtClean="0"/>
              <a:t>を</a:t>
            </a:r>
            <a:r>
              <a:rPr lang="en-US" altLang="ja-JP" sz="1800" dirty="0" smtClean="0"/>
              <a:t/>
            </a:r>
            <a:br>
              <a:rPr lang="en-US" altLang="ja-JP" sz="1800" dirty="0" smtClean="0"/>
            </a:br>
            <a:r>
              <a:rPr lang="ja-JP" altLang="en-US" sz="1800" dirty="0" smtClean="0"/>
              <a:t>時間</a:t>
            </a:r>
            <a:r>
              <a:rPr lang="ja-JP" altLang="en-US" sz="1800" dirty="0"/>
              <a:t>が取れないからという理由で実施しない</a:t>
            </a:r>
            <a:r>
              <a:rPr lang="ja-JP" altLang="en-US" sz="1800" dirty="0" smtClean="0"/>
              <a:t>。</a:t>
            </a:r>
            <a:endParaRPr lang="en-US" altLang="ja-JP" sz="1800" dirty="0" smtClean="0"/>
          </a:p>
          <a:p>
            <a:pPr marL="540000">
              <a:spcBef>
                <a:spcPts val="0"/>
              </a:spcBef>
              <a:buFont typeface="Arial" panose="020B0604020202020204" pitchFamily="34" charset="0"/>
              <a:buChar char="•"/>
            </a:pPr>
            <a:r>
              <a:rPr lang="ja-JP" altLang="en-US" sz="1800" dirty="0" smtClean="0"/>
              <a:t>設計書はレビューをするが、コードはレビューしないのが普通になっている。</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2.16 </a:t>
            </a:r>
            <a:r>
              <a:rPr lang="ja-JP" altLang="en-US" sz="1800" kern="0">
                <a:solidFill>
                  <a:srgbClr val="000000"/>
                </a:solidFill>
              </a:rPr>
              <a:t>実装の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全量ソースレビューをすることにより、</a:t>
            </a:r>
            <a:r>
              <a:rPr lang="ja-JP" altLang="en-US" sz="1800" kern="0" dirty="0"/>
              <a:t>マシンテストで抽出できない不具合（規約違反</a:t>
            </a:r>
            <a:r>
              <a:rPr lang="ja-JP" altLang="en-US" sz="1800" kern="0" dirty="0" smtClean="0"/>
              <a:t>、</a:t>
            </a:r>
            <a:r>
              <a:rPr lang="en-US" altLang="ja-JP" sz="1800" kern="0" dirty="0" smtClean="0"/>
              <a:t/>
            </a:r>
            <a:br>
              <a:rPr lang="en-US" altLang="ja-JP" sz="1800" kern="0" dirty="0" smtClean="0"/>
            </a:br>
            <a:r>
              <a:rPr lang="ja-JP" altLang="en-US" sz="1800" kern="0" dirty="0" smtClean="0"/>
              <a:t>可読</a:t>
            </a:r>
            <a:r>
              <a:rPr lang="ja-JP" altLang="en-US" sz="1800" kern="0" dirty="0"/>
              <a:t>性等）を</a:t>
            </a:r>
            <a:r>
              <a:rPr lang="ja-JP" altLang="en-US" sz="1800" kern="0" dirty="0" smtClean="0"/>
              <a:t>排除し、</a:t>
            </a:r>
            <a:r>
              <a:rPr lang="ja-JP" altLang="en-US" sz="1800" kern="0" dirty="0"/>
              <a:t>品質の基盤を作る。</a:t>
            </a:r>
          </a:p>
          <a:p>
            <a:pPr marL="540000">
              <a:spcBef>
                <a:spcPts val="0"/>
              </a:spcBef>
              <a:buFont typeface="Arial" panose="020B0604020202020204" pitchFamily="34" charset="0"/>
              <a:buChar char="•"/>
            </a:pPr>
            <a:r>
              <a:rPr lang="ja-JP" altLang="en-US" sz="1800" kern="0" dirty="0"/>
              <a:t>新人や初めて使うパートナーが作るプログラムを「ソースレビューせずに納品する」ことは</a:t>
            </a:r>
            <a:r>
              <a:rPr lang="ja-JP" altLang="en-US" sz="1800" kern="0" dirty="0" smtClean="0"/>
              <a:t>、</a:t>
            </a:r>
            <a:r>
              <a:rPr lang="en-US" altLang="ja-JP" sz="1800" kern="0" dirty="0" smtClean="0"/>
              <a:t/>
            </a:r>
            <a:br>
              <a:rPr lang="en-US" altLang="ja-JP" sz="1800" kern="0" dirty="0" smtClean="0"/>
            </a:br>
            <a:r>
              <a:rPr lang="ja-JP" altLang="en-US" sz="1800" kern="0" dirty="0" smtClean="0"/>
              <a:t>あって</a:t>
            </a:r>
            <a:r>
              <a:rPr lang="ja-JP" altLang="en-US" sz="1800" kern="0" dirty="0"/>
              <a:t>はならない。（</a:t>
            </a:r>
            <a:r>
              <a:rPr lang="ja-JP" altLang="en-US" sz="1800" kern="0" dirty="0" smtClean="0"/>
              <a:t>書籍が校正をせず</a:t>
            </a:r>
            <a:r>
              <a:rPr lang="ja-JP" altLang="en-US" sz="1800" kern="0" dirty="0"/>
              <a:t>に</a:t>
            </a:r>
            <a:r>
              <a:rPr lang="ja-JP" altLang="en-US" sz="1800" kern="0" dirty="0" smtClean="0"/>
              <a:t>出版されること</a:t>
            </a:r>
            <a:r>
              <a:rPr lang="ja-JP" altLang="en-US" sz="1800" kern="0" dirty="0"/>
              <a:t>はありえない！）</a:t>
            </a:r>
          </a:p>
          <a:p>
            <a:pPr marL="540000">
              <a:spcBef>
                <a:spcPts val="0"/>
              </a:spcBef>
              <a:buFont typeface="Arial" panose="020B0604020202020204" pitchFamily="34" charset="0"/>
              <a:buChar char="•"/>
            </a:pPr>
            <a:r>
              <a:rPr lang="ja-JP" altLang="en-US" sz="1800" kern="0" dirty="0"/>
              <a:t>エラー処理確認、排他制御確認、デッドロック確認</a:t>
            </a:r>
            <a:r>
              <a:rPr lang="ja-JP" altLang="en-US" sz="1800" kern="0" dirty="0">
                <a:solidFill>
                  <a:srgbClr val="000000"/>
                </a:solidFill>
              </a:rPr>
              <a:t>等は、明らかにマシンテストより</a:t>
            </a:r>
            <a:r>
              <a:rPr lang="ja-JP" altLang="en-US" sz="1800" kern="0" dirty="0" smtClean="0">
                <a:solidFill>
                  <a:srgbClr val="000000"/>
                </a:solidFill>
              </a:rPr>
              <a:t>ソース</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レビュー</a:t>
            </a:r>
            <a:r>
              <a:rPr lang="ja-JP" altLang="en-US" sz="1800" kern="0" dirty="0">
                <a:solidFill>
                  <a:srgbClr val="000000"/>
                </a:solidFill>
              </a:rPr>
              <a:t>の方が効率が良い。</a:t>
            </a:r>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87</a:t>
            </a:fld>
            <a:endParaRPr lang="en-US" altLang="ja-JP">
              <a:solidFill>
                <a:srgbClr val="000000"/>
              </a:solidFill>
            </a:endParaRPr>
          </a:p>
        </p:txBody>
      </p:sp>
    </p:spTree>
    <p:extLst>
      <p:ext uri="{BB962C8B-B14F-4D97-AF65-F5344CB8AC3E}">
        <p14:creationId xmlns:p14="http://schemas.microsoft.com/office/powerpoint/2010/main" val="2990860338"/>
      </p:ext>
    </p:extLst>
  </p:cSld>
  <p:clrMapOvr>
    <a:masterClrMapping/>
  </p:clrMapOvr>
  <p:transition spd="slow"/>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t>設計に　書いてないこと　テスト無理</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078】 </a:t>
            </a:r>
            <a:r>
              <a:rPr lang="ja-JP" altLang="en-US" sz="2400" dirty="0" smtClean="0"/>
              <a:t>設計書</a:t>
            </a:r>
            <a:r>
              <a:rPr lang="ja-JP" altLang="en-US" sz="2400" dirty="0"/>
              <a:t>に書かれていない仕様はテストされない</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製造者は設計書のみを読んで理解できない場合に、設計者に聞いてプログラミングを</a:t>
            </a:r>
            <a:r>
              <a:rPr lang="ja-JP" altLang="en-US" sz="1800" smtClean="0"/>
              <a:t>行って</a:t>
            </a:r>
            <a:r>
              <a:rPr lang="en-US" altLang="ja-JP" sz="1800" smtClean="0"/>
              <a:t/>
            </a:r>
            <a:br>
              <a:rPr lang="en-US" altLang="ja-JP" sz="1800" smtClean="0"/>
            </a:br>
            <a:r>
              <a:rPr lang="ja-JP" altLang="en-US" sz="1800" smtClean="0"/>
              <a:t>いる</a:t>
            </a:r>
            <a:r>
              <a:rPr lang="ja-JP" altLang="en-US" sz="1800"/>
              <a:t>が、コード上に追記された仕様はテスト項目として上がらず、テスト漏れを引き起こす。</a:t>
            </a:r>
          </a:p>
          <a:p>
            <a:pPr marL="540000">
              <a:spcBef>
                <a:spcPts val="0"/>
              </a:spcBef>
              <a:buFont typeface="Arial" panose="020B0604020202020204" pitchFamily="34" charset="0"/>
              <a:buChar char="•"/>
            </a:pPr>
            <a:r>
              <a:rPr lang="ja-JP" altLang="en-US" sz="1800"/>
              <a:t>設計書とソースコードが異なるが、どちらが正しい仕様であるのか判断が付かない。</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a:solidFill>
                  <a:srgbClr val="000000"/>
                </a:solidFill>
              </a:rPr>
              <a:t>2.16 </a:t>
            </a:r>
            <a:r>
              <a:rPr lang="ja-JP" altLang="en-US" sz="1800" kern="0">
                <a:solidFill>
                  <a:srgbClr val="000000"/>
                </a:solidFill>
              </a:rPr>
              <a:t>実装の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品質を担保するためには、「設計」「実装」「テスト」の３点一致（整合性）が必要</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製造</a:t>
            </a:r>
            <a:r>
              <a:rPr lang="ja-JP" altLang="en-US" sz="1800" kern="0" dirty="0">
                <a:solidFill>
                  <a:srgbClr val="000000"/>
                </a:solidFill>
              </a:rPr>
              <a:t>工程にて設計書とコードの整合性を合わせないままで製造工程を終了しない！　</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a:t>
            </a:r>
            <a:r>
              <a:rPr lang="ja-JP" altLang="en-US" sz="1800" kern="0" dirty="0">
                <a:solidFill>
                  <a:srgbClr val="000000"/>
                </a:solidFill>
              </a:rPr>
              <a:t>整合性を</a:t>
            </a:r>
            <a:r>
              <a:rPr lang="ja-JP" altLang="en-US" sz="1800" kern="0" dirty="0" err="1">
                <a:solidFill>
                  <a:srgbClr val="000000"/>
                </a:solidFill>
              </a:rPr>
              <a:t>取らないの</a:t>
            </a:r>
            <a:r>
              <a:rPr lang="ja-JP" altLang="en-US" sz="1800" kern="0" dirty="0">
                <a:solidFill>
                  <a:srgbClr val="000000"/>
                </a:solidFill>
              </a:rPr>
              <a:t>はやりっぱなしの仕事と考える）</a:t>
            </a:r>
          </a:p>
          <a:p>
            <a:pPr marL="540000">
              <a:spcBef>
                <a:spcPts val="0"/>
              </a:spcBef>
              <a:buFont typeface="Arial" panose="020B0604020202020204" pitchFamily="34" charset="0"/>
              <a:buChar char="•"/>
            </a:pPr>
            <a:r>
              <a:rPr lang="ja-JP" altLang="en-US" sz="1800" kern="0" dirty="0">
                <a:solidFill>
                  <a:srgbClr val="000000"/>
                </a:solidFill>
              </a:rPr>
              <a:t>設計書に記述が無いコードを書いたら、その内容を</a:t>
            </a:r>
            <a:r>
              <a:rPr lang="ja-JP" altLang="en-US" sz="1800" kern="0" dirty="0"/>
              <a:t>設計書に追記することを周知する。</a:t>
            </a:r>
          </a:p>
          <a:p>
            <a:pPr marL="540000">
              <a:spcBef>
                <a:spcPts val="0"/>
              </a:spcBef>
              <a:buFont typeface="Arial" panose="020B0604020202020204" pitchFamily="34" charset="0"/>
              <a:buChar char="•"/>
            </a:pPr>
            <a:r>
              <a:rPr lang="ja-JP" altLang="en-US" sz="1800" kern="0" dirty="0"/>
              <a:t>製造者の設計書解読を「設計書の最終レビュー」と位置付けるのも一つの手である。</a:t>
            </a:r>
          </a:p>
          <a:p>
            <a:pPr marL="540000">
              <a:spcBef>
                <a:spcPts val="0"/>
              </a:spcBef>
              <a:buFont typeface="Arial" panose="020B0604020202020204" pitchFamily="34" charset="0"/>
              <a:buChar char="•"/>
            </a:pPr>
            <a:r>
              <a:rPr lang="ja-JP" altLang="en-US" sz="1800" kern="0" dirty="0"/>
              <a:t>「ディシジョンテーブル・テスト」や「状態遷移テスト」等で作成した図表</a:t>
            </a:r>
            <a:r>
              <a:rPr lang="ja-JP" altLang="en-US" sz="1800" kern="0" dirty="0" smtClean="0"/>
              <a:t>は、テスト</a:t>
            </a:r>
            <a:r>
              <a:rPr lang="ja-JP" altLang="en-US" sz="1800" kern="0" dirty="0"/>
              <a:t>資料として</a:t>
            </a:r>
            <a:r>
              <a:rPr lang="ja-JP" altLang="en-US" sz="1800" kern="0" dirty="0" smtClean="0"/>
              <a:t>ではなく</a:t>
            </a:r>
            <a:r>
              <a:rPr lang="ja-JP" altLang="en-US" sz="1800" kern="0" dirty="0"/>
              <a:t>、設計書</a:t>
            </a:r>
            <a:r>
              <a:rPr lang="ja-JP" altLang="en-US" sz="1800" kern="0" dirty="0" smtClean="0"/>
              <a:t>へ組み込むこと</a:t>
            </a:r>
            <a:r>
              <a:rPr lang="ja-JP" altLang="en-US" sz="1800" kern="0" dirty="0"/>
              <a:t>で、「設計」「実装」「テスト」の３点</a:t>
            </a:r>
            <a:r>
              <a:rPr lang="ja-JP" altLang="en-US" sz="1800" kern="0" dirty="0" smtClean="0"/>
              <a:t>一致を実現する。</a:t>
            </a:r>
            <a:endParaRPr lang="ja-JP" altLang="en-US" sz="1800" kern="0" dirty="0"/>
          </a:p>
        </p:txBody>
      </p:sp>
      <p:grpSp>
        <p:nvGrpSpPr>
          <p:cNvPr id="23" name="グループ化 15"/>
          <p:cNvGrpSpPr>
            <a:grpSpLocks/>
          </p:cNvGrpSpPr>
          <p:nvPr/>
        </p:nvGrpSpPr>
        <p:grpSpPr bwMode="auto">
          <a:xfrm>
            <a:off x="5580063" y="0"/>
            <a:ext cx="3563937" cy="576263"/>
            <a:chOff x="5580112" y="-27384"/>
            <a:chExt cx="3563888" cy="576064"/>
          </a:xfrm>
        </p:grpSpPr>
        <p:grpSp>
          <p:nvGrpSpPr>
            <p:cNvPr id="24"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25"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3" name="スライド番号プレースホルダー 2"/>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88</a:t>
            </a:fld>
            <a:endParaRPr lang="en-US" altLang="ja-JP">
              <a:solidFill>
                <a:srgbClr val="000000"/>
              </a:solidFill>
            </a:endParaRPr>
          </a:p>
        </p:txBody>
      </p:sp>
    </p:spTree>
    <p:extLst>
      <p:ext uri="{BB962C8B-B14F-4D97-AF65-F5344CB8AC3E}">
        <p14:creationId xmlns:p14="http://schemas.microsoft.com/office/powerpoint/2010/main" val="3093722388"/>
      </p:ext>
    </p:extLst>
  </p:cSld>
  <p:clrMapOvr>
    <a:masterClrMapping/>
  </p:clrMapOvr>
  <p:transition spd="slow"/>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警告の　対処間違え　仕事増え</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079】 </a:t>
            </a:r>
            <a:r>
              <a:rPr lang="ja-JP" altLang="en-US" sz="2400" dirty="0" smtClean="0">
                <a:solidFill>
                  <a:schemeClr val="bg1"/>
                </a:solidFill>
              </a:rPr>
              <a:t>静的解析</a:t>
            </a:r>
            <a:r>
              <a:rPr lang="ja-JP" altLang="en-US" sz="2400" dirty="0" smtClean="0"/>
              <a:t>ツール</a:t>
            </a:r>
            <a:r>
              <a:rPr lang="ja-JP" altLang="en-US" sz="2400" dirty="0"/>
              <a:t>に</a:t>
            </a:r>
            <a:r>
              <a:rPr lang="ja-JP" altLang="en-US" sz="2400" dirty="0" smtClean="0"/>
              <a:t>使われない</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静的解析ツールを導入してみたが、正しそうに見えるプログラムに対して大量の警告が</a:t>
            </a:r>
            <a:r>
              <a:rPr lang="en-US" altLang="ja-JP" sz="1800" dirty="0" smtClean="0"/>
              <a:t/>
            </a:r>
            <a:br>
              <a:rPr lang="en-US" altLang="ja-JP" sz="1800" dirty="0" smtClean="0"/>
            </a:br>
            <a:r>
              <a:rPr lang="ja-JP" altLang="en-US" sz="1800" dirty="0" smtClean="0"/>
              <a:t>発生してしまいどうすればよいのかわからない。</a:t>
            </a:r>
            <a:endParaRPr lang="en-US" altLang="ja-JP" sz="1800" dirty="0" smtClean="0"/>
          </a:p>
          <a:p>
            <a:pPr marL="540000">
              <a:spcBef>
                <a:spcPts val="0"/>
              </a:spcBef>
              <a:buFont typeface="Arial" panose="020B0604020202020204" pitchFamily="34" charset="0"/>
              <a:buChar char="•"/>
            </a:pPr>
            <a:r>
              <a:rPr lang="ja-JP" altLang="en-US" sz="1800" dirty="0" smtClean="0">
                <a:solidFill>
                  <a:srgbClr val="000000"/>
                </a:solidFill>
              </a:rPr>
              <a:t>ソースコード検証ツールが莫大な量の警告を検出</a:t>
            </a:r>
            <a:r>
              <a:rPr lang="ja-JP" altLang="en-US" sz="1800" dirty="0" smtClean="0"/>
              <a:t>すると</a:t>
            </a:r>
            <a:r>
              <a:rPr lang="ja-JP" altLang="en-US" sz="1800" dirty="0" smtClean="0">
                <a:solidFill>
                  <a:srgbClr val="000000"/>
                </a:solidFill>
              </a:rPr>
              <a:t>、担当者も管理者もやる気が</a:t>
            </a:r>
            <a:r>
              <a:rPr lang="en-US" altLang="ja-JP" sz="1800" dirty="0" smtClean="0">
                <a:solidFill>
                  <a:srgbClr val="000000"/>
                </a:solidFill>
              </a:rPr>
              <a:t/>
            </a:r>
            <a:br>
              <a:rPr lang="en-US" altLang="ja-JP" sz="1800" dirty="0" smtClean="0">
                <a:solidFill>
                  <a:srgbClr val="000000"/>
                </a:solidFill>
              </a:rPr>
            </a:br>
            <a:r>
              <a:rPr lang="ja-JP" altLang="en-US" sz="1800" dirty="0" smtClean="0">
                <a:solidFill>
                  <a:srgbClr val="000000"/>
                </a:solidFill>
              </a:rPr>
              <a:t>失せてしまう。</a:t>
            </a:r>
          </a:p>
          <a:p>
            <a:pPr marL="540000">
              <a:spcBef>
                <a:spcPts val="0"/>
              </a:spcBef>
              <a:buFont typeface="Arial" panose="020B0604020202020204" pitchFamily="34" charset="0"/>
              <a:buChar char="•"/>
            </a:pPr>
            <a:endParaRPr lang="en-US" altLang="ja-JP" sz="20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2.16 </a:t>
            </a:r>
            <a:r>
              <a:rPr lang="ja-JP" altLang="en-US" sz="1800" kern="0" dirty="0">
                <a:solidFill>
                  <a:srgbClr val="000000"/>
                </a:solidFill>
              </a:rPr>
              <a:t>実装</a:t>
            </a:r>
            <a:r>
              <a:rPr lang="ja-JP" altLang="en-US" sz="1800" kern="0">
                <a:solidFill>
                  <a:srgbClr val="000000"/>
                </a:solidFill>
              </a:rPr>
              <a:t>の</a:t>
            </a:r>
            <a:r>
              <a:rPr lang="ja-JP" altLang="en-US" sz="1800" kern="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1" y="3132000"/>
            <a:ext cx="9144000"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ツール</a:t>
            </a:r>
            <a:r>
              <a:rPr lang="ja-JP" altLang="en-US" sz="1800" kern="0" dirty="0">
                <a:solidFill>
                  <a:srgbClr val="000000"/>
                </a:solidFill>
              </a:rPr>
              <a:t>の警告</a:t>
            </a:r>
            <a:r>
              <a:rPr lang="ja-JP" altLang="en-US" sz="1800" kern="0" dirty="0" smtClean="0">
                <a:solidFill>
                  <a:srgbClr val="000000"/>
                </a:solidFill>
              </a:rPr>
              <a:t>のレベルを予め整理し</a:t>
            </a:r>
            <a:r>
              <a:rPr lang="ja-JP" altLang="en-US" sz="1800" kern="0" dirty="0">
                <a:solidFill>
                  <a:srgbClr val="000000"/>
                </a:solidFill>
              </a:rPr>
              <a:t>、どの警告に対応すべきか</a:t>
            </a:r>
            <a:r>
              <a:rPr lang="ja-JP" altLang="en-US" sz="1800" kern="0" dirty="0" smtClean="0">
                <a:solidFill>
                  <a:srgbClr val="000000"/>
                </a:solidFill>
              </a:rPr>
              <a:t>を決めておく。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プログラムの実動作に影響のある警告にのみ対応する。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又は、形式チェック的な警告にも対応する等、決めておく。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初めてツールを適用する場合は、既存の部分に対する扱いを決めておく。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全体に対して適用すると、既存部分からも多くの警告が出て、対応に苦慮してしまう。</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既存の部分は対象外とする割り切りもアリ。</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ツール</a:t>
            </a:r>
            <a:r>
              <a:rPr lang="ja-JP" altLang="en-US" sz="1800" kern="0" dirty="0">
                <a:solidFill>
                  <a:srgbClr val="000000"/>
                </a:solidFill>
              </a:rPr>
              <a:t>の実行時期は、対象と</a:t>
            </a:r>
            <a:r>
              <a:rPr lang="ja-JP" altLang="en-US" sz="1800" kern="0" dirty="0" smtClean="0">
                <a:solidFill>
                  <a:srgbClr val="000000"/>
                </a:solidFill>
              </a:rPr>
              <a:t>なるコードを集約した</a:t>
            </a:r>
            <a:r>
              <a:rPr lang="ja-JP" altLang="en-US" sz="1800" kern="0" dirty="0">
                <a:solidFill>
                  <a:srgbClr val="000000"/>
                </a:solidFill>
              </a:rPr>
              <a:t>時点では遅く</a:t>
            </a:r>
            <a:r>
              <a:rPr lang="ja-JP" altLang="en-US" sz="1800" kern="0" dirty="0" smtClean="0">
                <a:solidFill>
                  <a:srgbClr val="000000"/>
                </a:solidFill>
              </a:rPr>
              <a:t>、プログラマ各人が</a:t>
            </a:r>
            <a:r>
              <a:rPr lang="en-US" altLang="ja-JP" sz="1800" kern="0" dirty="0">
                <a:solidFill>
                  <a:srgbClr val="000000"/>
                </a:solidFill>
              </a:rPr>
              <a:t/>
            </a:r>
            <a:br>
              <a:rPr lang="en-US" altLang="ja-JP" sz="1800" kern="0" dirty="0">
                <a:solidFill>
                  <a:srgbClr val="000000"/>
                </a:solidFill>
              </a:rPr>
            </a:br>
            <a:r>
              <a:rPr lang="ja-JP" altLang="en-US" sz="1800" kern="0" dirty="0" smtClean="0">
                <a:solidFill>
                  <a:srgbClr val="000000"/>
                </a:solidFill>
              </a:rPr>
              <a:t>コンパイル時に毎回適用するプロセスとすべき。</a:t>
            </a:r>
            <a:endParaRPr lang="en-US" altLang="ja-JP" sz="1800" kern="0" dirty="0" smtClean="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89</a:t>
            </a:fld>
            <a:endParaRPr lang="en-US" altLang="ja-JP">
              <a:solidFill>
                <a:srgbClr val="000000"/>
              </a:solidFill>
            </a:endParaRPr>
          </a:p>
        </p:txBody>
      </p:sp>
    </p:spTree>
    <p:extLst>
      <p:ext uri="{BB962C8B-B14F-4D97-AF65-F5344CB8AC3E}">
        <p14:creationId xmlns:p14="http://schemas.microsoft.com/office/powerpoint/2010/main" val="1179772233"/>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369971641"/>
              </p:ext>
            </p:extLst>
          </p:nvPr>
        </p:nvGraphicFramePr>
        <p:xfrm>
          <a:off x="1" y="504001"/>
          <a:ext cx="9143998" cy="6354010"/>
        </p:xfrm>
        <a:graphic>
          <a:graphicData uri="http://schemas.openxmlformats.org/drawingml/2006/table">
            <a:tbl>
              <a:tblPr/>
              <a:tblGrid>
                <a:gridCol w="93464"/>
                <a:gridCol w="147986"/>
                <a:gridCol w="643872"/>
                <a:gridCol w="3582827"/>
                <a:gridCol w="207700"/>
                <a:gridCol w="147986"/>
                <a:gridCol w="643872"/>
                <a:gridCol w="3582827"/>
                <a:gridCol w="93464"/>
              </a:tblGrid>
              <a:tr h="171730">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2.13 </a:t>
                      </a:r>
                      <a:r>
                        <a:rPr lang="ja-JP" altLang="en-US" sz="1000" b="0" i="0" u="none" strike="noStrike" dirty="0">
                          <a:solidFill>
                            <a:srgbClr val="000000"/>
                          </a:solidFill>
                          <a:effectLst/>
                          <a:latin typeface="ＭＳ ゴシック"/>
                        </a:rPr>
                        <a:t>品質計画のマネジメント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2.18 </a:t>
                      </a:r>
                      <a:r>
                        <a:rPr lang="ja-JP" altLang="en-US" sz="1000" b="0" i="0" u="none" strike="noStrike">
                          <a:solidFill>
                            <a:srgbClr val="000000"/>
                          </a:solidFill>
                          <a:effectLst/>
                          <a:latin typeface="ＭＳ ゴシック"/>
                        </a:rPr>
                        <a:t>テストのマネジメント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060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品質目標はプロジェクトリ－ダ－が良くしたいことを設定する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単体テストの終了確認がテスト工程の生産性を高める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工程毎の品質目標を決めると問題が見えてくる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手戻りが大きい欠陥を最初に炙り出す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062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レビュ－計画次第でレビュ－の品質は変わる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テスト品質はテスト計画で決まる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2.19 </a:t>
                      </a:r>
                      <a:r>
                        <a:rPr lang="ja-JP" altLang="en-US" sz="1000" b="0" i="0" u="none" strike="noStrike">
                          <a:solidFill>
                            <a:srgbClr val="000000"/>
                          </a:solidFill>
                          <a:effectLst/>
                          <a:latin typeface="ＭＳ ゴシック"/>
                        </a:rPr>
                        <a:t>品質分析・評価のマネジメント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テスト終了判断基準はテスト計画で決めて顧客と合意を取る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品質向上には、計測と評価が必要</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トレ－ニング計画で無駄なコストを抑える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品質指標は「良くしたいことを設定する」ことから始める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基準値を決めるからには、外れた場合のアクションを明確にする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2.14 </a:t>
                      </a:r>
                      <a:r>
                        <a:rPr lang="ja-JP" altLang="en-US" sz="1000" b="0" i="0" u="none" strike="noStrike">
                          <a:solidFill>
                            <a:srgbClr val="000000"/>
                          </a:solidFill>
                          <a:effectLst/>
                          <a:latin typeface="ＭＳ ゴシック"/>
                        </a:rPr>
                        <a:t>要求分析のマネジメント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品質デ－タを集める前に目的と分析方法を明確にすること</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品質は顧客要求との合致である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現場の開発プロセス把握が品質分析の前提</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設計を開始する前に「要件の欠陥」をなくす</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デ－タを見誤らない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明示されなかったことでも、当り前品質の欠陥はクレ－ムとなる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デ－タ分析を必要以上にやり過ぎないこと</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069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基本要求として必要とされる非機能要件を明示する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レビュー結果の評価は多面的かつ早めに行う</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非機能要件の許容値は確定させる時期を合意する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開発プロセスの品質はバグが教えてくれる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要求は進化すると捉えて、変更をマネジメント下に置く</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障害票の分析項目はどのようなアクションに繋げるかを明示する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ステ－クホルダの変更も変更管理の対象とする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テストの有効性はタイムリ－なバグ票の分析で行う</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現行踏襲での再構築は、まず「満たされた要求」を文書化する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2.20 </a:t>
                      </a:r>
                      <a:r>
                        <a:rPr lang="ja-JP" altLang="en-US" sz="1000" b="0" i="0" u="none" strike="noStrike">
                          <a:solidFill>
                            <a:srgbClr val="000000"/>
                          </a:solidFill>
                          <a:effectLst/>
                          <a:latin typeface="ＭＳ ゴシック"/>
                        </a:rPr>
                        <a:t>リリ－ス可否判定</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dirty="0">
                          <a:solidFill>
                            <a:srgbClr val="000000"/>
                          </a:solidFill>
                          <a:effectLst/>
                          <a:latin typeface="ＭＳ ゴシック"/>
                        </a:rPr>
                        <a:t>2.15 </a:t>
                      </a:r>
                      <a:r>
                        <a:rPr lang="ja-JP" altLang="en-US" sz="1000" b="0" i="0" u="none" strike="noStrike" dirty="0">
                          <a:solidFill>
                            <a:srgbClr val="000000"/>
                          </a:solidFill>
                          <a:effectLst/>
                          <a:latin typeface="ＭＳ ゴシック"/>
                        </a:rPr>
                        <a:t>設計のマネジメント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リリ－ス判定では、リリ－ス後の準備状況も確認する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期日内に仕様を凍結するには、段階的に合意を取る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１個の仕様は１箇所に書く</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2.21 </a:t>
                      </a:r>
                      <a:r>
                        <a:rPr lang="ja-JP" altLang="en-US" sz="1000" b="0" i="0" u="none" strike="noStrike">
                          <a:solidFill>
                            <a:srgbClr val="000000"/>
                          </a:solidFill>
                          <a:effectLst/>
                          <a:latin typeface="ＭＳ ゴシック"/>
                        </a:rPr>
                        <a:t>運用のマネジメント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099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a:solidFill>
                            <a:srgbClr val="000000"/>
                          </a:solidFill>
                          <a:effectLst/>
                          <a:latin typeface="ＭＳ ゴシック"/>
                        </a:rPr>
                        <a:t>SLA</a:t>
                      </a:r>
                      <a:r>
                        <a:rPr lang="ja-JP" altLang="en-US" sz="1000" b="0" i="0" u="none" strike="noStrike">
                          <a:solidFill>
                            <a:srgbClr val="000000"/>
                          </a:solidFill>
                          <a:effectLst/>
                          <a:latin typeface="ＭＳ ゴシック"/>
                        </a:rPr>
                        <a:t>の意味をお客様に十分に理解いただく</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2.16 </a:t>
                      </a:r>
                      <a:r>
                        <a:rPr lang="ja-JP" altLang="en-US" sz="1000" b="0" i="0" u="none" strike="noStrike">
                          <a:solidFill>
                            <a:srgbClr val="000000"/>
                          </a:solidFill>
                          <a:effectLst/>
                          <a:latin typeface="ＭＳ ゴシック"/>
                        </a:rPr>
                        <a:t>実装のマネジメント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000" b="0" i="0" u="none" strike="noStrike">
                          <a:solidFill>
                            <a:srgbClr val="000000"/>
                          </a:solidFill>
                          <a:effectLst/>
                          <a:latin typeface="ＭＳ ゴシック"/>
                        </a:rPr>
                        <a:t>CS</a:t>
                      </a:r>
                      <a:r>
                        <a:rPr lang="ja-JP" altLang="en-US" sz="1000" b="0" i="0" u="none" strike="noStrike">
                          <a:solidFill>
                            <a:srgbClr val="000000"/>
                          </a:solidFill>
                          <a:effectLst/>
                          <a:latin typeface="ＭＳ ゴシック"/>
                        </a:rPr>
                        <a:t>達成の為に「お客様の期待を把握する」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テストファ－ストで開発生産性を上げる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運用のサ－ビス品質はプロセスで確保する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全量ソ－スレビュ－で品質確保の基盤を作る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102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「手順書は異常時には使えない」ことを肝に銘じる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設計書に書かれていない仕様はテストされない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dirty="0">
                          <a:solidFill>
                            <a:srgbClr val="000000"/>
                          </a:solidFill>
                          <a:effectLst/>
                          <a:latin typeface="ＭＳ ゴシック"/>
                        </a:rPr>
                        <a:t>【 </a:t>
                      </a:r>
                      <a:r>
                        <a:rPr lang="ja-JP" altLang="en-US" sz="1000" b="0" i="0" u="none" strike="noStrike" dirty="0">
                          <a:solidFill>
                            <a:srgbClr val="000000"/>
                          </a:solidFill>
                          <a:effectLst/>
                          <a:latin typeface="ＭＳ ゴシック"/>
                        </a:rPr>
                        <a:t>肝</a:t>
                      </a:r>
                      <a:r>
                        <a:rPr lang="en-US" altLang="ja-JP" sz="1000" b="0" i="0" u="none" strike="noStrike" dirty="0">
                          <a:solidFill>
                            <a:srgbClr val="000000"/>
                          </a:solidFill>
                          <a:effectLst/>
                          <a:latin typeface="ＭＳ ゴシック"/>
                        </a:rPr>
                        <a:t>103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本番障害対応は時間軸を変える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079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静的解析ツ－ルに使われない</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お客様からの緊急変更依頼の運用ル－ルを決める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105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運用リ－ダ－は担当者と意味合いや重要性を共有する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2.17 </a:t>
                      </a:r>
                      <a:r>
                        <a:rPr lang="ja-JP" altLang="en-US" sz="1000" b="0" i="0" u="none" strike="noStrike">
                          <a:solidFill>
                            <a:srgbClr val="000000"/>
                          </a:solidFill>
                          <a:effectLst/>
                          <a:latin typeface="ＭＳ ゴシック"/>
                        </a:rPr>
                        <a:t>レビュ－のマネジメント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080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レビュ－目的の明示がレビュ－効果を上げる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l" fontAlgn="ctr"/>
                      <a:r>
                        <a:rPr lang="en-US" altLang="ja-JP" sz="1000" b="0" i="0" u="none" strike="noStrike">
                          <a:solidFill>
                            <a:srgbClr val="000000"/>
                          </a:solidFill>
                          <a:effectLst/>
                          <a:latin typeface="ＭＳ ゴシック"/>
                        </a:rPr>
                        <a:t>2.22 </a:t>
                      </a:r>
                      <a:r>
                        <a:rPr lang="ja-JP" altLang="en-US" sz="1000" b="0" i="0" u="none" strike="noStrike">
                          <a:solidFill>
                            <a:srgbClr val="000000"/>
                          </a:solidFill>
                          <a:effectLst/>
                          <a:latin typeface="ＭＳ ゴシック"/>
                        </a:rPr>
                        <a:t>保守のマネジメント</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AEEF3"/>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081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レビュ－ル－ルは明文化して周知する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106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保守開始時点で保守対象の品質を見極める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082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設計レビュ－では非機能面もレビュ－する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107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保守対象を整備することで、影響範囲の特定を容易にする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083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指摘が少ないレビュ－は現物を確認する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108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デグレ－ド防止にはテストの自動化を進める</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ctr" fontAlgn="ctr"/>
                      <a:r>
                        <a:rPr lang="en-US" altLang="ja-JP" sz="1000" b="0" i="0" u="none" strike="noStrike">
                          <a:solidFill>
                            <a:srgbClr val="000000"/>
                          </a:solidFill>
                          <a:effectLst/>
                          <a:latin typeface="ＭＳ ゴシック"/>
                        </a:rPr>
                        <a:t>【 </a:t>
                      </a:r>
                      <a:r>
                        <a:rPr lang="ja-JP" altLang="en-US" sz="1000" b="0" i="0" u="none" strike="noStrike">
                          <a:solidFill>
                            <a:srgbClr val="000000"/>
                          </a:solidFill>
                          <a:effectLst/>
                          <a:latin typeface="ＭＳ ゴシック"/>
                        </a:rPr>
                        <a:t>肝</a:t>
                      </a:r>
                      <a:r>
                        <a:rPr lang="en-US" altLang="ja-JP" sz="1000" b="0" i="0" u="none" strike="noStrike">
                          <a:solidFill>
                            <a:srgbClr val="000000"/>
                          </a:solidFill>
                          <a:effectLst/>
                          <a:latin typeface="ＭＳ ゴシック"/>
                        </a:rPr>
                        <a:t>084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a:solidFill>
                            <a:srgbClr val="000000"/>
                          </a:solidFill>
                          <a:effectLst/>
                          <a:latin typeface="ＭＳ ゴシック"/>
                        </a:rPr>
                        <a:t>レビュア－には心得が必要</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0" u="none" strike="noStrike" dirty="0">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10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7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AEEF3"/>
                    </a:solidFill>
                  </a:tcPr>
                </a:tc>
                <a:tc>
                  <a:txBody>
                    <a:bodyPr/>
                    <a:lstStyle/>
                    <a:p>
                      <a:pPr algn="ctr" fontAlgn="ctr"/>
                      <a:r>
                        <a:rPr lang="ja-JP" altLang="en-US" sz="700" b="0" i="0" u="none" strike="noStrike">
                          <a:solidFill>
                            <a:srgbClr val="000000"/>
                          </a:solidFill>
                          <a:effectLst/>
                          <a:latin typeface="ＭＳ ゴシック"/>
                        </a:rPr>
                        <a:t>　</a:t>
                      </a:r>
                    </a:p>
                  </a:txBody>
                  <a:tcPr marL="7014" marR="7014" marT="7014"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solidFill>
                            <a:srgbClr val="000000"/>
                          </a:solidFill>
                          <a:effectLst/>
                          <a:latin typeface="ＭＳ ゴシック"/>
                        </a:rPr>
                        <a:t>　</a:t>
                      </a:r>
                    </a:p>
                  </a:txBody>
                  <a:tcPr marL="7014" marR="7014" marT="7014"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r>
                        <a:rPr lang="ja-JP" altLang="en-US" sz="700" b="0" i="0" u="none" strike="noStrike">
                          <a:solidFill>
                            <a:srgbClr val="000000"/>
                          </a:solidFill>
                          <a:effectLst/>
                          <a:latin typeface="ＭＳ ゴシック"/>
                        </a:rPr>
                        <a:t>　</a:t>
                      </a: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700" b="0" i="0" u="none" strike="noStrike">
                          <a:solidFill>
                            <a:srgbClr val="000000"/>
                          </a:solidFill>
                          <a:effectLst/>
                          <a:latin typeface="ＭＳ ゴシック"/>
                        </a:rPr>
                        <a:t>　</a:t>
                      </a: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700" b="0" i="0" u="none" strike="noStrike" dirty="0">
                          <a:solidFill>
                            <a:srgbClr val="000000"/>
                          </a:solidFill>
                          <a:effectLst/>
                          <a:latin typeface="ＭＳ ゴシック"/>
                        </a:rPr>
                        <a:t>　</a:t>
                      </a: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r>
              <a:tr h="171730">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a:solidFill>
                          <a:srgbClr val="000000"/>
                        </a:solidFill>
                        <a:effectLst/>
                        <a:latin typeface="ＭＳ ゴシック"/>
                      </a:endParaRPr>
                    </a:p>
                  </a:txBody>
                  <a:tcPr marL="7014" marR="7014" marT="7014" marB="0" anchor="ctr">
                    <a:lnL>
                      <a:noFill/>
                    </a:lnL>
                    <a:lnR>
                      <a:noFill/>
                    </a:lnR>
                    <a:lnT>
                      <a:noFill/>
                    </a:lnT>
                    <a:lnB>
                      <a:noFill/>
                    </a:lnB>
                  </a:tcPr>
                </a:tc>
                <a:tc>
                  <a:txBody>
                    <a:bodyPr/>
                    <a:lstStyle/>
                    <a:p>
                      <a:pPr algn="l" fontAlgn="ctr"/>
                      <a:endParaRPr lang="ja-JP" altLang="en-US" sz="700" b="0" i="0" u="none" strike="noStrike" dirty="0">
                        <a:solidFill>
                          <a:srgbClr val="000000"/>
                        </a:solidFill>
                        <a:effectLst/>
                        <a:latin typeface="ＭＳ ゴシック"/>
                      </a:endParaRPr>
                    </a:p>
                  </a:txBody>
                  <a:tcPr marL="7014" marR="7014" marT="7014" marB="0" anchor="ctr">
                    <a:lnL>
                      <a:noFill/>
                    </a:lnL>
                    <a:lnR>
                      <a:noFill/>
                    </a:lnR>
                    <a:lnT>
                      <a:noFill/>
                    </a:lnT>
                    <a:lnB>
                      <a:noFill/>
                    </a:lnB>
                  </a:tcPr>
                </a:tc>
              </a:tr>
            </a:tbl>
          </a:graphicData>
        </a:graphic>
      </p:graphicFrame>
      <p:sp>
        <p:nvSpPr>
          <p:cNvPr id="6" name="Rectangle 3"/>
          <p:cNvSpPr txBox="1">
            <a:spLocks noChangeArrowheads="1"/>
          </p:cNvSpPr>
          <p:nvPr/>
        </p:nvSpPr>
        <p:spPr bwMode="auto">
          <a:xfrm>
            <a:off x="0" y="0"/>
            <a:ext cx="9144000" cy="648000"/>
          </a:xfrm>
          <a:prstGeom prst="rect">
            <a:avLst/>
          </a:prstGeom>
          <a:blipFill>
            <a:blip r:embed="rId3"/>
            <a:tile tx="0" ty="0" sx="100000" sy="100000" flip="none" algn="tl"/>
          </a:blipFill>
          <a:ln w="3175">
            <a:noFill/>
            <a:miter lim="800000"/>
            <a:headEnd/>
            <a:tailEnd/>
          </a:ln>
          <a:scene3d>
            <a:camera prst="orthographicFront"/>
            <a:lightRig rig="threePt" dir="t"/>
          </a:scene3d>
          <a:sp3d prstMaterial="softEdge">
            <a:bevelT prst="relaxedInset"/>
            <a:bevelB prst="relaxedInset"/>
          </a:sp3d>
        </p:spPr>
        <p:txBody>
          <a:bodyPr vert="horz" wrap="square" lIns="0" tIns="45720" rIns="0" bIns="45720" numCol="1" anchor="ctr" anchorCtr="0" compatLnSpc="1">
            <a:prstTxWarp prst="textNoShape">
              <a:avLst/>
            </a:prstTxWarp>
            <a:sp3d extrusionH="57150">
              <a:bevelT w="38100" h="38100"/>
              <a:bevelB w="38100" h="38100"/>
            </a:sp3d>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gn="ctr">
              <a:spcBef>
                <a:spcPts val="0"/>
              </a:spcBef>
              <a:buFontTx/>
              <a:buNone/>
            </a:pP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a:t>
            </a:r>
            <a:r>
              <a:rPr lang="en-US" altLang="ja-JP" sz="2400" b="1" i="1" kern="0" dirty="0" err="1"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SQuBOK</a:t>
            </a:r>
            <a:r>
              <a:rPr lang="ja-JP" altLang="en-US" sz="2400" b="1" i="1" kern="0" dirty="0" smtClean="0">
                <a:ln>
                  <a:solidFill>
                    <a:srgbClr val="000000"/>
                  </a:solidFill>
                </a:ln>
                <a:solidFill>
                  <a:srgbClr val="000000">
                    <a:lumMod val="75000"/>
                    <a:lumOff val="25000"/>
                  </a:srgbClr>
                </a:solidFill>
                <a:effectLst>
                  <a:outerShdw blurRad="50800" dist="76200" algn="l" rotWithShape="0">
                    <a:srgbClr val="808080">
                      <a:alpha val="35000"/>
                    </a:srgbClr>
                  </a:outerShdw>
                </a:effectLst>
              </a:rPr>
              <a:t>プロジェクト個別レベルのソフトウェア品質マネジメント」の肝</a:t>
            </a:r>
            <a:endParaRPr lang="ja-JP" altLang="en-US" sz="2400" b="1" i="1" kern="0" dirty="0">
              <a:ln>
                <a:solidFill>
                  <a:srgbClr val="000000"/>
                </a:solidFill>
              </a:ln>
              <a:solidFill>
                <a:srgbClr val="000000">
                  <a:lumMod val="75000"/>
                  <a:lumOff val="25000"/>
                </a:srgbClr>
              </a:solidFill>
              <a:effectLst>
                <a:outerShdw blurRad="50800" dist="76200" algn="l" rotWithShape="0">
                  <a:srgbClr val="808080">
                    <a:alpha val="35000"/>
                  </a:srgbClr>
                </a:outerShdw>
              </a:effectLst>
            </a:endParaRPr>
          </a:p>
        </p:txBody>
      </p:sp>
      <p:sp>
        <p:nvSpPr>
          <p:cNvPr id="3" name="スライド番号プレースホルダー 2"/>
          <p:cNvSpPr>
            <a:spLocks noGrp="1"/>
          </p:cNvSpPr>
          <p:nvPr>
            <p:ph type="sldNum" sz="quarter" idx="4"/>
          </p:nvPr>
        </p:nvSpPr>
        <p:spPr>
          <a:xfrm>
            <a:off x="7410772" y="6489700"/>
            <a:ext cx="1409700" cy="247650"/>
          </a:xfrm>
        </p:spPr>
        <p:txBody>
          <a:bodyPr/>
          <a:lstStyle/>
          <a:p>
            <a:pPr>
              <a:defRPr/>
            </a:pPr>
            <a:fld id="{9C263C1E-B84C-45A1-9EAB-1B17064878DF}" type="slidenum">
              <a:rPr lang="en-US" altLang="ja-JP" smtClean="0">
                <a:solidFill>
                  <a:srgbClr val="000000"/>
                </a:solidFill>
              </a:rPr>
              <a:pPr>
                <a:defRPr/>
              </a:pPr>
              <a:t>9</a:t>
            </a:fld>
            <a:endParaRPr lang="en-US" altLang="ja-JP" dirty="0">
              <a:solidFill>
                <a:srgbClr val="000000"/>
              </a:solidFill>
            </a:endParaRPr>
          </a:p>
        </p:txBody>
      </p:sp>
    </p:spTree>
    <p:extLst>
      <p:ext uri="{BB962C8B-B14F-4D97-AF65-F5344CB8AC3E}">
        <p14:creationId xmlns:p14="http://schemas.microsoft.com/office/powerpoint/2010/main" val="39535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レビューでの　真の目的　欠陥除去</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080】 </a:t>
            </a:r>
            <a:r>
              <a:rPr lang="ja-JP" altLang="en-US" sz="2400" dirty="0"/>
              <a:t>レビュー目的の明示がレビュー効果を上げる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レビューの場で、仕様検討・ドキュメントの書き方・仕様記述の粒度等いろいろなことに</a:t>
            </a:r>
            <a:r>
              <a:rPr lang="en-US" altLang="ja-JP" sz="1800" dirty="0" smtClean="0"/>
              <a:t/>
            </a:r>
            <a:br>
              <a:rPr lang="en-US" altLang="ja-JP" sz="1800" dirty="0" smtClean="0"/>
            </a:br>
            <a:r>
              <a:rPr lang="ja-JP" altLang="en-US" sz="1800" dirty="0" smtClean="0"/>
              <a:t>対する議論が始まってしまい、目的が何なのかがはっきりしなくなってしまう。</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2.17 </a:t>
            </a:r>
            <a:r>
              <a:rPr lang="ja-JP" altLang="en-US" sz="1800" kern="0" dirty="0">
                <a:solidFill>
                  <a:srgbClr val="000000"/>
                </a:solidFill>
              </a:rPr>
              <a:t>レビュー</a:t>
            </a:r>
            <a:r>
              <a:rPr lang="ja-JP" altLang="en-US" sz="1800" kern="0">
                <a:solidFill>
                  <a:srgbClr val="000000"/>
                </a:solidFill>
              </a:rPr>
              <a:t>の</a:t>
            </a:r>
            <a:r>
              <a:rPr lang="ja-JP" altLang="en-US" sz="1800" kern="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開会</a:t>
            </a:r>
            <a:r>
              <a:rPr lang="ja-JP" altLang="en-US" sz="1800" kern="0" dirty="0">
                <a:solidFill>
                  <a:srgbClr val="000000"/>
                </a:solidFill>
              </a:rPr>
              <a:t>宣言に「本日のレビュー会の目的は、欠陥除去で</a:t>
            </a:r>
            <a:r>
              <a:rPr lang="ja-JP" altLang="en-US" sz="1800" kern="0" dirty="0" smtClean="0">
                <a:solidFill>
                  <a:srgbClr val="000000"/>
                </a:solidFill>
              </a:rPr>
              <a:t>あり設計</a:t>
            </a:r>
            <a:r>
              <a:rPr lang="ja-JP" altLang="en-US" sz="1800" kern="0" dirty="0">
                <a:solidFill>
                  <a:srgbClr val="000000"/>
                </a:solidFill>
              </a:rPr>
              <a:t>検討は</a:t>
            </a:r>
            <a:r>
              <a:rPr lang="ja-JP" altLang="en-US" sz="1800" kern="0" dirty="0" smtClean="0">
                <a:solidFill>
                  <a:srgbClr val="000000"/>
                </a:solidFill>
              </a:rPr>
              <a:t>別途行いたいと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考えて</a:t>
            </a:r>
            <a:r>
              <a:rPr lang="ja-JP" altLang="en-US" sz="1800" kern="0" dirty="0">
                <a:solidFill>
                  <a:srgbClr val="000000"/>
                </a:solidFill>
              </a:rPr>
              <a:t>います」と宣言するだけでも、随分と違うレビュー会になる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宣言</a:t>
            </a:r>
            <a:r>
              <a:rPr lang="ja-JP" altLang="en-US" sz="1800" kern="0" dirty="0">
                <a:solidFill>
                  <a:srgbClr val="000000"/>
                </a:solidFill>
              </a:rPr>
              <a:t>の有効期間は、レビューの間だけ、一時間程度が限度である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別</a:t>
            </a:r>
            <a:r>
              <a:rPr lang="ja-JP" altLang="en-US" sz="1800" kern="0" dirty="0">
                <a:solidFill>
                  <a:srgbClr val="000000"/>
                </a:solidFill>
              </a:rPr>
              <a:t>のレビュー会や、時間が延長された</a:t>
            </a:r>
            <a:r>
              <a:rPr lang="ja-JP" altLang="en-US" sz="1800" kern="0" dirty="0"/>
              <a:t>場合は、宣言の呪文は効力を失う</a:t>
            </a:r>
            <a:r>
              <a:rPr lang="ja-JP" altLang="en-US" sz="1800" kern="0" dirty="0" smtClean="0"/>
              <a:t>。</a:t>
            </a:r>
            <a:endParaRPr lang="en-US" altLang="ja-JP" sz="1800" kern="0" dirty="0" smtClean="0"/>
          </a:p>
          <a:p>
            <a:pPr marL="540000">
              <a:spcBef>
                <a:spcPts val="0"/>
              </a:spcBef>
              <a:buFont typeface="Arial" panose="020B0604020202020204" pitchFamily="34" charset="0"/>
              <a:buChar char="•"/>
            </a:pPr>
            <a:r>
              <a:rPr lang="ja-JP" altLang="en-US" sz="1800" kern="0" dirty="0"/>
              <a:t>レビューの目的は、「レビュー対象から、欠陥を除去すること</a:t>
            </a:r>
            <a:r>
              <a:rPr lang="ja-JP" altLang="en-US" sz="1800" kern="0" dirty="0" smtClean="0"/>
              <a:t>」と割り切った考え方も１つの策。</a:t>
            </a:r>
            <a:r>
              <a:rPr lang="en-US" altLang="ja-JP" sz="1800" kern="0" dirty="0"/>
              <a:t/>
            </a:r>
            <a:br>
              <a:rPr lang="en-US" altLang="ja-JP" sz="1800" kern="0" dirty="0"/>
            </a:br>
            <a:r>
              <a:rPr lang="ja-JP" altLang="en-US" sz="1800" kern="0" dirty="0"/>
              <a:t>　① 教育的な価値や、メンバー間の情報共有もあるが、二次的な目的である。</a:t>
            </a:r>
            <a:r>
              <a:rPr lang="en-US" altLang="ja-JP" sz="1800" kern="0" dirty="0"/>
              <a:t/>
            </a:r>
            <a:br>
              <a:rPr lang="en-US" altLang="ja-JP" sz="1800" kern="0" dirty="0"/>
            </a:br>
            <a:r>
              <a:rPr lang="ja-JP" altLang="en-US" sz="1800" kern="0" dirty="0"/>
              <a:t>　② レビューアがレビューアを「演じきれるか？」が重要であり、レビューの目的</a:t>
            </a:r>
            <a:r>
              <a:rPr lang="ja-JP" altLang="en-US" sz="1800" kern="0" dirty="0">
                <a:solidFill>
                  <a:srgbClr val="000000"/>
                </a:solidFill>
              </a:rPr>
              <a:t>と自身の</a:t>
            </a:r>
            <a:r>
              <a:rPr lang="en-US" altLang="ja-JP" sz="1800" kern="0" dirty="0">
                <a:solidFill>
                  <a:srgbClr val="000000"/>
                </a:solidFill>
              </a:rPr>
              <a:t/>
            </a:r>
            <a:br>
              <a:rPr lang="en-US" altLang="ja-JP" sz="1800" kern="0" dirty="0">
                <a:solidFill>
                  <a:srgbClr val="000000"/>
                </a:solidFill>
              </a:rPr>
            </a:br>
            <a:r>
              <a:rPr lang="ja-JP" altLang="en-US" sz="1800" kern="0" dirty="0">
                <a:solidFill>
                  <a:srgbClr val="000000"/>
                </a:solidFill>
              </a:rPr>
              <a:t>　　　役割りを忘れてはならない。</a:t>
            </a:r>
            <a:r>
              <a:rPr lang="en-US" altLang="ja-JP" sz="1800" kern="0" dirty="0">
                <a:solidFill>
                  <a:srgbClr val="000000"/>
                </a:solidFill>
              </a:rPr>
              <a:t/>
            </a:r>
            <a:br>
              <a:rPr lang="en-US" altLang="ja-JP" sz="1800" kern="0" dirty="0">
                <a:solidFill>
                  <a:srgbClr val="000000"/>
                </a:solidFill>
              </a:rPr>
            </a:br>
            <a:r>
              <a:rPr lang="ja-JP" altLang="en-US" sz="1800" kern="0" dirty="0">
                <a:solidFill>
                  <a:srgbClr val="000000"/>
                </a:solidFill>
              </a:rPr>
              <a:t>　③ 多くのレビューは、ウォークスルーであり、「作成者」</a:t>
            </a:r>
            <a:r>
              <a:rPr lang="en-US" altLang="ja-JP" sz="1800" kern="0" dirty="0">
                <a:solidFill>
                  <a:srgbClr val="000000"/>
                </a:solidFill>
              </a:rPr>
              <a:t>VS</a:t>
            </a:r>
            <a:r>
              <a:rPr lang="ja-JP" altLang="en-US" sz="1800" kern="0" dirty="0">
                <a:solidFill>
                  <a:srgbClr val="000000"/>
                </a:solidFill>
              </a:rPr>
              <a:t>「レビューア」である</a:t>
            </a:r>
            <a:r>
              <a:rPr lang="ja-JP" altLang="en-US" sz="1800" kern="0" dirty="0" smtClean="0">
                <a:solidFill>
                  <a:srgbClr val="000000"/>
                </a:solidFill>
              </a:rPr>
              <a:t>。</a:t>
            </a:r>
            <a:endParaRPr lang="ja-JP" altLang="en-US" sz="1800" kern="0" dirty="0">
              <a:solidFill>
                <a:srgbClr val="000000"/>
              </a:solidFill>
            </a:endParaRPr>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90</a:t>
            </a:fld>
            <a:endParaRPr lang="en-US" altLang="ja-JP">
              <a:solidFill>
                <a:srgbClr val="000000"/>
              </a:solidFill>
            </a:endParaRPr>
          </a:p>
        </p:txBody>
      </p:sp>
    </p:spTree>
    <p:extLst>
      <p:ext uri="{BB962C8B-B14F-4D97-AF65-F5344CB8AC3E}">
        <p14:creationId xmlns:p14="http://schemas.microsoft.com/office/powerpoint/2010/main" val="1716891743"/>
      </p:ext>
    </p:extLst>
  </p:cSld>
  <p:clrMapOvr>
    <a:masterClrMapping/>
  </p:clrMapOvr>
  <p:transition spd="slow"/>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solidFill>
                  <a:srgbClr val="000000"/>
                </a:solidFill>
              </a:rPr>
              <a:t>レビューの場　仕様検討　徹夜した</a:t>
            </a:r>
            <a:endParaRPr lang="ja-JP" altLang="en-US" sz="1800" b="1" kern="0" dirty="0">
              <a:solidFill>
                <a:srgbClr val="000000"/>
              </a:solidFill>
            </a:endParaRP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081】 </a:t>
            </a:r>
            <a:r>
              <a:rPr lang="ja-JP" altLang="en-US" sz="2400" dirty="0"/>
              <a:t>レビュールールは明文化して周知する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a:t>指摘するたびに、指摘に対する検討を始めてしまう。</a:t>
            </a:r>
          </a:p>
          <a:p>
            <a:pPr marL="540000">
              <a:spcBef>
                <a:spcPts val="0"/>
              </a:spcBef>
              <a:buFont typeface="Arial" panose="020B0604020202020204" pitchFamily="34" charset="0"/>
              <a:buChar char="•"/>
            </a:pPr>
            <a:r>
              <a:rPr lang="ja-JP" altLang="en-US" sz="1800"/>
              <a:t>レビュー対象物が事前配布されない、または、レビューアが事前査読していなく、</a:t>
            </a:r>
            <a:r>
              <a:rPr lang="ja-JP" altLang="en-US" sz="1800" smtClean="0"/>
              <a:t>レビュー</a:t>
            </a:r>
            <a:r>
              <a:rPr lang="en-US" altLang="ja-JP" sz="1800" smtClean="0"/>
              <a:t/>
            </a:r>
            <a:br>
              <a:rPr lang="en-US" altLang="ja-JP" sz="1800" smtClean="0"/>
            </a:br>
            <a:r>
              <a:rPr lang="ja-JP" altLang="en-US" sz="1800" smtClean="0"/>
              <a:t>会議</a:t>
            </a:r>
            <a:r>
              <a:rPr lang="ja-JP" altLang="en-US" sz="1800"/>
              <a:t>の場でレビューアが初めてレビュー対象物に目を通す。</a:t>
            </a:r>
            <a:endParaRPr lang="ja-JP" altLang="en-US" sz="1800" dirty="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2.17 </a:t>
            </a:r>
            <a:r>
              <a:rPr lang="ja-JP" altLang="en-US" sz="1800" kern="0" dirty="0">
                <a:solidFill>
                  <a:srgbClr val="000000"/>
                </a:solidFill>
              </a:rPr>
              <a:t>レビューの</a:t>
            </a:r>
            <a:r>
              <a:rPr lang="ja-JP" altLang="en-US" sz="1800" kern="0" dirty="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レビューは協同タスク、共同タスクであるからにはルールが必要。ルールを守らなくて</a:t>
            </a:r>
            <a:r>
              <a:rPr lang="ja-JP" altLang="en-US" sz="1800" kern="0" dirty="0" smtClean="0">
                <a:solidFill>
                  <a:srgbClr val="000000"/>
                </a:solidFill>
              </a:rPr>
              <a:t>上手く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行く</a:t>
            </a:r>
            <a:r>
              <a:rPr lang="ja-JP" altLang="en-US" sz="1800" kern="0" dirty="0">
                <a:solidFill>
                  <a:srgbClr val="000000"/>
                </a:solidFill>
              </a:rPr>
              <a:t>はずがない</a:t>
            </a:r>
            <a:r>
              <a:rPr lang="ja-JP" altLang="en-US" sz="1800" kern="0" dirty="0" smtClean="0">
                <a:solidFill>
                  <a:srgbClr val="000000"/>
                </a:solidFill>
              </a:rPr>
              <a:t>！必ず、</a:t>
            </a:r>
            <a:r>
              <a:rPr lang="ja-JP" altLang="en-US" sz="1800" kern="0" dirty="0">
                <a:solidFill>
                  <a:srgbClr val="000000"/>
                </a:solidFill>
              </a:rPr>
              <a:t>明文化して周知する。</a:t>
            </a:r>
          </a:p>
          <a:p>
            <a:pPr marL="540000">
              <a:spcBef>
                <a:spcPts val="0"/>
              </a:spcBef>
              <a:buFont typeface="Arial" panose="020B0604020202020204" pitchFamily="34" charset="0"/>
              <a:buChar char="•"/>
            </a:pPr>
            <a:r>
              <a:rPr lang="ja-JP" altLang="en-US" sz="1800" kern="0" dirty="0">
                <a:solidFill>
                  <a:srgbClr val="000000"/>
                </a:solidFill>
              </a:rPr>
              <a:t>検討はモデレータの力量で中断し、検討項目を課題</a:t>
            </a:r>
            <a:r>
              <a:rPr lang="ja-JP" altLang="en-US" sz="1800" kern="0" dirty="0"/>
              <a:t>管理表に追記</a:t>
            </a:r>
            <a:r>
              <a:rPr lang="ja-JP" altLang="en-US" sz="1800" kern="0" dirty="0" smtClean="0"/>
              <a:t>するようにする。</a:t>
            </a:r>
            <a:r>
              <a:rPr lang="en-US" altLang="ja-JP" sz="1800" kern="0" dirty="0" smtClean="0"/>
              <a:t/>
            </a:r>
            <a:br>
              <a:rPr lang="en-US" altLang="ja-JP" sz="1800" kern="0" dirty="0" smtClean="0"/>
            </a:br>
            <a:r>
              <a:rPr lang="ja-JP" altLang="en-US" sz="1800" kern="0" dirty="0" smtClean="0"/>
              <a:t>尚</a:t>
            </a:r>
            <a:r>
              <a:rPr lang="ja-JP" altLang="en-US" sz="1800" kern="0" dirty="0"/>
              <a:t>、検討の時間はレビュー時間として計上しない。</a:t>
            </a:r>
          </a:p>
          <a:p>
            <a:pPr marL="540000">
              <a:spcBef>
                <a:spcPts val="0"/>
              </a:spcBef>
              <a:buFont typeface="Arial" panose="020B0604020202020204" pitchFamily="34" charset="0"/>
              <a:buChar char="•"/>
            </a:pPr>
            <a:r>
              <a:rPr lang="ja-JP" altLang="en-US" sz="1800" kern="0" dirty="0"/>
              <a:t>事前査読している人と、していない人の両方が同席する状態はプロジェクト全体の生産性</a:t>
            </a:r>
            <a:r>
              <a:rPr lang="ja-JP" altLang="en-US" sz="1800" kern="0" dirty="0" smtClean="0"/>
              <a:t>を</a:t>
            </a:r>
            <a:r>
              <a:rPr lang="en-US" altLang="ja-JP" sz="1800" kern="0" dirty="0" smtClean="0"/>
              <a:t/>
            </a:r>
            <a:br>
              <a:rPr lang="en-US" altLang="ja-JP" sz="1800" kern="0" dirty="0" smtClean="0"/>
            </a:br>
            <a:r>
              <a:rPr lang="ja-JP" altLang="en-US" sz="1800" kern="0" dirty="0" smtClean="0"/>
              <a:t>低める</a:t>
            </a:r>
            <a:r>
              <a:rPr lang="ja-JP" altLang="en-US" sz="1800" kern="0" dirty="0"/>
              <a:t>！事前査読していない人が居る場合はレビュー会議を中止することも必要。</a:t>
            </a:r>
          </a:p>
          <a:p>
            <a:pPr marL="540000">
              <a:spcBef>
                <a:spcPts val="0"/>
              </a:spcBef>
              <a:buFont typeface="Arial" panose="020B0604020202020204" pitchFamily="34" charset="0"/>
              <a:buChar char="•"/>
            </a:pPr>
            <a:r>
              <a:rPr lang="ja-JP" altLang="en-US" sz="1800" kern="0" dirty="0"/>
              <a:t>事前配布が間に合わなかった場合は、レビュー会議の開始前に査読時間（</a:t>
            </a:r>
            <a:r>
              <a:rPr lang="ja-JP" altLang="en-US" sz="1800" kern="0" dirty="0">
                <a:solidFill>
                  <a:srgbClr val="000000"/>
                </a:solidFill>
              </a:rPr>
              <a:t>短時間）</a:t>
            </a:r>
            <a:r>
              <a:rPr lang="ja-JP" altLang="en-US" sz="1800" kern="0" dirty="0" smtClean="0">
                <a:solidFill>
                  <a:srgbClr val="000000"/>
                </a:solidFill>
              </a:rPr>
              <a:t>を</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設ける</a:t>
            </a:r>
            <a:r>
              <a:rPr lang="ja-JP" altLang="en-US" sz="1800" kern="0" dirty="0">
                <a:solidFill>
                  <a:srgbClr val="000000"/>
                </a:solidFill>
              </a:rPr>
              <a:t>のも一案。（査読時間はレビュー会議時間に含めない）</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rgbClr val="FFFFFF"/>
                  </a:solidFill>
                </a:rPr>
                <a:t>言</a:t>
              </a:r>
              <a:endParaRPr lang="ja-JP" altLang="en-US" sz="1600" b="1" dirty="0">
                <a:solidFill>
                  <a:srgbClr val="FFFFFF"/>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91</a:t>
            </a:fld>
            <a:endParaRPr lang="en-US" altLang="ja-JP">
              <a:solidFill>
                <a:srgbClr val="000000"/>
              </a:solidFill>
            </a:endParaRPr>
          </a:p>
        </p:txBody>
      </p:sp>
    </p:spTree>
    <p:extLst>
      <p:ext uri="{BB962C8B-B14F-4D97-AF65-F5344CB8AC3E}">
        <p14:creationId xmlns:p14="http://schemas.microsoft.com/office/powerpoint/2010/main" val="3231173838"/>
      </p:ext>
    </p:extLst>
  </p:cSld>
  <p:clrMapOvr>
    <a:masterClrMapping/>
  </p:clrMapOvr>
  <p:transition spd="slow"/>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a:t>非機能も　チェックするのが　良いレビュー</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082】 </a:t>
            </a:r>
            <a:r>
              <a:rPr lang="ja-JP" altLang="en-US" sz="2400" dirty="0" smtClean="0"/>
              <a:t>設計レビューでは非機能面もレビューする</a:t>
            </a:r>
            <a:endParaRPr lang="ja-JP" altLang="en-US" sz="2400" dirty="0"/>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設計レビューで機能仕様以外にどのようなことに留意して進めていけば良いのか？</a:t>
            </a:r>
            <a:endParaRPr lang="en-US" altLang="ja-JP" sz="1800" dirty="0" smtClean="0"/>
          </a:p>
          <a:p>
            <a:pPr marL="540000">
              <a:spcBef>
                <a:spcPts val="0"/>
              </a:spcBef>
              <a:buFont typeface="Arial" panose="020B0604020202020204" pitchFamily="34" charset="0"/>
              <a:buChar char="•"/>
            </a:pPr>
            <a:r>
              <a:rPr lang="ja-JP" altLang="en-US" sz="1800" dirty="0"/>
              <a:t>レビュー</a:t>
            </a:r>
            <a:r>
              <a:rPr lang="ja-JP" altLang="en-US" sz="1800" dirty="0" smtClean="0"/>
              <a:t>を</a:t>
            </a:r>
            <a:r>
              <a:rPr lang="ja-JP" altLang="en-US" sz="1800" dirty="0"/>
              <a:t>進行するにあたって</a:t>
            </a:r>
            <a:r>
              <a:rPr lang="ja-JP" altLang="en-US" sz="1800" dirty="0" smtClean="0"/>
              <a:t>のポイントは何か？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2.17 </a:t>
            </a:r>
            <a:r>
              <a:rPr lang="ja-JP" altLang="en-US" sz="1800" kern="0" dirty="0">
                <a:solidFill>
                  <a:srgbClr val="000000"/>
                </a:solidFill>
              </a:rPr>
              <a:t>レビューの</a:t>
            </a:r>
            <a:r>
              <a:rPr lang="ja-JP" altLang="en-US" sz="1800" kern="0" dirty="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機能以外</a:t>
            </a:r>
            <a:r>
              <a:rPr lang="ja-JP" altLang="en-US" sz="1800" kern="0" dirty="0" smtClean="0"/>
              <a:t>の品質特性として、どのような特性を組み込むかを</a:t>
            </a:r>
            <a:r>
              <a:rPr lang="en-US" altLang="ja-JP" sz="1800" kern="0" dirty="0" smtClean="0"/>
              <a:t>ISO25000</a:t>
            </a:r>
            <a:r>
              <a:rPr lang="ja-JP" altLang="en-US" sz="1800" kern="0" dirty="0" smtClean="0"/>
              <a:t>シリーズの品質特性を参照して具体化する。（肝</a:t>
            </a:r>
            <a:r>
              <a:rPr lang="en-US" altLang="ja-JP" sz="1800" kern="0" dirty="0" smtClean="0"/>
              <a:t>010</a:t>
            </a:r>
            <a:r>
              <a:rPr lang="ja-JP" altLang="en-US" sz="1800" kern="0" dirty="0" smtClean="0"/>
              <a:t>を参照）</a:t>
            </a:r>
            <a:endParaRPr lang="ja-JP" altLang="en-US" sz="1800" kern="0" dirty="0"/>
          </a:p>
          <a:p>
            <a:pPr marL="540000">
              <a:spcBef>
                <a:spcPts val="0"/>
              </a:spcBef>
              <a:buFont typeface="Arial" panose="020B0604020202020204" pitchFamily="34" charset="0"/>
              <a:buChar char="•"/>
            </a:pPr>
            <a:r>
              <a:rPr lang="ja-JP" altLang="en-US" sz="1800" kern="0" dirty="0" smtClean="0"/>
              <a:t>これらの品質特性を、お客様の要求に置き換えると、どのようなことが求められているのかを</a:t>
            </a:r>
            <a:r>
              <a:rPr lang="en-US" altLang="ja-JP" sz="1800" kern="0" dirty="0" smtClean="0"/>
              <a:t/>
            </a:r>
            <a:br>
              <a:rPr lang="en-US" altLang="ja-JP" sz="1800" kern="0" dirty="0" smtClean="0"/>
            </a:br>
            <a:r>
              <a:rPr lang="ja-JP" altLang="en-US" sz="1800" kern="0" dirty="0" smtClean="0"/>
              <a:t>考え、具体化する。（お客様自身が機能以外の要求に気がついていない場合も多いので、</a:t>
            </a:r>
            <a:r>
              <a:rPr lang="en-US" altLang="ja-JP" sz="1800" kern="0" dirty="0" smtClean="0"/>
              <a:t/>
            </a:r>
            <a:br>
              <a:rPr lang="en-US" altLang="ja-JP" sz="1800" kern="0" dirty="0" smtClean="0"/>
            </a:br>
            <a:r>
              <a:rPr lang="ja-JP" altLang="en-US" sz="1800" kern="0" dirty="0" smtClean="0"/>
              <a:t>その場合は、こちらから、提案して、確認・合意する）</a:t>
            </a:r>
            <a:endParaRPr lang="ja-JP" altLang="en-US" sz="1800" kern="0" dirty="0"/>
          </a:p>
          <a:p>
            <a:pPr marL="540000">
              <a:spcBef>
                <a:spcPts val="0"/>
              </a:spcBef>
              <a:buFont typeface="Arial" panose="020B0604020202020204" pitchFamily="34" charset="0"/>
              <a:buChar char="•"/>
            </a:pPr>
            <a:r>
              <a:rPr lang="ja-JP" altLang="en-US" sz="1800" kern="0" dirty="0" smtClean="0"/>
              <a:t>具体化した事項を実現するために、各設計フェーズで考慮すべき点、各テスト工程での確認すべき項目を洗い出す。（</a:t>
            </a:r>
            <a:r>
              <a:rPr lang="en-US" altLang="ja-JP" sz="1800" kern="0" dirty="0" smtClean="0"/>
              <a:t>IPA/SEC</a:t>
            </a:r>
            <a:r>
              <a:rPr lang="ja-JP" altLang="en-US" sz="1800" kern="0" dirty="0" smtClean="0"/>
              <a:t>：</a:t>
            </a:r>
            <a:r>
              <a:rPr lang="zh-TW" altLang="en-US" sz="1800" kern="0" dirty="0"/>
              <a:t>独立行政</a:t>
            </a:r>
            <a:r>
              <a:rPr lang="zh-TW" altLang="en-US" sz="1800" kern="0" dirty="0" smtClean="0"/>
              <a:t>法人 情報</a:t>
            </a:r>
            <a:r>
              <a:rPr lang="zh-TW" altLang="en-US" sz="1800" kern="0" dirty="0"/>
              <a:t>処理推進</a:t>
            </a:r>
            <a:r>
              <a:rPr lang="zh-TW" altLang="en-US" sz="1800" kern="0" dirty="0" smtClean="0"/>
              <a:t>機構</a:t>
            </a:r>
            <a:r>
              <a:rPr lang="ja-JP" altLang="en-US" sz="1800" kern="0" dirty="0" smtClean="0"/>
              <a:t> </a:t>
            </a:r>
            <a:r>
              <a:rPr lang="ja-JP" altLang="en-US" sz="1800" kern="0" dirty="0"/>
              <a:t>ソフトウェア</a:t>
            </a:r>
            <a:r>
              <a:rPr lang="ja-JP" altLang="en-US" sz="1800" kern="0" dirty="0" smtClean="0"/>
              <a:t>・</a:t>
            </a:r>
            <a:r>
              <a:rPr lang="en-US" altLang="ja-JP" sz="1800" kern="0" dirty="0" smtClean="0"/>
              <a:t/>
            </a:r>
            <a:br>
              <a:rPr lang="en-US" altLang="ja-JP" sz="1800" kern="0" dirty="0" smtClean="0"/>
            </a:br>
            <a:r>
              <a:rPr lang="ja-JP" altLang="en-US" sz="1800" kern="0" dirty="0" smtClean="0"/>
              <a:t>エンジニアリング・センター</a:t>
            </a:r>
            <a:r>
              <a:rPr lang="ja-JP" altLang="en-US" sz="1800" kern="0" dirty="0"/>
              <a:t>の</a:t>
            </a:r>
            <a:r>
              <a:rPr lang="ja-JP" altLang="en-US" sz="1800" kern="0" dirty="0" smtClean="0"/>
              <a:t>サイト等に参考情報がある）</a:t>
            </a:r>
            <a:endParaRPr lang="en-US" altLang="ja-JP" sz="1800" kern="0" dirty="0" smtClean="0"/>
          </a:p>
          <a:p>
            <a:pPr marL="540000">
              <a:spcBef>
                <a:spcPts val="0"/>
              </a:spcBef>
              <a:buFont typeface="Arial" panose="020B0604020202020204" pitchFamily="34" charset="0"/>
              <a:buChar char="•"/>
            </a:pPr>
            <a:r>
              <a:rPr lang="ja-JP" altLang="en-US" sz="1800" kern="0" dirty="0" smtClean="0"/>
              <a:t>洗い出した事項を、チェック項目として、設計時のレビューで活用する。</a:t>
            </a:r>
            <a:endParaRPr lang="en-US" altLang="ja-JP" sz="1800" kern="0" dirty="0" smtClean="0"/>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92</a:t>
            </a:fld>
            <a:endParaRPr lang="en-US" altLang="ja-JP">
              <a:solidFill>
                <a:srgbClr val="000000"/>
              </a:solidFill>
            </a:endParaRPr>
          </a:p>
        </p:txBody>
      </p:sp>
    </p:spTree>
    <p:extLst>
      <p:ext uri="{BB962C8B-B14F-4D97-AF65-F5344CB8AC3E}">
        <p14:creationId xmlns:p14="http://schemas.microsoft.com/office/powerpoint/2010/main" val="1781916579"/>
      </p:ext>
    </p:extLst>
  </p:cSld>
  <p:clrMapOvr>
    <a:masterClrMapping/>
  </p:clrMapOvr>
  <p:transition spd="slow"/>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計測値</a:t>
            </a:r>
            <a:r>
              <a:rPr lang="ja-JP" altLang="en-US" sz="1800" b="1" kern="0" dirty="0"/>
              <a:t>　</a:t>
            </a:r>
            <a:r>
              <a:rPr lang="ja-JP" altLang="en-US" sz="1800" b="1" kern="0" dirty="0" smtClean="0"/>
              <a:t>おかしいときは</a:t>
            </a:r>
            <a:r>
              <a:rPr lang="ja-JP" altLang="en-US" sz="1800" b="1" kern="0" dirty="0"/>
              <a:t>　</a:t>
            </a:r>
            <a:r>
              <a:rPr lang="ja-JP" altLang="en-US" sz="1800" b="1" kern="0" dirty="0" smtClean="0"/>
              <a:t>まず現物</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083】 </a:t>
            </a:r>
            <a:r>
              <a:rPr lang="ja-JP" altLang="en-US" sz="2400" dirty="0" smtClean="0"/>
              <a:t>指摘が少ないレビュー</a:t>
            </a:r>
            <a:r>
              <a:rPr lang="ja-JP" altLang="en-US" sz="2400" dirty="0"/>
              <a:t>は現物を確認する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レビュー密度が比較的大きなプロジェクトにおいても、レビュー</a:t>
            </a:r>
            <a:r>
              <a:rPr lang="ja-JP" altLang="en-US" sz="1800" dirty="0"/>
              <a:t>指摘密度</a:t>
            </a:r>
            <a:r>
              <a:rPr lang="ja-JP" altLang="en-US" sz="1800" dirty="0" smtClean="0"/>
              <a:t>が小さい場合には</a:t>
            </a:r>
            <a:r>
              <a:rPr lang="en-US" altLang="ja-JP" sz="1800" dirty="0" smtClean="0"/>
              <a:t/>
            </a:r>
            <a:br>
              <a:rPr lang="en-US" altLang="ja-JP" sz="1800" dirty="0" smtClean="0"/>
            </a:br>
            <a:r>
              <a:rPr lang="ja-JP" altLang="en-US" sz="1800" dirty="0" smtClean="0"/>
              <a:t>下流工程で仕様バグが検出されてしまうことがある。</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2.17 </a:t>
            </a:r>
            <a:r>
              <a:rPr lang="ja-JP" altLang="en-US" sz="1800" kern="0" dirty="0">
                <a:solidFill>
                  <a:srgbClr val="000000"/>
                </a:solidFill>
              </a:rPr>
              <a:t>レビューの</a:t>
            </a:r>
            <a:r>
              <a:rPr lang="ja-JP" altLang="en-US" sz="1800" kern="0" dirty="0" smtClean="0">
                <a:solidFill>
                  <a:srgbClr val="000000"/>
                </a:solidFill>
              </a:rPr>
              <a:t>マネジメント④</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レビュー密度が大きく、指摘密度が小さいのは、以下のような原因が考えられる。</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① レビュー密度の数え方が違う（レビュアー以外のオブザーバ参加時間含む）</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② レビューの場が勉強会の時間になっている（仕様確認に終始し指摘出ず）</a:t>
            </a:r>
            <a:endParaRPr lang="en-US" altLang="ja-JP" sz="1800" kern="0" dirty="0" smtClean="0">
              <a:solidFill>
                <a:srgbClr val="000000"/>
              </a:solidFill>
            </a:endParaRPr>
          </a:p>
          <a:p>
            <a:pPr marL="540000">
              <a:spcBef>
                <a:spcPts val="0"/>
              </a:spcBef>
              <a:buFont typeface="Arial" panose="020B0604020202020204" pitchFamily="34" charset="0"/>
              <a:buChar char="•"/>
            </a:pPr>
            <a:r>
              <a:rPr lang="ja-JP" altLang="en-US" sz="1800" kern="0" dirty="0" smtClean="0">
                <a:solidFill>
                  <a:srgbClr val="000000"/>
                </a:solidFill>
              </a:rPr>
              <a:t>原因を究明するため、レビュー</a:t>
            </a:r>
            <a:r>
              <a:rPr lang="ja-JP" altLang="en-US" sz="1800" kern="0" dirty="0"/>
              <a:t>記録を提示してもらい、内容を確認する</a:t>
            </a:r>
            <a:r>
              <a:rPr lang="ja-JP" altLang="en-US" sz="1800" kern="0" dirty="0" smtClean="0"/>
              <a:t>。</a:t>
            </a:r>
            <a:r>
              <a:rPr lang="en-US" altLang="ja-JP" sz="1800" kern="0" dirty="0" smtClean="0"/>
              <a:t/>
            </a:r>
            <a:br>
              <a:rPr lang="en-US" altLang="ja-JP" sz="1800" kern="0" dirty="0" smtClean="0"/>
            </a:br>
            <a:r>
              <a:rPr lang="ja-JP" altLang="en-US" sz="1800" kern="0" dirty="0" smtClean="0"/>
              <a:t>　① レビュー</a:t>
            </a:r>
            <a:r>
              <a:rPr lang="ja-JP" altLang="en-US" sz="1800" kern="0" dirty="0"/>
              <a:t>対象のドキュメント名</a:t>
            </a:r>
            <a:r>
              <a:rPr lang="en-US" altLang="ja-JP" sz="1800" kern="0" dirty="0"/>
              <a:t>/</a:t>
            </a:r>
            <a:r>
              <a:rPr lang="ja-JP" altLang="en-US" sz="1800" kern="0" dirty="0"/>
              <a:t>量、レビュー時間、参加者名、事前</a:t>
            </a:r>
            <a:r>
              <a:rPr lang="ja-JP" altLang="en-US" sz="1800" kern="0" dirty="0" smtClean="0"/>
              <a:t>査読時間。</a:t>
            </a:r>
            <a:r>
              <a:rPr lang="en-US" altLang="ja-JP" sz="1800" kern="0" dirty="0" smtClean="0"/>
              <a:t/>
            </a:r>
            <a:br>
              <a:rPr lang="en-US" altLang="ja-JP" sz="1800" kern="0" dirty="0" smtClean="0"/>
            </a:br>
            <a:r>
              <a:rPr lang="ja-JP" altLang="en-US" sz="1800" kern="0" dirty="0" smtClean="0"/>
              <a:t>　　　（</a:t>
            </a:r>
            <a:r>
              <a:rPr lang="ja-JP" altLang="en-US" sz="1800" kern="0" dirty="0"/>
              <a:t>参加者毎</a:t>
            </a:r>
            <a:r>
              <a:rPr lang="ja-JP" altLang="en-US" sz="1800" kern="0" dirty="0" smtClean="0"/>
              <a:t>）</a:t>
            </a:r>
            <a:r>
              <a:rPr lang="en-US" altLang="ja-JP" sz="1800" kern="0" dirty="0" smtClean="0"/>
              <a:t/>
            </a:r>
            <a:br>
              <a:rPr lang="en-US" altLang="ja-JP" sz="1800" kern="0" dirty="0" smtClean="0"/>
            </a:br>
            <a:r>
              <a:rPr lang="ja-JP" altLang="en-US" sz="1800" kern="0" dirty="0" smtClean="0"/>
              <a:t>　② 指摘</a:t>
            </a:r>
            <a:r>
              <a:rPr lang="ja-JP" altLang="en-US" sz="1800" kern="0" dirty="0"/>
              <a:t>内容、指摘の分類、指摘者名、レビュー</a:t>
            </a:r>
            <a:r>
              <a:rPr lang="ja-JP" altLang="en-US" sz="1800" kern="0" dirty="0" smtClean="0"/>
              <a:t>回数。</a:t>
            </a:r>
            <a:endParaRPr lang="ja-JP" altLang="en-US" sz="1800" kern="0" dirty="0"/>
          </a:p>
          <a:p>
            <a:pPr marL="540000">
              <a:spcBef>
                <a:spcPts val="0"/>
              </a:spcBef>
              <a:buFont typeface="Arial" panose="020B0604020202020204" pitchFamily="34" charset="0"/>
              <a:buChar char="•"/>
            </a:pPr>
            <a:r>
              <a:rPr lang="ja-JP" altLang="en-US" sz="1800" kern="0" dirty="0"/>
              <a:t>再レビュー・強化</a:t>
            </a:r>
            <a:r>
              <a:rPr lang="ja-JP" altLang="en-US" sz="1800" kern="0" dirty="0" smtClean="0"/>
              <a:t>レビューを実施した場合は、その</a:t>
            </a:r>
            <a:r>
              <a:rPr lang="ja-JP" altLang="en-US" sz="1800" kern="0" dirty="0"/>
              <a:t>記録も提示してもらう</a:t>
            </a:r>
            <a:r>
              <a:rPr lang="ja-JP" altLang="en-US" sz="1800" kern="0" dirty="0" smtClean="0"/>
              <a:t>。この</a:t>
            </a:r>
            <a:r>
              <a:rPr lang="ja-JP" altLang="en-US" sz="1800" kern="0" dirty="0"/>
              <a:t>場合は</a:t>
            </a:r>
            <a:r>
              <a:rPr lang="ja-JP" altLang="en-US" sz="1800" kern="0" dirty="0" smtClean="0"/>
              <a:t>、レビュー目的・レビュー観点を変えて行うことで、新たな欠陥を検出する。（肝</a:t>
            </a:r>
            <a:r>
              <a:rPr lang="en-US" altLang="ja-JP" sz="1800" kern="0" dirty="0" smtClean="0"/>
              <a:t>062</a:t>
            </a:r>
            <a:r>
              <a:rPr lang="ja-JP" altLang="en-US" sz="1800" kern="0" dirty="0" smtClean="0"/>
              <a:t>を参照）</a:t>
            </a:r>
            <a:endParaRPr lang="en-US" altLang="ja-JP" sz="2000" kern="0" dirty="0" smtClean="0"/>
          </a:p>
        </p:txBody>
      </p:sp>
      <p:grpSp>
        <p:nvGrpSpPr>
          <p:cNvPr id="3" name="グループ化 15"/>
          <p:cNvGrpSpPr>
            <a:grpSpLocks/>
          </p:cNvGrpSpPr>
          <p:nvPr/>
        </p:nvGrpSpPr>
        <p:grpSpPr bwMode="auto">
          <a:xfrm>
            <a:off x="5580063" y="0"/>
            <a:ext cx="3563937" cy="576263"/>
            <a:chOff x="5580112" y="-27384"/>
            <a:chExt cx="3563888" cy="576064"/>
          </a:xfrm>
        </p:grpSpPr>
        <p:grpSp>
          <p:nvGrpSpPr>
            <p:cNvPr id="6"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C</a:t>
                </a:r>
                <a:endParaRPr lang="ja-JP" altLang="en-US" dirty="0">
                  <a:solidFill>
                    <a:srgbClr val="FF0000"/>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7"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PM</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93</a:t>
            </a:fld>
            <a:endParaRPr lang="en-US" altLang="ja-JP" dirty="0">
              <a:solidFill>
                <a:srgbClr val="000000"/>
              </a:solidFill>
            </a:endParaRPr>
          </a:p>
        </p:txBody>
      </p:sp>
    </p:spTree>
    <p:extLst>
      <p:ext uri="{BB962C8B-B14F-4D97-AF65-F5344CB8AC3E}">
        <p14:creationId xmlns:p14="http://schemas.microsoft.com/office/powerpoint/2010/main" val="3673005739"/>
      </p:ext>
    </p:extLst>
  </p:cSld>
  <p:clrMapOvr>
    <a:masterClrMapping/>
  </p:clrMapOvr>
  <p:transition spd="slow"/>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レビューでは　詰問止めて　よい質問</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084】 </a:t>
            </a:r>
            <a:r>
              <a:rPr lang="ja-JP" altLang="en-US" sz="2400" dirty="0"/>
              <a:t>レビュアーには心得が必要</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発言が「質問」ではなく「詰問」という雰囲気になって</a:t>
            </a:r>
            <a:r>
              <a:rPr lang="ja-JP" altLang="en-US" sz="1800" dirty="0" smtClean="0"/>
              <a:t>しまい、レビュー自体が苦痛となる。</a:t>
            </a:r>
            <a:endParaRPr lang="en-US" altLang="ja-JP" sz="1800" dirty="0" smtClean="0"/>
          </a:p>
          <a:p>
            <a:pPr marL="540000">
              <a:spcBef>
                <a:spcPts val="0"/>
              </a:spcBef>
              <a:buFont typeface="Arial" panose="020B0604020202020204" pitchFamily="34" charset="0"/>
              <a:buChar char="•"/>
            </a:pPr>
            <a:r>
              <a:rPr lang="ja-JP" altLang="en-US" sz="1800" dirty="0" smtClean="0"/>
              <a:t>レビューの場での発言者が限られた人になってしまう。</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2.17 </a:t>
            </a:r>
            <a:r>
              <a:rPr lang="ja-JP" altLang="en-US" sz="1800" kern="0" dirty="0">
                <a:solidFill>
                  <a:srgbClr val="000000"/>
                </a:solidFill>
              </a:rPr>
              <a:t>レビューの</a:t>
            </a:r>
            <a:r>
              <a:rPr lang="ja-JP" altLang="en-US" sz="1800" kern="0" dirty="0" smtClean="0">
                <a:solidFill>
                  <a:srgbClr val="000000"/>
                </a:solidFill>
              </a:rPr>
              <a:t>マネジメント⑤</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レビューは、「活発な議論がしやすい雰囲気」を築くことにより、「リスクを</a:t>
            </a:r>
            <a:r>
              <a:rPr lang="ja-JP" altLang="en-US" sz="1800" kern="0" dirty="0" smtClean="0">
                <a:solidFill>
                  <a:srgbClr val="000000"/>
                </a:solidFill>
              </a:rPr>
              <a:t>検知しやすい</a:t>
            </a:r>
            <a:r>
              <a:rPr lang="ja-JP" altLang="en-US" sz="1800" kern="0" dirty="0">
                <a:solidFill>
                  <a:srgbClr val="000000"/>
                </a:solidFill>
              </a:rPr>
              <a:t>環境」</a:t>
            </a:r>
            <a:r>
              <a:rPr lang="ja-JP" altLang="en-US" sz="1800" kern="0" dirty="0" smtClean="0">
                <a:solidFill>
                  <a:srgbClr val="000000"/>
                </a:solidFill>
              </a:rPr>
              <a:t>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形成</a:t>
            </a:r>
            <a:r>
              <a:rPr lang="ja-JP" altLang="en-US" sz="1800" kern="0" dirty="0">
                <a:solidFill>
                  <a:srgbClr val="000000"/>
                </a:solidFill>
              </a:rPr>
              <a:t>に繋がる。</a:t>
            </a:r>
          </a:p>
          <a:p>
            <a:pPr marL="540000">
              <a:spcBef>
                <a:spcPts val="0"/>
              </a:spcBef>
              <a:buFont typeface="Arial" panose="020B0604020202020204" pitchFamily="34" charset="0"/>
              <a:buChar char="•"/>
            </a:pPr>
            <a:r>
              <a:rPr lang="ja-JP" altLang="en-US" sz="1800" kern="0" dirty="0">
                <a:solidFill>
                  <a:srgbClr val="000000"/>
                </a:solidFill>
              </a:rPr>
              <a:t>レビュアーは単に質問を投げかけるだけでなく、</a:t>
            </a:r>
            <a:r>
              <a:rPr lang="ja-JP" altLang="en-US" sz="1800" kern="0" dirty="0"/>
              <a:t>「隠されたリスク」を顕在化</a:t>
            </a:r>
            <a:r>
              <a:rPr lang="ja-JP" altLang="en-US" sz="1800" kern="0" dirty="0" smtClean="0"/>
              <a:t>させる問い掛けや</a:t>
            </a:r>
            <a:r>
              <a:rPr lang="en-US" altLang="ja-JP" sz="1800" kern="0" dirty="0" smtClean="0"/>
              <a:t/>
            </a:r>
            <a:br>
              <a:rPr lang="en-US" altLang="ja-JP" sz="1800" kern="0" dirty="0" smtClean="0"/>
            </a:br>
            <a:r>
              <a:rPr lang="ja-JP" altLang="en-US" sz="1800" kern="0" dirty="0" smtClean="0"/>
              <a:t>ファシリテーション</a:t>
            </a:r>
            <a:r>
              <a:rPr lang="ja-JP" altLang="en-US" sz="1800" kern="0" dirty="0"/>
              <a:t>の工夫を図ることが求められる</a:t>
            </a:r>
            <a:r>
              <a:rPr lang="ja-JP" altLang="en-US" sz="1800" kern="0" dirty="0" smtClean="0"/>
              <a:t>。</a:t>
            </a:r>
            <a:r>
              <a:rPr lang="en-US" altLang="ja-JP" sz="1800" kern="0" dirty="0" smtClean="0"/>
              <a:t/>
            </a:r>
            <a:br>
              <a:rPr lang="en-US" altLang="ja-JP" sz="1800" kern="0" dirty="0" smtClean="0"/>
            </a:br>
            <a:r>
              <a:rPr lang="ja-JP" altLang="en-US" sz="1800" kern="0" dirty="0" smtClean="0"/>
              <a:t>－ 心得の七柱 －</a:t>
            </a:r>
            <a:r>
              <a:rPr lang="en-US" altLang="ja-JP" sz="1800" kern="0" dirty="0"/>
              <a:t/>
            </a:r>
            <a:br>
              <a:rPr lang="en-US" altLang="ja-JP" sz="1800" kern="0" dirty="0"/>
            </a:br>
            <a:r>
              <a:rPr lang="ja-JP" altLang="en-US" sz="1800" kern="0" dirty="0" smtClean="0"/>
              <a:t>　　　「サービス業」の意識、</a:t>
            </a:r>
            <a:r>
              <a:rPr lang="ja-JP" altLang="en-US" sz="1800" kern="0" dirty="0"/>
              <a:t> </a:t>
            </a:r>
            <a:r>
              <a:rPr lang="ja-JP" altLang="en-US" sz="1800" kern="0" dirty="0" smtClean="0"/>
              <a:t>「レビュー」≠「業務監査」、</a:t>
            </a:r>
            <a:r>
              <a:rPr lang="ja-JP" altLang="en-US" sz="1800" kern="0" dirty="0"/>
              <a:t> </a:t>
            </a:r>
            <a:r>
              <a:rPr lang="ja-JP" altLang="en-US" sz="1800" kern="0" dirty="0" smtClean="0"/>
              <a:t>「指摘」＜「気付かせる質問」、</a:t>
            </a:r>
            <a:r>
              <a:rPr lang="en-US" altLang="ja-JP" sz="1800" kern="0" dirty="0"/>
              <a:t/>
            </a:r>
            <a:br>
              <a:rPr lang="en-US" altLang="ja-JP" sz="1800" kern="0" dirty="0"/>
            </a:br>
            <a:r>
              <a:rPr lang="ja-JP" altLang="en-US" sz="1800" kern="0" dirty="0" smtClean="0"/>
              <a:t>　　　「問題」</a:t>
            </a:r>
            <a:r>
              <a:rPr lang="ja-JP" altLang="en-US" sz="1800" kern="0" dirty="0"/>
              <a:t>＜</a:t>
            </a:r>
            <a:r>
              <a:rPr lang="ja-JP" altLang="en-US" sz="1800" kern="0" dirty="0" smtClean="0"/>
              <a:t>「課題」、</a:t>
            </a:r>
            <a:r>
              <a:rPr lang="ja-JP" altLang="en-US" sz="1800" kern="0" dirty="0"/>
              <a:t> </a:t>
            </a:r>
            <a:r>
              <a:rPr lang="ja-JP" altLang="en-US" sz="1800" kern="0" dirty="0" smtClean="0"/>
              <a:t>「完璧ではない」という自覚、</a:t>
            </a:r>
            <a:r>
              <a:rPr lang="ja-JP" altLang="en-US" sz="1800" kern="0" dirty="0"/>
              <a:t> </a:t>
            </a:r>
            <a:r>
              <a:rPr lang="ja-JP" altLang="en-US" sz="1800" kern="0" dirty="0" smtClean="0"/>
              <a:t>「根拠」と「合意」、</a:t>
            </a:r>
            <a:r>
              <a:rPr lang="en-US" altLang="ja-JP" sz="1800" kern="0" dirty="0" smtClean="0"/>
              <a:t/>
            </a:r>
            <a:br>
              <a:rPr lang="en-US" altLang="ja-JP" sz="1800" kern="0" dirty="0" smtClean="0"/>
            </a:br>
            <a:r>
              <a:rPr lang="ja-JP" altLang="en-US" sz="1800" kern="0" dirty="0" smtClean="0"/>
              <a:t>　　　これから先への「</a:t>
            </a:r>
            <a:r>
              <a:rPr lang="en-US" altLang="ja-JP" sz="1800" kern="0" dirty="0" smtClean="0"/>
              <a:t>How</a:t>
            </a:r>
            <a:r>
              <a:rPr lang="ja-JP" altLang="en-US" sz="1800" kern="0" dirty="0" smtClean="0"/>
              <a:t>」</a:t>
            </a:r>
            <a:endParaRPr lang="ja-JP" altLang="en-US" sz="1800" kern="0" dirty="0"/>
          </a:p>
        </p:txBody>
      </p:sp>
      <p:grpSp>
        <p:nvGrpSpPr>
          <p:cNvPr id="2" name="グループ化 16"/>
          <p:cNvGrpSpPr>
            <a:grpSpLocks/>
          </p:cNvGrpSpPr>
          <p:nvPr/>
        </p:nvGrpSpPr>
        <p:grpSpPr bwMode="auto">
          <a:xfrm>
            <a:off x="5580063" y="0"/>
            <a:ext cx="3563937" cy="576263"/>
            <a:chOff x="5580112" y="-27384"/>
            <a:chExt cx="3563888" cy="576064"/>
          </a:xfrm>
        </p:grpSpPr>
        <p:grpSp>
          <p:nvGrpSpPr>
            <p:cNvPr id="3" name="グループ化 17"/>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P</a:t>
                </a:r>
                <a:endParaRPr lang="ja-JP" altLang="en-US" dirty="0">
                  <a:solidFill>
                    <a:srgbClr val="FFFFFF">
                      <a:lumMod val="75000"/>
                    </a:srgbClr>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8"/>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ea typeface="HGS創英ﾌﾟﾚｾﾞﾝｽEB" panose="02020800000000000000" pitchFamily="18" charset="-128"/>
                  </a:rPr>
                  <a:t>QA</a:t>
                </a:r>
                <a:endParaRPr lang="ja-JP" altLang="en-US" dirty="0">
                  <a:solidFill>
                    <a:srgbClr val="FFFFFF">
                      <a:lumMod val="75000"/>
                    </a:srgbClr>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94</a:t>
            </a:fld>
            <a:endParaRPr lang="en-US" altLang="ja-JP">
              <a:solidFill>
                <a:srgbClr val="000000"/>
              </a:solidFill>
            </a:endParaRPr>
          </a:p>
        </p:txBody>
      </p:sp>
    </p:spTree>
    <p:extLst>
      <p:ext uri="{BB962C8B-B14F-4D97-AF65-F5344CB8AC3E}">
        <p14:creationId xmlns:p14="http://schemas.microsoft.com/office/powerpoint/2010/main" val="1017706233"/>
      </p:ext>
    </p:extLst>
  </p:cSld>
  <p:clrMapOvr>
    <a:masterClrMapping/>
  </p:clrMapOvr>
  <p:transition spd="slow"/>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品質の　土台を</a:t>
            </a:r>
            <a:r>
              <a:rPr lang="ja-JP" altLang="en-US" sz="1800" b="1" kern="0" dirty="0"/>
              <a:t>確認　</a:t>
            </a:r>
            <a:r>
              <a:rPr lang="ja-JP" altLang="en-US" sz="1800" b="1" kern="0" dirty="0" smtClean="0"/>
              <a:t>単体で</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085】</a:t>
            </a:r>
            <a:r>
              <a:rPr lang="ja-JP" altLang="en-US" sz="2400" dirty="0" smtClean="0"/>
              <a:t> 単体</a:t>
            </a:r>
            <a:r>
              <a:rPr lang="ja-JP" altLang="en-US" sz="2400" dirty="0"/>
              <a:t>テストの終了確認がテスト工程の生産性を高める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結合テストで、入力桁数や出力編集の障害が散見され、全画面の横並び確認をすること</a:t>
            </a:r>
            <a:r>
              <a:rPr lang="ja-JP" altLang="en-US" sz="1800" dirty="0" smtClean="0"/>
              <a:t>に</a:t>
            </a:r>
            <a:r>
              <a:rPr lang="en-US" altLang="ja-JP" sz="1800" dirty="0" smtClean="0"/>
              <a:t/>
            </a:r>
            <a:br>
              <a:rPr lang="en-US" altLang="ja-JP" sz="1800" dirty="0" smtClean="0"/>
            </a:br>
            <a:r>
              <a:rPr lang="ja-JP" altLang="en-US" sz="1800" dirty="0" smtClean="0"/>
              <a:t>なった</a:t>
            </a:r>
            <a:r>
              <a:rPr lang="ja-JP" altLang="en-US" sz="1800" dirty="0"/>
              <a:t>。</a:t>
            </a:r>
          </a:p>
          <a:p>
            <a:pPr marL="540000">
              <a:spcBef>
                <a:spcPts val="0"/>
              </a:spcBef>
              <a:buFont typeface="Arial" panose="020B0604020202020204" pitchFamily="34" charset="0"/>
              <a:buChar char="•"/>
            </a:pPr>
            <a:r>
              <a:rPr lang="ja-JP" altLang="en-US" sz="1800" dirty="0"/>
              <a:t>負荷テストや性能テストで単体</a:t>
            </a:r>
            <a:r>
              <a:rPr lang="en-US" altLang="ja-JP" sz="1800" dirty="0"/>
              <a:t>Bug</a:t>
            </a:r>
            <a:r>
              <a:rPr lang="ja-JP" altLang="en-US" sz="1800" dirty="0"/>
              <a:t>が多発し</a:t>
            </a:r>
            <a:r>
              <a:rPr lang="ja-JP" altLang="en-US" sz="1800" dirty="0" smtClean="0"/>
              <a:t>、</a:t>
            </a:r>
            <a:r>
              <a:rPr lang="ja-JP" altLang="en-US" sz="1800" dirty="0"/>
              <a:t>妥当性確認（</a:t>
            </a:r>
            <a:r>
              <a:rPr lang="en-US" altLang="ja-JP" sz="1800" dirty="0"/>
              <a:t>Validation</a:t>
            </a:r>
            <a:r>
              <a:rPr lang="ja-JP" altLang="en-US" sz="1800" dirty="0" smtClean="0"/>
              <a:t>）</a:t>
            </a:r>
            <a:r>
              <a:rPr lang="ja-JP" altLang="en-US" sz="1800" dirty="0" err="1" smtClean="0"/>
              <a:t>どころ</a:t>
            </a:r>
            <a:r>
              <a:rPr lang="ja-JP" altLang="en-US" sz="1800" dirty="0" smtClean="0"/>
              <a:t>で</a:t>
            </a:r>
            <a:r>
              <a:rPr lang="en-US" altLang="ja-JP" sz="1800" dirty="0" smtClean="0"/>
              <a:t/>
            </a:r>
            <a:br>
              <a:rPr lang="en-US" altLang="ja-JP" sz="1800" dirty="0" smtClean="0"/>
            </a:br>
            <a:r>
              <a:rPr lang="ja-JP" altLang="en-US" sz="1800" dirty="0" smtClean="0"/>
              <a:t>なく</a:t>
            </a:r>
            <a:r>
              <a:rPr lang="ja-JP" altLang="en-US" sz="1800" dirty="0"/>
              <a:t>なった。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2.18 </a:t>
            </a:r>
            <a:r>
              <a:rPr lang="ja-JP" altLang="en-US" sz="1800" kern="0" dirty="0">
                <a:solidFill>
                  <a:srgbClr val="000000"/>
                </a:solidFill>
              </a:rPr>
              <a:t>テストの</a:t>
            </a:r>
            <a:r>
              <a:rPr lang="ja-JP" altLang="en-US" sz="1800" kern="0" dirty="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「担当者が単体テストを十分に行った」ことの</a:t>
            </a:r>
            <a:r>
              <a:rPr lang="ja-JP" altLang="en-US" sz="1800" kern="0" dirty="0"/>
              <a:t>確認</a:t>
            </a:r>
            <a:r>
              <a:rPr lang="ja-JP" altLang="en-US" sz="1800" kern="0" dirty="0" smtClean="0"/>
              <a:t>を第３者が行い</a:t>
            </a:r>
            <a:r>
              <a:rPr lang="ja-JP" altLang="en-US" sz="1800" kern="0" dirty="0"/>
              <a:t>、クオリティゲートとする。</a:t>
            </a:r>
          </a:p>
          <a:p>
            <a:pPr marL="540000">
              <a:spcBef>
                <a:spcPts val="0"/>
              </a:spcBef>
              <a:buFont typeface="Arial" panose="020B0604020202020204" pitchFamily="34" charset="0"/>
              <a:buChar char="•"/>
            </a:pPr>
            <a:r>
              <a:rPr lang="ja-JP" altLang="en-US" sz="1800" kern="0" dirty="0"/>
              <a:t>このゲートで発見した障害は、障害管理の対象とし、原因分析と類似障害の排除を</a:t>
            </a:r>
            <a:r>
              <a:rPr lang="ja-JP" altLang="en-US" sz="1800" kern="0" dirty="0" smtClean="0"/>
              <a:t>徹底</a:t>
            </a:r>
            <a:r>
              <a:rPr lang="en-US" altLang="ja-JP" sz="1800" kern="0" dirty="0" smtClean="0"/>
              <a:t/>
            </a:r>
            <a:br>
              <a:rPr lang="en-US" altLang="ja-JP" sz="1800" kern="0" dirty="0" smtClean="0"/>
            </a:br>
            <a:r>
              <a:rPr lang="ja-JP" altLang="en-US" sz="1800" kern="0" dirty="0" smtClean="0"/>
              <a:t>する</a:t>
            </a:r>
            <a:r>
              <a:rPr lang="ja-JP" altLang="en-US" sz="1800" kern="0" dirty="0"/>
              <a:t>。担当者が「障害検出を見逃した原因」と「欠陥を作り込んだ</a:t>
            </a:r>
            <a:r>
              <a:rPr lang="ja-JP" altLang="en-US" sz="1800" kern="0" dirty="0">
                <a:solidFill>
                  <a:srgbClr val="000000"/>
                </a:solidFill>
              </a:rPr>
              <a:t>原因」をプロジェクト</a:t>
            </a:r>
            <a:r>
              <a:rPr lang="ja-JP" altLang="en-US" sz="1800" kern="0" dirty="0" smtClean="0">
                <a:solidFill>
                  <a:srgbClr val="000000"/>
                </a:solidFill>
              </a:rPr>
              <a:t>の</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問題</a:t>
            </a:r>
            <a:r>
              <a:rPr lang="ja-JP" altLang="en-US" sz="1800" kern="0" dirty="0">
                <a:solidFill>
                  <a:srgbClr val="000000"/>
                </a:solidFill>
              </a:rPr>
              <a:t>として捉えて再発防止策、未然防止策を実施する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a:t>
            </a:r>
            <a:r>
              <a:rPr lang="ja-JP" altLang="en-US" sz="1800" kern="0" dirty="0">
                <a:solidFill>
                  <a:srgbClr val="000000"/>
                </a:solidFill>
              </a:rPr>
              <a:t>プロダクトの品質は欠陥が教えて</a:t>
            </a:r>
            <a:r>
              <a:rPr lang="ja-JP" altLang="en-US" sz="1800" kern="0" dirty="0" smtClean="0">
                <a:solidFill>
                  <a:srgbClr val="000000"/>
                </a:solidFill>
              </a:rPr>
              <a:t>くれる）</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尚、以下のテストは全て実施していることを必ず確認する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①レイアウト確認	：固定文字／図形確認（文言、フォント、色、サイズ、</a:t>
            </a:r>
            <a:r>
              <a:rPr lang="en-US" altLang="ja-JP" sz="1800" kern="0" dirty="0" err="1">
                <a:solidFill>
                  <a:srgbClr val="000000"/>
                </a:solidFill>
              </a:rPr>
              <a:t>etc</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a:solidFill>
                  <a:srgbClr val="000000"/>
                </a:solidFill>
              </a:rPr>
              <a:t>	②入力項目確認	：入力桁数、入力文字種類、入力順序確認、</a:t>
            </a:r>
            <a:r>
              <a:rPr lang="en-US" altLang="ja-JP" sz="1800" kern="0" dirty="0" err="1" smtClean="0">
                <a:solidFill>
                  <a:srgbClr val="000000"/>
                </a:solidFill>
              </a:rPr>
              <a:t>etc</a:t>
            </a:r>
            <a:r>
              <a:rPr lang="en-US" altLang="ja-JP" sz="1800" kern="0" dirty="0" smtClean="0">
                <a:solidFill>
                  <a:srgbClr val="000000"/>
                </a:solidFill>
              </a:rPr>
              <a:t/>
            </a:r>
            <a:br>
              <a:rPr lang="en-US" altLang="ja-JP" sz="1800" kern="0" dirty="0" smtClean="0">
                <a:solidFill>
                  <a:srgbClr val="000000"/>
                </a:solidFill>
              </a:rPr>
            </a:br>
            <a:r>
              <a:rPr lang="en-US" altLang="ja-JP" sz="1800" kern="0" dirty="0">
                <a:solidFill>
                  <a:srgbClr val="000000"/>
                </a:solidFill>
              </a:rPr>
              <a:t>	③</a:t>
            </a:r>
            <a:r>
              <a:rPr lang="ja-JP" altLang="en-US" sz="1800" kern="0" dirty="0">
                <a:solidFill>
                  <a:srgbClr val="000000"/>
                </a:solidFill>
              </a:rPr>
              <a:t>出力項目確認	：出力桁数、出力編集、データマッピング、導出値</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a:t>
            </a:r>
            <a:r>
              <a:rPr lang="ja-JP" altLang="en-US" sz="1800" kern="0" dirty="0">
                <a:solidFill>
                  <a:srgbClr val="000000"/>
                </a:solidFill>
              </a:rPr>
              <a:t>		　 メッセージ内容、ブレーク条件、集計仕様、改頁条件、</a:t>
            </a:r>
            <a:r>
              <a:rPr lang="en-US" altLang="ja-JP" sz="1800" kern="0" dirty="0" err="1">
                <a:solidFill>
                  <a:srgbClr val="000000"/>
                </a:solidFill>
              </a:rPr>
              <a:t>etc</a:t>
            </a:r>
            <a:endParaRPr lang="en-US" altLang="ja-JP" sz="1800" kern="0" dirty="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95</a:t>
            </a:fld>
            <a:endParaRPr lang="en-US" altLang="ja-JP">
              <a:solidFill>
                <a:srgbClr val="000000"/>
              </a:solidFill>
            </a:endParaRPr>
          </a:p>
        </p:txBody>
      </p:sp>
    </p:spTree>
    <p:extLst>
      <p:ext uri="{BB962C8B-B14F-4D97-AF65-F5344CB8AC3E}">
        <p14:creationId xmlns:p14="http://schemas.microsoft.com/office/powerpoint/2010/main" val="3268804322"/>
      </p:ext>
    </p:extLst>
  </p:cSld>
  <p:clrMapOvr>
    <a:masterClrMapping/>
  </p:clrMapOvr>
  <p:transition spd="slow"/>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優先度　設定してから　テストする</a:t>
            </a:r>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086】 </a:t>
            </a:r>
            <a:r>
              <a:rPr lang="ja-JP" altLang="en-US" sz="2400" dirty="0" smtClean="0"/>
              <a:t>手</a:t>
            </a:r>
            <a:r>
              <a:rPr lang="ja-JP" altLang="en-US" sz="2400" dirty="0"/>
              <a:t>戻りが大きい欠陥を最初に炙り出す</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a:t>テスト</a:t>
            </a:r>
            <a:r>
              <a:rPr lang="ja-JP" altLang="en-US" sz="1800" dirty="0" smtClean="0"/>
              <a:t>終盤で、</a:t>
            </a:r>
            <a:r>
              <a:rPr lang="ja-JP" altLang="en-US" sz="1800" dirty="0"/>
              <a:t>登録操作の振舞いが画面毎に異なることが発覚し、作り直しとテスト</a:t>
            </a:r>
            <a:r>
              <a:rPr lang="ja-JP" altLang="en-US" sz="1800" dirty="0" smtClean="0"/>
              <a:t>の</a:t>
            </a:r>
            <a:r>
              <a:rPr lang="en-US" altLang="ja-JP" sz="1800" dirty="0" smtClean="0"/>
              <a:t/>
            </a:r>
            <a:br>
              <a:rPr lang="en-US" altLang="ja-JP" sz="1800" dirty="0" smtClean="0"/>
            </a:br>
            <a:r>
              <a:rPr lang="ja-JP" altLang="en-US" sz="1800" dirty="0" smtClean="0"/>
              <a:t>やり直しとなり、納期を大幅</a:t>
            </a:r>
            <a:r>
              <a:rPr lang="ja-JP" altLang="en-US" sz="1800" dirty="0"/>
              <a:t>に遅延してしまった。</a:t>
            </a:r>
          </a:p>
          <a:p>
            <a:pPr marL="540000">
              <a:spcBef>
                <a:spcPts val="0"/>
              </a:spcBef>
              <a:buFont typeface="Arial" panose="020B0604020202020204" pitchFamily="34" charset="0"/>
              <a:buChar char="•"/>
            </a:pPr>
            <a:r>
              <a:rPr lang="ja-JP" altLang="en-US" sz="1800" dirty="0"/>
              <a:t>結合テストの最終日に、改修に</a:t>
            </a:r>
            <a:r>
              <a:rPr lang="en-US" altLang="ja-JP" sz="1800" dirty="0"/>
              <a:t>1</a:t>
            </a:r>
            <a:r>
              <a:rPr lang="ja-JP" altLang="en-US" sz="1800" dirty="0"/>
              <a:t>週間掛かる欠陥が見つかり、手の打ちようがなかった。</a:t>
            </a:r>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2.18 </a:t>
            </a:r>
            <a:r>
              <a:rPr lang="ja-JP" altLang="en-US" sz="1800" kern="0" dirty="0">
                <a:solidFill>
                  <a:srgbClr val="000000"/>
                </a:solidFill>
              </a:rPr>
              <a:t>テストの</a:t>
            </a:r>
            <a:r>
              <a:rPr lang="ja-JP" altLang="en-US" sz="1800" kern="0" dirty="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単体テスト以降のテストは、テスト工程毎に、テスト期間を序盤／中盤／終盤と３分割し、時期別に実施する「テスト種類」を手戻り工数を考慮して決める</a:t>
            </a:r>
            <a:r>
              <a:rPr lang="ja-JP" altLang="en-US" sz="1800" kern="0" dirty="0" smtClean="0">
                <a:solidFill>
                  <a:srgbClr val="000000"/>
                </a:solidFill>
              </a:rPr>
              <a:t>。</a:t>
            </a:r>
            <a:r>
              <a:rPr lang="en-US" altLang="ja-JP" sz="1800" kern="0" dirty="0">
                <a:solidFill>
                  <a:srgbClr val="000000"/>
                </a:solidFill>
              </a:rPr>
              <a:t/>
            </a:r>
            <a:br>
              <a:rPr lang="en-US" altLang="ja-JP" sz="1800" kern="0" dirty="0">
                <a:solidFill>
                  <a:srgbClr val="000000"/>
                </a:solidFill>
              </a:rPr>
            </a:br>
            <a:r>
              <a:rPr lang="ja-JP" altLang="en-US" sz="1800" kern="0" dirty="0">
                <a:solidFill>
                  <a:srgbClr val="000000"/>
                </a:solidFill>
              </a:rPr>
              <a:t>	</a:t>
            </a:r>
            <a:r>
              <a:rPr lang="en-US" altLang="ja-JP" sz="1800" kern="0" dirty="0">
                <a:solidFill>
                  <a:srgbClr val="000000"/>
                </a:solidFill>
              </a:rPr>
              <a:t>【</a:t>
            </a:r>
            <a:r>
              <a:rPr lang="ja-JP" altLang="en-US" sz="1800" kern="0" dirty="0">
                <a:solidFill>
                  <a:srgbClr val="000000"/>
                </a:solidFill>
              </a:rPr>
              <a:t>テスト種類の例</a:t>
            </a:r>
            <a:r>
              <a:rPr lang="en-US" altLang="ja-JP" sz="1800" kern="0" dirty="0">
                <a:solidFill>
                  <a:srgbClr val="000000"/>
                </a:solidFill>
              </a:rPr>
              <a:t>】	</a:t>
            </a:r>
            <a:r>
              <a:rPr lang="ja-JP" altLang="en-US" sz="1800" kern="0" dirty="0">
                <a:solidFill>
                  <a:srgbClr val="000000"/>
                </a:solidFill>
              </a:rPr>
              <a:t>・疎通テスト、</a:t>
            </a:r>
            <a:r>
              <a:rPr lang="ja-JP" altLang="en-US" sz="1800" kern="0" dirty="0"/>
              <a:t>優先度別の結合テスト、リグレッションテスト、</a:t>
            </a:r>
            <a:r>
              <a:rPr lang="en-US" altLang="ja-JP" sz="1800" kern="0" dirty="0" err="1" smtClean="0"/>
              <a:t>etc</a:t>
            </a:r>
            <a:r>
              <a:rPr lang="en-US" altLang="ja-JP" sz="1800" kern="0" dirty="0" smtClean="0"/>
              <a:t/>
            </a:r>
            <a:br>
              <a:rPr lang="en-US" altLang="ja-JP" sz="1800" kern="0" dirty="0" smtClean="0"/>
            </a:br>
            <a:r>
              <a:rPr lang="en-US" altLang="ja-JP" sz="1800" kern="0" dirty="0"/>
              <a:t>			</a:t>
            </a:r>
            <a:r>
              <a:rPr lang="ja-JP" altLang="en-US" sz="1800" kern="0" dirty="0"/>
              <a:t>・負荷テスト、パフォーマンステスト、障害時動作確認</a:t>
            </a:r>
            <a:r>
              <a:rPr lang="ja-JP" altLang="en-US" sz="1800" kern="0" dirty="0" smtClean="0"/>
              <a:t>テスト</a:t>
            </a:r>
            <a:r>
              <a:rPr lang="en-US" altLang="ja-JP" sz="1800" kern="0" dirty="0" smtClean="0"/>
              <a:t/>
            </a:r>
            <a:br>
              <a:rPr lang="en-US" altLang="ja-JP" sz="1800" kern="0" dirty="0" smtClean="0"/>
            </a:br>
            <a:r>
              <a:rPr lang="ja-JP" altLang="en-US" sz="1800" kern="0" dirty="0"/>
              <a:t>			・優先度別のシナリオテスト、サイクルテスト、</a:t>
            </a:r>
            <a:r>
              <a:rPr lang="en-US" altLang="ja-JP" sz="1800" kern="0" dirty="0" err="1"/>
              <a:t>etc</a:t>
            </a:r>
            <a:r>
              <a:rPr lang="en-US" altLang="ja-JP" sz="1800" kern="0" dirty="0"/>
              <a:t>	</a:t>
            </a:r>
          </a:p>
          <a:p>
            <a:pPr marL="540000">
              <a:spcBef>
                <a:spcPts val="0"/>
              </a:spcBef>
              <a:buFont typeface="Arial" panose="020B0604020202020204" pitchFamily="34" charset="0"/>
              <a:buChar char="•"/>
            </a:pPr>
            <a:r>
              <a:rPr lang="ja-JP" altLang="en-US" sz="1800" kern="0" dirty="0"/>
              <a:t>優先度の基準はテスト種類毎に決め、各テスト</a:t>
            </a:r>
            <a:r>
              <a:rPr lang="ja-JP" altLang="en-US" sz="1800" kern="0" dirty="0" smtClean="0"/>
              <a:t>項目</a:t>
            </a:r>
            <a:r>
              <a:rPr lang="ja-JP" altLang="en-US" sz="1800" kern="0" dirty="0"/>
              <a:t>毎</a:t>
            </a:r>
            <a:r>
              <a:rPr lang="ja-JP" altLang="en-US" sz="1800" kern="0" dirty="0" smtClean="0"/>
              <a:t>に</a:t>
            </a:r>
            <a:r>
              <a:rPr lang="ja-JP" altLang="en-US" sz="1800" kern="0" dirty="0"/>
              <a:t>優先度を設定する。そして、</a:t>
            </a:r>
            <a:r>
              <a:rPr lang="ja-JP" altLang="en-US" sz="1800" kern="0" dirty="0" smtClean="0"/>
              <a:t>その</a:t>
            </a:r>
            <a:r>
              <a:rPr lang="en-US" altLang="ja-JP" sz="1800" kern="0" dirty="0" smtClean="0"/>
              <a:t/>
            </a:r>
            <a:br>
              <a:rPr lang="en-US" altLang="ja-JP" sz="1800" kern="0" dirty="0" smtClean="0"/>
            </a:br>
            <a:r>
              <a:rPr lang="ja-JP" altLang="en-US" sz="1800" kern="0" dirty="0" smtClean="0"/>
              <a:t>優先度</a:t>
            </a:r>
            <a:r>
              <a:rPr lang="ja-JP" altLang="en-US" sz="1800" kern="0" dirty="0"/>
              <a:t>にしたがって</a:t>
            </a:r>
            <a:r>
              <a:rPr lang="ja-JP" altLang="en-US" sz="1800" kern="0" dirty="0" smtClean="0"/>
              <a:t>テストをする</a:t>
            </a:r>
            <a:r>
              <a:rPr lang="ja-JP" altLang="en-US" sz="1800" kern="0" dirty="0"/>
              <a:t>順番を決定する</a:t>
            </a:r>
            <a:r>
              <a:rPr lang="ja-JP" altLang="en-US" sz="1800" kern="0" dirty="0" smtClean="0"/>
              <a:t>。</a:t>
            </a:r>
            <a:r>
              <a:rPr lang="en-US" altLang="ja-JP" sz="1800" kern="0" dirty="0" smtClean="0"/>
              <a:t/>
            </a:r>
            <a:br>
              <a:rPr lang="en-US" altLang="ja-JP" sz="1800" kern="0" dirty="0" smtClean="0"/>
            </a:br>
            <a:r>
              <a:rPr lang="ja-JP" altLang="en-US" sz="1800" kern="0" dirty="0" smtClean="0"/>
              <a:t>	</a:t>
            </a:r>
            <a:r>
              <a:rPr lang="en-US" altLang="ja-JP" sz="1800" kern="0" dirty="0" smtClean="0"/>
              <a:t>【</a:t>
            </a:r>
            <a:r>
              <a:rPr lang="ja-JP" altLang="en-US" sz="1800" kern="0" dirty="0"/>
              <a:t>優先度「高」の基準の例</a:t>
            </a:r>
            <a:r>
              <a:rPr lang="en-US" altLang="ja-JP" sz="1800" kern="0" dirty="0"/>
              <a:t>】	</a:t>
            </a:r>
            <a:r>
              <a:rPr lang="ja-JP" altLang="en-US" sz="1800" kern="0" dirty="0"/>
              <a:t>・実装方式が正しいことの確認</a:t>
            </a:r>
            <a:r>
              <a:rPr lang="ja-JP" altLang="en-US" sz="1800" kern="0" dirty="0" smtClean="0"/>
              <a:t>テスト</a:t>
            </a:r>
            <a:r>
              <a:rPr lang="en-US" altLang="ja-JP" sz="1800" kern="0" dirty="0" smtClean="0"/>
              <a:t/>
            </a:r>
            <a:br>
              <a:rPr lang="en-US" altLang="ja-JP" sz="1800" kern="0" dirty="0" smtClean="0"/>
            </a:br>
            <a:r>
              <a:rPr lang="ja-JP" altLang="en-US" sz="1800" kern="0" dirty="0"/>
              <a:t>				・振舞いや表現の統一確認（標準化の</a:t>
            </a:r>
            <a:r>
              <a:rPr lang="ja-JP" altLang="en-US" sz="1800" kern="0" dirty="0">
                <a:solidFill>
                  <a:srgbClr val="000000"/>
                </a:solidFill>
              </a:rPr>
              <a:t>準拠確認）</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D</a:t>
                </a:r>
                <a:endParaRPr lang="ja-JP" altLang="en-US" dirty="0">
                  <a:solidFill>
                    <a:srgbClr val="FF0000"/>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96</a:t>
            </a:fld>
            <a:endParaRPr lang="en-US" altLang="ja-JP">
              <a:solidFill>
                <a:srgbClr val="000000"/>
              </a:solidFill>
            </a:endParaRPr>
          </a:p>
        </p:txBody>
      </p:sp>
    </p:spTree>
    <p:extLst>
      <p:ext uri="{BB962C8B-B14F-4D97-AF65-F5344CB8AC3E}">
        <p14:creationId xmlns:p14="http://schemas.microsoft.com/office/powerpoint/2010/main" val="4204050553"/>
      </p:ext>
    </p:extLst>
  </p:cSld>
  <p:clrMapOvr>
    <a:masterClrMapping/>
  </p:clrMapOvr>
  <p:transition spd="slow"/>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a:solidFill>
                  <a:srgbClr val="000000"/>
                </a:solidFill>
              </a:rPr>
              <a:t>計測を　</a:t>
            </a:r>
            <a:r>
              <a:rPr lang="ja-JP" altLang="en-US" sz="1800" b="1" kern="0" dirty="0"/>
              <a:t>行わなければ　</a:t>
            </a:r>
            <a:r>
              <a:rPr lang="ja-JP" altLang="en-US" sz="1800" b="1" kern="0" dirty="0" smtClean="0"/>
              <a:t>改善ムリ</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087】 </a:t>
            </a:r>
            <a:r>
              <a:rPr lang="ja-JP" altLang="en-US" sz="2400" dirty="0" smtClean="0">
                <a:solidFill>
                  <a:schemeClr val="bg1"/>
                </a:solidFill>
              </a:rPr>
              <a:t>品質向上には、計測と評価が必要</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プロセス改善を進めているが、品質向上にどの程度寄与できているかわからない。</a:t>
            </a:r>
            <a:endParaRPr lang="en-US" altLang="ja-JP" sz="1800" dirty="0"/>
          </a:p>
          <a:p>
            <a:pPr marL="540000">
              <a:spcBef>
                <a:spcPts val="0"/>
              </a:spcBef>
              <a:buFont typeface="Arial" panose="020B0604020202020204" pitchFamily="34" charset="0"/>
              <a:buChar char="•"/>
            </a:pPr>
            <a:r>
              <a:rPr lang="ja-JP" altLang="en-US" sz="1800" dirty="0" smtClean="0"/>
              <a:t>品質目標に定性的なものだけではなく、定量的なものを設定しているが、効果がなかなか</a:t>
            </a:r>
            <a:r>
              <a:rPr lang="en-US" altLang="ja-JP" sz="1800" dirty="0" smtClean="0"/>
              <a:t/>
            </a:r>
            <a:br>
              <a:rPr lang="en-US" altLang="ja-JP" sz="1800" dirty="0" smtClean="0"/>
            </a:br>
            <a:r>
              <a:rPr lang="ja-JP" altLang="en-US" sz="1800" dirty="0" smtClean="0"/>
              <a:t>現れてこない。</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品質分析・評価の</a:t>
            </a:r>
            <a:r>
              <a:rPr lang="ja-JP" altLang="en-US" sz="1800" kern="0" dirty="0" smtClean="0">
                <a:solidFill>
                  <a:srgbClr val="000000"/>
                </a:solidFill>
              </a:rPr>
              <a:t>マネジメント①</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smtClean="0">
                <a:solidFill>
                  <a:srgbClr val="000000"/>
                </a:solidFill>
              </a:rPr>
              <a:t>品質を向上</a:t>
            </a:r>
            <a:r>
              <a:rPr lang="ja-JP" altLang="en-US" sz="1800" kern="0" dirty="0" smtClean="0"/>
              <a:t>させたければ測る。測れないものは良くすることができない。</a:t>
            </a:r>
            <a:r>
              <a:rPr lang="en-US" altLang="ja-JP" sz="1800" kern="0" dirty="0" smtClean="0"/>
              <a:t/>
            </a:r>
            <a:br>
              <a:rPr lang="en-US" altLang="ja-JP" sz="1800" kern="0" dirty="0" smtClean="0"/>
            </a:br>
            <a:r>
              <a:rPr lang="ja-JP" altLang="en-US" sz="1800" kern="0" dirty="0" smtClean="0"/>
              <a:t>（ダイエットを、体重を測らずに行うことはありえない）</a:t>
            </a:r>
            <a:endParaRPr lang="en-US" altLang="ja-JP" sz="1800" kern="0" dirty="0" smtClean="0"/>
          </a:p>
          <a:p>
            <a:pPr marL="540000">
              <a:spcBef>
                <a:spcPts val="0"/>
              </a:spcBef>
              <a:buFont typeface="Arial" panose="020B0604020202020204" pitchFamily="34" charset="0"/>
              <a:buChar char="•"/>
            </a:pPr>
            <a:r>
              <a:rPr lang="ja-JP" altLang="en-US" sz="1800" kern="0" dirty="0" smtClean="0"/>
              <a:t>計測項目は、</a:t>
            </a:r>
            <a:r>
              <a:rPr lang="en-US" altLang="ja-JP" sz="1800" kern="0" dirty="0" smtClean="0"/>
              <a:t>GQM</a:t>
            </a:r>
            <a:r>
              <a:rPr lang="ja-JP" altLang="en-US" sz="1800" kern="0" dirty="0"/>
              <a:t>（</a:t>
            </a:r>
            <a:r>
              <a:rPr lang="en-US" altLang="ja-JP" sz="1800" kern="0" dirty="0"/>
              <a:t>Goal</a:t>
            </a:r>
            <a:r>
              <a:rPr lang="ja-JP" altLang="en-US" sz="1800" kern="0" dirty="0" err="1"/>
              <a:t>ｰ</a:t>
            </a:r>
            <a:r>
              <a:rPr lang="en-US" altLang="ja-JP" sz="1800" kern="0" dirty="0"/>
              <a:t>Question</a:t>
            </a:r>
            <a:r>
              <a:rPr lang="ja-JP" altLang="en-US" sz="1800" kern="0" dirty="0"/>
              <a:t>－</a:t>
            </a:r>
            <a:r>
              <a:rPr lang="en-US" altLang="ja-JP" sz="1800" kern="0" dirty="0" smtClean="0"/>
              <a:t>Metric</a:t>
            </a:r>
            <a:r>
              <a:rPr lang="ja-JP" altLang="en-US" sz="1800" kern="0" dirty="0" smtClean="0"/>
              <a:t>）を用いて決める。</a:t>
            </a:r>
            <a:r>
              <a:rPr lang="en-US" altLang="ja-JP" sz="1800" kern="0" dirty="0" smtClean="0"/>
              <a:t/>
            </a:r>
            <a:br>
              <a:rPr lang="en-US" altLang="ja-JP" sz="1800" kern="0" dirty="0" smtClean="0"/>
            </a:br>
            <a:r>
              <a:rPr lang="ja-JP" altLang="en-US" sz="1800" kern="0" dirty="0" smtClean="0"/>
              <a:t>　① 品質</a:t>
            </a:r>
            <a:r>
              <a:rPr lang="ja-JP" altLang="en-US" sz="1800" kern="0" dirty="0"/>
              <a:t>が良くなったかは、計測して定量化しないとわからない</a:t>
            </a:r>
            <a:r>
              <a:rPr lang="ja-JP" altLang="en-US" sz="1800" kern="0" dirty="0" smtClean="0"/>
              <a:t>。</a:t>
            </a:r>
            <a:r>
              <a:rPr lang="en-US" altLang="ja-JP" sz="1800" kern="0" dirty="0" smtClean="0"/>
              <a:t/>
            </a:r>
            <a:br>
              <a:rPr lang="en-US" altLang="ja-JP" sz="1800" kern="0" dirty="0" smtClean="0"/>
            </a:br>
            <a:r>
              <a:rPr lang="ja-JP" altLang="en-US" sz="1800" kern="0" dirty="0" smtClean="0"/>
              <a:t>　② 計測</a:t>
            </a:r>
            <a:r>
              <a:rPr lang="ja-JP" altLang="en-US" sz="1800" kern="0" dirty="0"/>
              <a:t>するには、開発過程でデータを採取しなければならない</a:t>
            </a:r>
            <a:r>
              <a:rPr lang="ja-JP" altLang="en-US" sz="1800" kern="0" dirty="0" smtClean="0"/>
              <a:t>。</a:t>
            </a:r>
            <a:r>
              <a:rPr lang="en-US" altLang="ja-JP" sz="1800" kern="0" dirty="0" smtClean="0"/>
              <a:t/>
            </a:r>
            <a:br>
              <a:rPr lang="en-US" altLang="ja-JP" sz="1800" kern="0" dirty="0" smtClean="0"/>
            </a:br>
            <a:r>
              <a:rPr lang="ja-JP" altLang="en-US" sz="1800" kern="0" dirty="0" smtClean="0"/>
              <a:t>　③ データを採取</a:t>
            </a:r>
            <a:r>
              <a:rPr lang="ja-JP" altLang="en-US" sz="1800" kern="0" dirty="0"/>
              <a:t>するには、何を採取するか決っていなければならない</a:t>
            </a:r>
            <a:r>
              <a:rPr lang="ja-JP" altLang="en-US" sz="1800" kern="0" dirty="0" smtClean="0"/>
              <a:t>。</a:t>
            </a:r>
            <a:r>
              <a:rPr lang="en-US" altLang="ja-JP" sz="1800" kern="0" dirty="0" smtClean="0"/>
              <a:t/>
            </a:r>
            <a:br>
              <a:rPr lang="en-US" altLang="ja-JP" sz="1800" kern="0" dirty="0" smtClean="0"/>
            </a:br>
            <a:r>
              <a:rPr lang="ja-JP" altLang="en-US" sz="1800" kern="0" dirty="0" smtClean="0"/>
              <a:t>　④ 採取</a:t>
            </a:r>
            <a:r>
              <a:rPr lang="ja-JP" altLang="en-US" sz="1800" kern="0" dirty="0"/>
              <a:t>したデータをどう評価するかの尺度が決っていなければならない</a:t>
            </a:r>
            <a:r>
              <a:rPr lang="ja-JP" altLang="en-US" sz="1800" kern="0" dirty="0" smtClean="0"/>
              <a:t>。</a:t>
            </a:r>
            <a:r>
              <a:rPr lang="en-US" altLang="ja-JP" sz="1800" kern="0" dirty="0" smtClean="0"/>
              <a:t/>
            </a:r>
            <a:br>
              <a:rPr lang="en-US" altLang="ja-JP" sz="1800" kern="0" dirty="0" smtClean="0"/>
            </a:br>
            <a:r>
              <a:rPr lang="ja-JP" altLang="en-US" sz="1800" kern="0" dirty="0" smtClean="0"/>
              <a:t>　⑤ 評価</a:t>
            </a:r>
            <a:r>
              <a:rPr lang="ja-JP" altLang="en-US" sz="1800" kern="0" dirty="0"/>
              <a:t>したら、その結果をどう生かすかアクションが決って</a:t>
            </a:r>
            <a:r>
              <a:rPr lang="ja-JP" altLang="en-US" sz="1800" kern="0" dirty="0" smtClean="0"/>
              <a:t>いなければ改善されない。</a:t>
            </a:r>
            <a:endParaRPr lang="ja-JP" altLang="en-US" sz="1800" kern="0" dirty="0"/>
          </a:p>
          <a:p>
            <a:pPr marL="540000">
              <a:spcBef>
                <a:spcPts val="0"/>
              </a:spcBef>
              <a:buFont typeface="Arial" panose="020B0604020202020204" pitchFamily="34" charset="0"/>
              <a:buChar char="•"/>
            </a:pPr>
            <a:r>
              <a:rPr lang="ja-JP" altLang="en-US" sz="1800" kern="0" dirty="0" smtClean="0"/>
              <a:t>これ</a:t>
            </a:r>
            <a:r>
              <a:rPr lang="ja-JP" altLang="en-US" sz="1800" kern="0" dirty="0"/>
              <a:t>を怠ると、手段</a:t>
            </a:r>
            <a:r>
              <a:rPr lang="ja-JP" altLang="en-US" sz="1800" kern="0" dirty="0" smtClean="0"/>
              <a:t>が目的化</a:t>
            </a:r>
            <a:r>
              <a:rPr lang="ja-JP" altLang="en-US" sz="1800" kern="0" dirty="0"/>
              <a:t>してしまい</a:t>
            </a:r>
            <a:r>
              <a:rPr lang="ja-JP" altLang="en-US" sz="1800" kern="0" dirty="0" smtClean="0"/>
              <a:t>、目的が陳腐化し、計測</a:t>
            </a:r>
            <a:r>
              <a:rPr lang="ja-JP" altLang="en-US" sz="1800" kern="0" dirty="0"/>
              <a:t>行為のみ</a:t>
            </a:r>
            <a:r>
              <a:rPr lang="ja-JP" altLang="en-US" sz="1800" kern="0" dirty="0" smtClean="0"/>
              <a:t>が惰性化</a:t>
            </a:r>
            <a:r>
              <a:rPr lang="ja-JP" altLang="en-US" sz="1800" kern="0" dirty="0" smtClean="0">
                <a:solidFill>
                  <a:srgbClr val="000000"/>
                </a:solidFill>
              </a:rPr>
              <a:t>する</a:t>
            </a:r>
            <a:r>
              <a:rPr lang="ja-JP" altLang="en-US" sz="1800" kern="0" dirty="0">
                <a:solidFill>
                  <a:srgbClr val="000000"/>
                </a:solidFill>
              </a:rPr>
              <a:t>か</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または計測</a:t>
            </a:r>
            <a:r>
              <a:rPr lang="ja-JP" altLang="en-US" sz="1800" kern="0" dirty="0">
                <a:solidFill>
                  <a:srgbClr val="000000"/>
                </a:solidFill>
              </a:rPr>
              <a:t>が</a:t>
            </a:r>
            <a:r>
              <a:rPr lang="ja-JP" altLang="en-US" sz="1800" kern="0" dirty="0" smtClean="0">
                <a:solidFill>
                  <a:srgbClr val="000000"/>
                </a:solidFill>
              </a:rPr>
              <a:t>消滅</a:t>
            </a:r>
            <a:r>
              <a:rPr lang="ja-JP" altLang="en-US" sz="1800" kern="0" dirty="0">
                <a:solidFill>
                  <a:srgbClr val="000000"/>
                </a:solidFill>
              </a:rPr>
              <a:t>する。</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97</a:t>
            </a:fld>
            <a:endParaRPr lang="en-US" altLang="ja-JP">
              <a:solidFill>
                <a:srgbClr val="000000"/>
              </a:solidFill>
            </a:endParaRPr>
          </a:p>
        </p:txBody>
      </p:sp>
    </p:spTree>
    <p:extLst>
      <p:ext uri="{BB962C8B-B14F-4D97-AF65-F5344CB8AC3E}">
        <p14:creationId xmlns:p14="http://schemas.microsoft.com/office/powerpoint/2010/main" val="4244640653"/>
      </p:ext>
    </p:extLst>
  </p:cSld>
  <p:clrMapOvr>
    <a:masterClrMapping/>
  </p:clrMapOvr>
  <p:transition spd="slow"/>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メトリクス　適材適所で　威力だし</a:t>
            </a:r>
            <a:endParaRPr lang="ja-JP" altLang="en-US" sz="18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088】 </a:t>
            </a:r>
            <a:r>
              <a:rPr lang="ja-JP" altLang="en-US" sz="2400" dirty="0" smtClean="0"/>
              <a:t>品質</a:t>
            </a:r>
            <a:r>
              <a:rPr lang="ja-JP" altLang="en-US" sz="2400" dirty="0"/>
              <a:t>指標は「良くしたいことを設定する」ことから始める</a:t>
            </a: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メトリクスをいろいろ設定してみたが、目的が不透明であったため収集に苦労し、また、</a:t>
            </a:r>
            <a:r>
              <a:rPr lang="en-US" altLang="ja-JP" sz="1800" dirty="0" smtClean="0"/>
              <a:t/>
            </a:r>
            <a:br>
              <a:rPr lang="en-US" altLang="ja-JP" sz="1800" dirty="0" smtClean="0"/>
            </a:br>
            <a:r>
              <a:rPr lang="ja-JP" altLang="en-US" sz="1800" dirty="0" smtClean="0"/>
              <a:t>評価結果に対して開発部門と合意を形成することができなかった。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a:t>
            </a:r>
            <a:r>
              <a:rPr lang="ja-JP" altLang="en-US" sz="1800" kern="0">
                <a:solidFill>
                  <a:srgbClr val="000000"/>
                </a:solidFill>
              </a:rPr>
              <a:t>の</a:t>
            </a:r>
            <a:r>
              <a:rPr lang="ja-JP" altLang="en-US" sz="1800" kern="0" smtClean="0">
                <a:solidFill>
                  <a:srgbClr val="000000"/>
                </a:solidFill>
              </a:rPr>
              <a:t>マネジメント②</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品質指標はあまり欲張らない</a:t>
            </a:r>
            <a:r>
              <a:rPr lang="ja-JP" altLang="en-US" sz="1800" kern="0" dirty="0" smtClean="0">
                <a:solidFill>
                  <a:srgbClr val="000000"/>
                </a:solidFill>
              </a:rPr>
              <a:t>。</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　上流</a:t>
            </a:r>
            <a:r>
              <a:rPr lang="ja-JP" altLang="en-US" sz="1800" kern="0" dirty="0">
                <a:solidFill>
                  <a:srgbClr val="000000"/>
                </a:solidFill>
              </a:rPr>
              <a:t>（要求、</a:t>
            </a:r>
            <a:r>
              <a:rPr lang="ja-JP" altLang="en-US" sz="1800" kern="0" dirty="0"/>
              <a:t>要件、仕様、設計</a:t>
            </a:r>
            <a:r>
              <a:rPr lang="ja-JP" altLang="en-US" sz="1800" kern="0" dirty="0" smtClean="0"/>
              <a:t>）</a:t>
            </a:r>
            <a:r>
              <a:rPr lang="en-US" altLang="ja-JP" sz="1800" kern="0" dirty="0" smtClean="0"/>
              <a:t>	</a:t>
            </a:r>
            <a:r>
              <a:rPr lang="ja-JP" altLang="en-US" sz="1800" kern="0" dirty="0" smtClean="0"/>
              <a:t>：レビュー指標</a:t>
            </a:r>
            <a:r>
              <a:rPr lang="en-US" altLang="ja-JP" sz="1800" kern="0" dirty="0" smtClean="0"/>
              <a:t/>
            </a:r>
            <a:br>
              <a:rPr lang="en-US" altLang="ja-JP" sz="1800" kern="0" dirty="0" smtClean="0"/>
            </a:br>
            <a:r>
              <a:rPr lang="ja-JP" altLang="en-US" sz="1800" kern="0" dirty="0" smtClean="0"/>
              <a:t>　中流（製作、</a:t>
            </a:r>
            <a:r>
              <a:rPr lang="ja-JP" altLang="en-US" sz="1800" kern="0" dirty="0"/>
              <a:t>単体試験</a:t>
            </a:r>
            <a:r>
              <a:rPr lang="ja-JP" altLang="en-US" sz="1800" kern="0" dirty="0" smtClean="0"/>
              <a:t>）</a:t>
            </a:r>
            <a:r>
              <a:rPr lang="en-US" altLang="ja-JP" sz="1800" kern="0" dirty="0" smtClean="0"/>
              <a:t>		</a:t>
            </a:r>
            <a:r>
              <a:rPr lang="ja-JP" altLang="en-US" sz="1800" kern="0" dirty="0" smtClean="0"/>
              <a:t>：レビュー</a:t>
            </a:r>
            <a:r>
              <a:rPr lang="ja-JP" altLang="en-US" sz="1800" kern="0" dirty="0"/>
              <a:t>＋試験</a:t>
            </a:r>
            <a:r>
              <a:rPr lang="ja-JP" altLang="en-US" sz="1800" kern="0" dirty="0" smtClean="0"/>
              <a:t>指標</a:t>
            </a:r>
            <a:r>
              <a:rPr lang="en-US" altLang="ja-JP" sz="1800" kern="0" dirty="0" smtClean="0"/>
              <a:t/>
            </a:r>
            <a:br>
              <a:rPr lang="en-US" altLang="ja-JP" sz="1800" kern="0" dirty="0" smtClean="0"/>
            </a:br>
            <a:r>
              <a:rPr lang="ja-JP" altLang="en-US" sz="1800" kern="0" dirty="0" smtClean="0"/>
              <a:t>　下流</a:t>
            </a:r>
            <a:r>
              <a:rPr lang="ja-JP" altLang="en-US" sz="1800" kern="0" dirty="0"/>
              <a:t>（結合、総合、評価試験</a:t>
            </a:r>
            <a:r>
              <a:rPr lang="ja-JP" altLang="en-US" sz="1800" kern="0" dirty="0" smtClean="0"/>
              <a:t>）</a:t>
            </a:r>
            <a:r>
              <a:rPr lang="en-US" altLang="ja-JP" sz="1800" kern="0" dirty="0" smtClean="0"/>
              <a:t>	</a:t>
            </a:r>
            <a:r>
              <a:rPr lang="ja-JP" altLang="en-US" sz="1800" kern="0" dirty="0" smtClean="0"/>
              <a:t>：試験</a:t>
            </a:r>
            <a:r>
              <a:rPr lang="ja-JP" altLang="en-US" sz="1800" kern="0" dirty="0"/>
              <a:t>＋バグ</a:t>
            </a:r>
            <a:r>
              <a:rPr lang="ja-JP" altLang="en-US" sz="1800" kern="0" dirty="0" smtClean="0"/>
              <a:t>指標</a:t>
            </a:r>
            <a:r>
              <a:rPr lang="en-US" altLang="ja-JP" sz="1800" kern="0" dirty="0" smtClean="0"/>
              <a:t/>
            </a:r>
            <a:br>
              <a:rPr lang="en-US" altLang="ja-JP" sz="1800" kern="0" dirty="0" smtClean="0"/>
            </a:br>
            <a:r>
              <a:rPr lang="ja-JP" altLang="en-US" sz="1800" kern="0" dirty="0" smtClean="0"/>
              <a:t>　全体</a:t>
            </a:r>
            <a:r>
              <a:rPr lang="ja-JP" altLang="en-US" sz="1800" kern="0" dirty="0"/>
              <a:t>（進捗（</a:t>
            </a:r>
            <a:r>
              <a:rPr lang="en-US" altLang="ja-JP" sz="1800" kern="0" dirty="0" smtClean="0"/>
              <a:t>WBS</a:t>
            </a:r>
            <a:r>
              <a:rPr lang="ja-JP" altLang="en-US" sz="1800" kern="0" baseline="30000" dirty="0" smtClean="0"/>
              <a:t>＊</a:t>
            </a:r>
            <a:r>
              <a:rPr lang="ja-JP" altLang="en-US" sz="1800" kern="0" dirty="0" smtClean="0"/>
              <a:t>）</a:t>
            </a:r>
            <a:r>
              <a:rPr lang="ja-JP" altLang="en-US" sz="1800" kern="0" dirty="0"/>
              <a:t>、リスク</a:t>
            </a:r>
            <a:r>
              <a:rPr lang="ja-JP" altLang="en-US" sz="1800" kern="0" dirty="0" smtClean="0"/>
              <a:t>）</a:t>
            </a:r>
            <a:r>
              <a:rPr lang="en-US" altLang="ja-JP" sz="1800" kern="0" dirty="0" smtClean="0"/>
              <a:t>	</a:t>
            </a:r>
            <a:r>
              <a:rPr lang="ja-JP" altLang="en-US" sz="1800" kern="0" dirty="0" smtClean="0"/>
              <a:t>：</a:t>
            </a:r>
            <a:r>
              <a:rPr lang="en-US" altLang="ja-JP" sz="1800" kern="0" dirty="0" smtClean="0"/>
              <a:t>WBS</a:t>
            </a:r>
            <a:r>
              <a:rPr lang="ja-JP" altLang="en-US" sz="1800" kern="0" dirty="0" smtClean="0"/>
              <a:t>消化率</a:t>
            </a:r>
            <a:r>
              <a:rPr lang="ja-JP" altLang="en-US" sz="1800" kern="0" dirty="0"/>
              <a:t>、</a:t>
            </a:r>
            <a:r>
              <a:rPr lang="ja-JP" altLang="en-US" sz="1800" kern="0" dirty="0" smtClean="0"/>
              <a:t>リスク顕在率</a:t>
            </a:r>
            <a:r>
              <a:rPr lang="en-US" altLang="ja-JP" sz="1800" kern="0" dirty="0" smtClean="0"/>
              <a:t/>
            </a:r>
            <a:br>
              <a:rPr lang="en-US" altLang="ja-JP" sz="1800" kern="0" dirty="0" smtClean="0"/>
            </a:br>
            <a:r>
              <a:rPr lang="ja-JP" altLang="en-US" sz="1800" kern="0" dirty="0" smtClean="0"/>
              <a:t>　　　　　＊</a:t>
            </a:r>
            <a:r>
              <a:rPr lang="en-US" altLang="ja-JP" sz="1800" kern="0" dirty="0" smtClean="0"/>
              <a:t>WBS</a:t>
            </a:r>
            <a:r>
              <a:rPr lang="ja-JP" altLang="en-US" sz="1800" kern="0" dirty="0" smtClean="0"/>
              <a:t>：</a:t>
            </a:r>
            <a:r>
              <a:rPr lang="en-US" altLang="ja-JP" sz="1800" kern="0" dirty="0"/>
              <a:t>Work </a:t>
            </a:r>
            <a:r>
              <a:rPr lang="en-US" altLang="ja-JP" sz="1800" kern="0" dirty="0" smtClean="0"/>
              <a:t> Breakdown  Structure</a:t>
            </a:r>
          </a:p>
          <a:p>
            <a:pPr marL="540000">
              <a:spcBef>
                <a:spcPts val="0"/>
              </a:spcBef>
              <a:buFont typeface="Arial" panose="020B0604020202020204" pitchFamily="34" charset="0"/>
              <a:buChar char="•"/>
            </a:pPr>
            <a:r>
              <a:rPr lang="ja-JP" altLang="en-US" sz="1800" kern="0" dirty="0"/>
              <a:t>簡単なメトリクスから始める。全員が納得</a:t>
            </a:r>
            <a:r>
              <a:rPr lang="ja-JP" altLang="en-US" sz="1800" kern="0" dirty="0" smtClean="0"/>
              <a:t>できる</a:t>
            </a:r>
            <a:r>
              <a:rPr lang="ja-JP" altLang="en-US" sz="1800" kern="0" dirty="0"/>
              <a:t>指標</a:t>
            </a:r>
            <a:r>
              <a:rPr lang="ja-JP" altLang="en-US" sz="1800" kern="0" dirty="0" smtClean="0"/>
              <a:t>を</a:t>
            </a:r>
            <a:r>
              <a:rPr lang="ja-JP" altLang="en-US" sz="1800" kern="0" dirty="0"/>
              <a:t>決め、</a:t>
            </a:r>
            <a:r>
              <a:rPr lang="ja-JP" altLang="en-US" sz="1800" kern="0" dirty="0" smtClean="0"/>
              <a:t>その指標の達成状況を</a:t>
            </a:r>
            <a:r>
              <a:rPr lang="en-US" altLang="ja-JP" sz="1800" kern="0" dirty="0" smtClean="0"/>
              <a:t/>
            </a:r>
            <a:br>
              <a:rPr lang="en-US" altLang="ja-JP" sz="1800" kern="0" dirty="0" smtClean="0"/>
            </a:br>
            <a:r>
              <a:rPr lang="ja-JP" altLang="en-US" sz="1800" kern="0" dirty="0" smtClean="0"/>
              <a:t>説明</a:t>
            </a:r>
            <a:r>
              <a:rPr lang="ja-JP" altLang="en-US" sz="1800" kern="0" dirty="0"/>
              <a:t>するためだけのメトリクス</a:t>
            </a:r>
            <a:r>
              <a:rPr lang="ja-JP" altLang="en-US" sz="1800" kern="0" dirty="0" smtClean="0"/>
              <a:t>を</a:t>
            </a:r>
            <a:r>
              <a:rPr lang="en-US" altLang="ja-JP" sz="1800" kern="0" dirty="0" smtClean="0"/>
              <a:t>1</a:t>
            </a:r>
            <a:r>
              <a:rPr lang="ja-JP" altLang="en-US" sz="1800" kern="0" dirty="0" err="1" smtClean="0"/>
              <a:t>、</a:t>
            </a:r>
            <a:r>
              <a:rPr lang="en-US" altLang="ja-JP" sz="1800" kern="0" dirty="0" smtClean="0"/>
              <a:t>2</a:t>
            </a:r>
            <a:r>
              <a:rPr lang="ja-JP" altLang="en-US" sz="1800" kern="0" dirty="0" smtClean="0"/>
              <a:t>個</a:t>
            </a:r>
            <a:r>
              <a:rPr lang="ja-JP" altLang="en-US" sz="1800" kern="0" dirty="0"/>
              <a:t>程度用意する</a:t>
            </a:r>
            <a:r>
              <a:rPr lang="ja-JP" altLang="en-US" sz="1800" kern="0" dirty="0" smtClean="0"/>
              <a:t>。（複雑</a:t>
            </a:r>
            <a:r>
              <a:rPr lang="ja-JP" altLang="en-US" sz="1800" kern="0" dirty="0"/>
              <a:t>なメトリクスは、理解してもらうための障害に</a:t>
            </a:r>
            <a:r>
              <a:rPr lang="ja-JP" altLang="en-US" sz="1800" kern="0" dirty="0" smtClean="0"/>
              <a:t>なる）</a:t>
            </a:r>
            <a:endParaRPr lang="ja-JP" altLang="en-US" sz="1800" kern="0" dirty="0"/>
          </a:p>
          <a:p>
            <a:pPr marL="540000">
              <a:spcBef>
                <a:spcPts val="0"/>
              </a:spcBef>
              <a:buFont typeface="Arial" panose="020B0604020202020204" pitchFamily="34" charset="0"/>
              <a:buChar char="•"/>
            </a:pPr>
            <a:r>
              <a:rPr lang="en-US" altLang="ja-JP" sz="1800" kern="0" dirty="0" smtClean="0"/>
              <a:t>10</a:t>
            </a:r>
            <a:r>
              <a:rPr lang="ja-JP" altLang="en-US" sz="1800" kern="0" dirty="0" smtClean="0"/>
              <a:t>年計画位の</a:t>
            </a:r>
            <a:r>
              <a:rPr lang="ja-JP" altLang="en-US" sz="1800" kern="0" dirty="0"/>
              <a:t>長期計画で、５ステップくらいに分けて段階的にステップアップ</a:t>
            </a:r>
            <a:r>
              <a:rPr lang="ja-JP" altLang="en-US" sz="1800" kern="0" dirty="0" smtClean="0"/>
              <a:t>するのが肝要</a:t>
            </a:r>
            <a:r>
              <a:rPr lang="ja-JP" altLang="en-US" sz="1800" kern="0" dirty="0" smtClean="0">
                <a:solidFill>
                  <a:srgbClr val="000000"/>
                </a:solidFill>
              </a:rPr>
              <a:t>。</a:t>
            </a:r>
            <a:endParaRPr lang="ja-JP" altLang="en-US" sz="1800" kern="0" dirty="0">
              <a:solidFill>
                <a:srgbClr val="000000"/>
              </a:solidFill>
            </a:endParaRP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8" name="正方形/長方形 27"/>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3" name="正方形/長方形 32"/>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4" name="正方形/長方形 33"/>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5" name="正方形/長方形 34"/>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6" name="正方形/長方形 25"/>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7" name="正方形/長方形 26"/>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98</a:t>
            </a:fld>
            <a:endParaRPr lang="en-US" altLang="ja-JP">
              <a:solidFill>
                <a:srgbClr val="000000"/>
              </a:solidFill>
            </a:endParaRPr>
          </a:p>
        </p:txBody>
      </p:sp>
    </p:spTree>
    <p:extLst>
      <p:ext uri="{BB962C8B-B14F-4D97-AF65-F5344CB8AC3E}">
        <p14:creationId xmlns:p14="http://schemas.microsoft.com/office/powerpoint/2010/main" val="1398747054"/>
      </p:ext>
    </p:extLst>
  </p:cSld>
  <p:clrMapOvr>
    <a:masterClrMapping/>
  </p:clrMapOvr>
  <p:transition spd="slow"/>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0" y="6444000"/>
            <a:ext cx="9144000" cy="432000"/>
          </a:xfrm>
          <a:prstGeom prst="rect">
            <a:avLst/>
          </a:prstGeom>
          <a:blipFill>
            <a:blip r:embed="rId2" cstate="print"/>
            <a:tile tx="0" ty="0" sx="100000" sy="100000" flip="none" algn="tl"/>
          </a:blipFill>
          <a:ln w="3175">
            <a:noFill/>
            <a:miter lim="800000"/>
            <a:headEnd/>
            <a:tailEnd/>
          </a:ln>
        </p:spPr>
        <p:txBody>
          <a:bodyPr vert="horz" wrap="square" lIns="360000" tIns="45720" rIns="360000" bIns="45720" numCol="1" anchor="ctr"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197100" indent="0">
              <a:spcBef>
                <a:spcPts val="0"/>
              </a:spcBef>
              <a:buFontTx/>
              <a:buNone/>
            </a:pPr>
            <a:r>
              <a:rPr lang="ja-JP" altLang="en-US" sz="1800" b="1" kern="0" dirty="0" smtClean="0"/>
              <a:t>基準値で　アクションなければ　意味はなし</a:t>
            </a:r>
            <a:endParaRPr lang="ja-JP" altLang="en-US" sz="1400" b="1" kern="0" dirty="0"/>
          </a:p>
        </p:txBody>
      </p:sp>
      <p:sp>
        <p:nvSpPr>
          <p:cNvPr id="78850" name="Rectangle 2"/>
          <p:cNvSpPr>
            <a:spLocks noGrp="1" noChangeArrowheads="1"/>
          </p:cNvSpPr>
          <p:nvPr>
            <p:ph type="title"/>
          </p:nvPr>
        </p:nvSpPr>
        <p:spPr>
          <a:xfrm>
            <a:off x="0" y="576263"/>
            <a:ext cx="9180512" cy="720080"/>
          </a:xfrm>
          <a:ln/>
          <a:extLst/>
        </p:spPr>
        <p:style>
          <a:lnRef idx="0">
            <a:schemeClr val="accent2"/>
          </a:lnRef>
          <a:fillRef idx="3">
            <a:schemeClr val="accent2"/>
          </a:fillRef>
          <a:effectRef idx="3">
            <a:schemeClr val="accent2"/>
          </a:effectRef>
          <a:fontRef idx="minor">
            <a:schemeClr val="lt1"/>
          </a:fontRef>
        </p:style>
        <p:txBody>
          <a:bodyPr/>
          <a:lstStyle/>
          <a:p>
            <a:pPr algn="l">
              <a:defRPr/>
            </a:pPr>
            <a:r>
              <a:rPr lang="ja-JP" altLang="en-US" sz="2400" dirty="0" smtClean="0"/>
              <a:t>　</a:t>
            </a:r>
            <a:r>
              <a:rPr lang="en-US" altLang="ja-JP" sz="2400" dirty="0" smtClean="0"/>
              <a:t>【</a:t>
            </a:r>
            <a:r>
              <a:rPr lang="ja-JP" altLang="en-US" sz="2400" dirty="0" smtClean="0"/>
              <a:t>肝</a:t>
            </a:r>
            <a:r>
              <a:rPr lang="en-US" altLang="ja-JP" sz="2400" dirty="0" smtClean="0"/>
              <a:t>089】 </a:t>
            </a:r>
            <a:r>
              <a:rPr lang="ja-JP" altLang="en-US" sz="2400" dirty="0" smtClean="0">
                <a:solidFill>
                  <a:schemeClr val="bg1"/>
                </a:solidFill>
              </a:rPr>
              <a:t>基準値を決めるからには、外れた場合のアクションを明確にする</a:t>
            </a:r>
            <a:endParaRPr lang="ja-JP" altLang="en-US" sz="2400" dirty="0">
              <a:solidFill>
                <a:schemeClr val="bg1"/>
              </a:solidFill>
            </a:endParaRPr>
          </a:p>
        </p:txBody>
      </p:sp>
      <p:sp>
        <p:nvSpPr>
          <p:cNvPr id="25605" name="Rectangle 3"/>
          <p:cNvSpPr>
            <a:spLocks noGrp="1" noChangeArrowheads="1"/>
          </p:cNvSpPr>
          <p:nvPr>
            <p:ph idx="1"/>
          </p:nvPr>
        </p:nvSpPr>
        <p:spPr>
          <a:xfrm>
            <a:off x="0" y="1332001"/>
            <a:ext cx="9144001" cy="1800000"/>
          </a:xfrm>
          <a:ln w="3175">
            <a:noFill/>
          </a:ln>
        </p:spPr>
        <p:txBody>
          <a:bodyPr rIns="360000"/>
          <a:lstStyle/>
          <a:p>
            <a:pPr marL="0" indent="0">
              <a:spcBef>
                <a:spcPts val="0"/>
              </a:spcBef>
              <a:spcAft>
                <a:spcPts val="480"/>
              </a:spcAft>
              <a:buNone/>
            </a:pPr>
            <a:r>
              <a:rPr lang="en-US" altLang="ja-JP" sz="2000" b="1" dirty="0">
                <a:solidFill>
                  <a:srgbClr val="FF0000"/>
                </a:solidFill>
              </a:rPr>
              <a:t>【</a:t>
            </a:r>
            <a:r>
              <a:rPr lang="ja-JP" altLang="en-US" sz="2000" b="1" dirty="0">
                <a:solidFill>
                  <a:srgbClr val="FF0000"/>
                </a:solidFill>
              </a:rPr>
              <a:t>背景／悩み</a:t>
            </a:r>
            <a:r>
              <a:rPr lang="en-US" altLang="ja-JP" sz="2000" b="1" dirty="0" smtClean="0">
                <a:solidFill>
                  <a:srgbClr val="FF0000"/>
                </a:solidFill>
              </a:rPr>
              <a:t>】</a:t>
            </a:r>
            <a:endParaRPr lang="en-US" altLang="ja-JP" sz="2000" b="1" dirty="0">
              <a:solidFill>
                <a:srgbClr val="FF0000"/>
              </a:solidFill>
            </a:endParaRPr>
          </a:p>
          <a:p>
            <a:pPr marL="540000">
              <a:spcBef>
                <a:spcPts val="0"/>
              </a:spcBef>
              <a:buFont typeface="Arial" panose="020B0604020202020204" pitchFamily="34" charset="0"/>
              <a:buChar char="•"/>
            </a:pPr>
            <a:r>
              <a:rPr lang="ja-JP" altLang="en-US" sz="1800" dirty="0" smtClean="0"/>
              <a:t>メトリクスの分析結果をもとに何をするかを決めていなかったため、タイムリーに効果のある</a:t>
            </a:r>
            <a:r>
              <a:rPr lang="en-US" altLang="ja-JP" sz="1800" dirty="0" smtClean="0"/>
              <a:t/>
            </a:r>
            <a:br>
              <a:rPr lang="en-US" altLang="ja-JP" sz="1800" dirty="0" smtClean="0"/>
            </a:br>
            <a:r>
              <a:rPr lang="ja-JP" altLang="en-US" sz="1800" dirty="0" smtClean="0"/>
              <a:t>処置を施すことができなかった。</a:t>
            </a:r>
            <a:endParaRPr lang="en-US" altLang="ja-JP" sz="1800" dirty="0" smtClean="0"/>
          </a:p>
        </p:txBody>
      </p:sp>
      <p:sp>
        <p:nvSpPr>
          <p:cNvPr id="5" name="Rectangle 2"/>
          <p:cNvSpPr txBox="1">
            <a:spLocks noChangeArrowheads="1"/>
          </p:cNvSpPr>
          <p:nvPr/>
        </p:nvSpPr>
        <p:spPr bwMode="auto">
          <a:xfrm>
            <a:off x="0" y="0"/>
            <a:ext cx="5616576" cy="576263"/>
          </a:xfrm>
          <a:prstGeom prst="rect">
            <a:avLst/>
          </a:prstGeom>
          <a:solidFill>
            <a:srgbClr val="CCFFFF"/>
          </a:solidFill>
          <a:ln>
            <a:noFill/>
          </a:ln>
          <a:extLst/>
        </p:spPr>
        <p:txBody>
          <a:bodyPr anchor="ctr"/>
          <a:lstStyle>
            <a:lvl1pPr algn="ctr" rtl="0" eaLnBrk="0" fontAlgn="base" hangingPunct="0">
              <a:spcBef>
                <a:spcPct val="0"/>
              </a:spcBef>
              <a:spcAft>
                <a:spcPct val="0"/>
              </a:spcAft>
              <a:defRPr kumimoji="1" sz="3600">
                <a:solidFill>
                  <a:schemeClr val="tx2"/>
                </a:solidFill>
                <a:latin typeface="Meiryo UI" panose="020B0604030504040204" pitchFamily="50" charset="-128"/>
                <a:ea typeface="Meiryo UI" panose="020B0604030504040204" pitchFamily="50" charset="-128"/>
                <a:cs typeface="Meiryo UI" panose="020B0604030504040204" pitchFamily="50" charset="-128"/>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defRPr/>
            </a:pPr>
            <a:r>
              <a:rPr lang="en-US" altLang="ja-JP" sz="1800" kern="0" dirty="0" smtClean="0">
                <a:solidFill>
                  <a:srgbClr val="000000"/>
                </a:solidFill>
              </a:rPr>
              <a:t>2.19 </a:t>
            </a:r>
            <a:r>
              <a:rPr lang="ja-JP" altLang="en-US" sz="1800" kern="0" dirty="0">
                <a:solidFill>
                  <a:srgbClr val="000000"/>
                </a:solidFill>
              </a:rPr>
              <a:t>品質分析・評価</a:t>
            </a:r>
            <a:r>
              <a:rPr lang="ja-JP" altLang="en-US" sz="1800" kern="0">
                <a:solidFill>
                  <a:srgbClr val="000000"/>
                </a:solidFill>
              </a:rPr>
              <a:t>の</a:t>
            </a:r>
            <a:r>
              <a:rPr lang="ja-JP" altLang="en-US" sz="1800" kern="0" smtClean="0">
                <a:solidFill>
                  <a:srgbClr val="000000"/>
                </a:solidFill>
              </a:rPr>
              <a:t>マネジメント③</a:t>
            </a:r>
            <a:endParaRPr lang="ja-JP" altLang="en-US" sz="1800" kern="0" dirty="0">
              <a:solidFill>
                <a:srgbClr val="000000"/>
              </a:solidFill>
            </a:endParaRPr>
          </a:p>
        </p:txBody>
      </p:sp>
      <p:sp>
        <p:nvSpPr>
          <p:cNvPr id="15" name="Rectangle 3"/>
          <p:cNvSpPr txBox="1">
            <a:spLocks noChangeArrowheads="1"/>
          </p:cNvSpPr>
          <p:nvPr/>
        </p:nvSpPr>
        <p:spPr bwMode="auto">
          <a:xfrm>
            <a:off x="0" y="3132000"/>
            <a:ext cx="9144001" cy="3312000"/>
          </a:xfrm>
          <a:prstGeom prst="rect">
            <a:avLst/>
          </a:prstGeom>
          <a:noFill/>
          <a:ln w="3175">
            <a:noFill/>
            <a:miter lim="800000"/>
            <a:headEnd/>
            <a:tailEnd/>
          </a:ln>
        </p:spPr>
        <p:txBody>
          <a:bodyPr vert="horz" wrap="square" lIns="91440" tIns="45720" rIns="36000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rtl="0" eaLnBrk="0" fontAlgn="base" hangingPunct="0">
              <a:spcBef>
                <a:spcPct val="20000"/>
              </a:spcBef>
              <a:spcAft>
                <a:spcPct val="0"/>
              </a:spcAft>
              <a:buChar char="»"/>
              <a:defRPr kumimoji="1"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spcBef>
                <a:spcPts val="0"/>
              </a:spcBef>
              <a:spcAft>
                <a:spcPts val="480"/>
              </a:spcAft>
              <a:buFontTx/>
              <a:buNone/>
            </a:pPr>
            <a:r>
              <a:rPr lang="en-US" altLang="ja-JP" sz="2000" b="1" kern="0" dirty="0" smtClean="0">
                <a:solidFill>
                  <a:srgbClr val="FF0000"/>
                </a:solidFill>
              </a:rPr>
              <a:t>【</a:t>
            </a:r>
            <a:r>
              <a:rPr lang="ja-JP" altLang="en-US" sz="2000" b="1" kern="0" dirty="0">
                <a:solidFill>
                  <a:srgbClr val="FF0000"/>
                </a:solidFill>
              </a:rPr>
              <a:t>肝の説明／解決のヒント</a:t>
            </a:r>
            <a:r>
              <a:rPr lang="en-US" altLang="ja-JP" sz="2000" b="1" kern="0" dirty="0" smtClean="0">
                <a:solidFill>
                  <a:srgbClr val="FF0000"/>
                </a:solidFill>
              </a:rPr>
              <a:t>】</a:t>
            </a:r>
          </a:p>
          <a:p>
            <a:pPr marL="540000">
              <a:spcBef>
                <a:spcPts val="0"/>
              </a:spcBef>
              <a:buFont typeface="Arial" panose="020B0604020202020204" pitchFamily="34" charset="0"/>
              <a:buChar char="•"/>
            </a:pPr>
            <a:r>
              <a:rPr lang="ja-JP" altLang="en-US" sz="1800" kern="0" dirty="0">
                <a:solidFill>
                  <a:srgbClr val="000000"/>
                </a:solidFill>
              </a:rPr>
              <a:t>メトリクスは、データを収集するだけではなく、実績値が基準値を超えた場合に</a:t>
            </a:r>
            <a:r>
              <a:rPr lang="ja-JP" altLang="en-US" sz="1800" kern="0" dirty="0" smtClean="0">
                <a:solidFill>
                  <a:srgbClr val="000000"/>
                </a:solidFill>
              </a:rPr>
              <a:t>、どの</a:t>
            </a:r>
            <a:r>
              <a:rPr lang="ja-JP" altLang="en-US" sz="1800" kern="0" dirty="0">
                <a:solidFill>
                  <a:srgbClr val="000000"/>
                </a:solidFill>
              </a:rPr>
              <a:t>よう</a:t>
            </a:r>
            <a:r>
              <a:rPr lang="ja-JP" altLang="en-US" sz="1800" kern="0" dirty="0" smtClean="0">
                <a:solidFill>
                  <a:srgbClr val="000000"/>
                </a:solidFill>
              </a:rPr>
              <a:t>な</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アクション</a:t>
            </a:r>
            <a:r>
              <a:rPr lang="ja-JP" altLang="en-US" sz="1800" kern="0" dirty="0">
                <a:solidFill>
                  <a:srgbClr val="000000"/>
                </a:solidFill>
              </a:rPr>
              <a:t>を取るかまで、ルールを決めて</a:t>
            </a:r>
            <a:r>
              <a:rPr lang="ja-JP" altLang="en-US" sz="1800" kern="0" dirty="0" smtClean="0">
                <a:solidFill>
                  <a:srgbClr val="000000"/>
                </a:solidFill>
              </a:rPr>
              <a:t>おく。</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基</a:t>
            </a:r>
            <a:r>
              <a:rPr lang="ja-JP" altLang="en-US" sz="1800" kern="0" dirty="0">
                <a:solidFill>
                  <a:srgbClr val="000000"/>
                </a:solidFill>
              </a:rPr>
              <a:t>準値は閾値と考え</a:t>
            </a:r>
            <a:r>
              <a:rPr lang="ja-JP" altLang="en-US" sz="1800" kern="0" dirty="0" smtClean="0">
                <a:solidFill>
                  <a:srgbClr val="000000"/>
                </a:solidFill>
              </a:rPr>
              <a:t>、閾値</a:t>
            </a:r>
            <a:r>
              <a:rPr lang="ja-JP" altLang="en-US" sz="1800" kern="0" dirty="0">
                <a:solidFill>
                  <a:srgbClr val="000000"/>
                </a:solidFill>
              </a:rPr>
              <a:t>を超えた場合には</a:t>
            </a:r>
            <a:r>
              <a:rPr lang="ja-JP" altLang="en-US" sz="1800" kern="0" dirty="0" smtClean="0">
                <a:solidFill>
                  <a:srgbClr val="000000"/>
                </a:solidFill>
              </a:rPr>
              <a:t>何らか</a:t>
            </a:r>
            <a:r>
              <a:rPr lang="ja-JP" altLang="en-US" sz="1800" kern="0" dirty="0">
                <a:solidFill>
                  <a:srgbClr val="000000"/>
                </a:solidFill>
              </a:rPr>
              <a:t>のアクション（分析と対策</a:t>
            </a:r>
            <a:r>
              <a:rPr lang="ja-JP" altLang="en-US" sz="1800" kern="0" dirty="0" smtClean="0">
                <a:solidFill>
                  <a:srgbClr val="000000"/>
                </a:solidFill>
              </a:rPr>
              <a:t>の実施と</a:t>
            </a:r>
            <a:r>
              <a:rPr lang="en-US" altLang="ja-JP" sz="1800" kern="0" dirty="0" smtClean="0">
                <a:solidFill>
                  <a:srgbClr val="000000"/>
                </a:solidFill>
              </a:rPr>
              <a:t/>
            </a:r>
            <a:br>
              <a:rPr lang="en-US" altLang="ja-JP" sz="1800" kern="0" dirty="0" smtClean="0">
                <a:solidFill>
                  <a:srgbClr val="000000"/>
                </a:solidFill>
              </a:rPr>
            </a:br>
            <a:r>
              <a:rPr lang="ja-JP" altLang="en-US" sz="1800" kern="0" dirty="0" smtClean="0">
                <a:solidFill>
                  <a:srgbClr val="000000"/>
                </a:solidFill>
              </a:rPr>
              <a:t>報告</a:t>
            </a:r>
            <a:r>
              <a:rPr lang="ja-JP" altLang="en-US" sz="1800" kern="0" dirty="0">
                <a:solidFill>
                  <a:srgbClr val="000000"/>
                </a:solidFill>
              </a:rPr>
              <a:t>）をとらなければ意味が</a:t>
            </a:r>
            <a:r>
              <a:rPr lang="ja-JP" altLang="en-US" sz="1800" kern="0" dirty="0" smtClean="0">
                <a:solidFill>
                  <a:srgbClr val="000000"/>
                </a:solidFill>
              </a:rPr>
              <a:t>ない。</a:t>
            </a:r>
            <a:endParaRPr lang="ja-JP" altLang="en-US" sz="1800" kern="0" dirty="0">
              <a:solidFill>
                <a:srgbClr val="000000"/>
              </a:solidFill>
            </a:endParaRPr>
          </a:p>
          <a:p>
            <a:pPr marL="540000">
              <a:spcBef>
                <a:spcPts val="0"/>
              </a:spcBef>
              <a:buFont typeface="Arial" panose="020B0604020202020204" pitchFamily="34" charset="0"/>
              <a:buChar char="•"/>
            </a:pPr>
            <a:r>
              <a:rPr lang="ja-JP" altLang="en-US" sz="1800" kern="0" dirty="0">
                <a:solidFill>
                  <a:srgbClr val="000000"/>
                </a:solidFill>
              </a:rPr>
              <a:t>基準値という</a:t>
            </a:r>
            <a:r>
              <a:rPr lang="ja-JP" altLang="en-US" sz="1800" kern="0" dirty="0" smtClean="0">
                <a:solidFill>
                  <a:srgbClr val="000000"/>
                </a:solidFill>
              </a:rPr>
              <a:t>言葉に現場</a:t>
            </a:r>
            <a:r>
              <a:rPr lang="ja-JP" altLang="en-US" sz="1800" kern="0" dirty="0">
                <a:solidFill>
                  <a:srgbClr val="000000"/>
                </a:solidFill>
              </a:rPr>
              <a:t>の抵抗がある場合には、「</a:t>
            </a:r>
            <a:r>
              <a:rPr lang="ja-JP" altLang="en-US" sz="1800" kern="0" dirty="0"/>
              <a:t>参考値」と置き換えると良い</a:t>
            </a:r>
            <a:r>
              <a:rPr lang="ja-JP" altLang="en-US" sz="1800" kern="0" dirty="0" smtClean="0"/>
              <a:t>。</a:t>
            </a:r>
            <a:r>
              <a:rPr lang="en-US" altLang="ja-JP" sz="1800" kern="0" dirty="0" smtClean="0"/>
              <a:t/>
            </a:r>
            <a:br>
              <a:rPr lang="en-US" altLang="ja-JP" sz="1800" kern="0" dirty="0" smtClean="0"/>
            </a:br>
            <a:r>
              <a:rPr lang="ja-JP" altLang="en-US" sz="1800" kern="0" dirty="0" smtClean="0"/>
              <a:t>参考</a:t>
            </a:r>
            <a:r>
              <a:rPr lang="ja-JP" altLang="en-US" sz="1800" kern="0" dirty="0"/>
              <a:t>なので、強制力は無いが、現場が自らアクションを取る方向に</a:t>
            </a:r>
            <a:r>
              <a:rPr lang="ja-JP" altLang="en-US" sz="1800" kern="0" dirty="0" smtClean="0"/>
              <a:t>誘導できる。</a:t>
            </a:r>
            <a:r>
              <a:rPr lang="ja-JP" altLang="en-US" sz="1800" kern="0" dirty="0"/>
              <a:t/>
            </a:r>
            <a:br>
              <a:rPr lang="ja-JP" altLang="en-US" sz="1800" kern="0" dirty="0"/>
            </a:br>
            <a:r>
              <a:rPr lang="ja-JP" altLang="en-US" sz="1800" kern="0" dirty="0"/>
              <a:t>自分で決めたアクションならば、現場も達成しようと頑張る。</a:t>
            </a:r>
          </a:p>
        </p:txBody>
      </p:sp>
      <p:grpSp>
        <p:nvGrpSpPr>
          <p:cNvPr id="2" name="グループ化 15"/>
          <p:cNvGrpSpPr>
            <a:grpSpLocks/>
          </p:cNvGrpSpPr>
          <p:nvPr/>
        </p:nvGrpSpPr>
        <p:grpSpPr bwMode="auto">
          <a:xfrm>
            <a:off x="5580063" y="0"/>
            <a:ext cx="3563937" cy="576263"/>
            <a:chOff x="5580112" y="-27384"/>
            <a:chExt cx="3563888" cy="576064"/>
          </a:xfrm>
        </p:grpSpPr>
        <p:grpSp>
          <p:nvGrpSpPr>
            <p:cNvPr id="3" name="グループ化 16"/>
            <p:cNvGrpSpPr>
              <a:grpSpLocks/>
            </p:cNvGrpSpPr>
            <p:nvPr/>
          </p:nvGrpSpPr>
          <p:grpSpPr bwMode="auto">
            <a:xfrm>
              <a:off x="5580112" y="-27384"/>
              <a:ext cx="1872208" cy="576064"/>
              <a:chOff x="4499992" y="5373216"/>
              <a:chExt cx="1728192" cy="432048"/>
            </a:xfrm>
          </p:grpSpPr>
          <p:sp>
            <p:nvSpPr>
              <p:cNvPr id="29" name="正方形/長方形 28"/>
              <p:cNvSpPr/>
              <p:nvPr/>
            </p:nvSpPr>
            <p:spPr>
              <a:xfrm>
                <a:off x="4499992"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rPr>
                  <a:t>P</a:t>
                </a:r>
                <a:endParaRPr lang="ja-JP" altLang="en-US" dirty="0">
                  <a:solidFill>
                    <a:srgbClr val="FF0000"/>
                  </a:solidFill>
                  <a:latin typeface="Elephant" panose="02020904090505020303" pitchFamily="18" charset="0"/>
                </a:endParaRPr>
              </a:p>
            </p:txBody>
          </p:sp>
          <p:sp>
            <p:nvSpPr>
              <p:cNvPr id="30" name="正方形/長方形 29"/>
              <p:cNvSpPr/>
              <p:nvPr/>
            </p:nvSpPr>
            <p:spPr>
              <a:xfrm>
                <a:off x="4932040"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D</a:t>
                </a:r>
                <a:endParaRPr lang="ja-JP" altLang="en-US" dirty="0">
                  <a:solidFill>
                    <a:srgbClr val="FFFFFF">
                      <a:lumMod val="75000"/>
                    </a:srgbClr>
                  </a:solidFill>
                  <a:latin typeface="Elephant" panose="02020904090505020303" pitchFamily="18" charset="0"/>
                </a:endParaRPr>
              </a:p>
            </p:txBody>
          </p:sp>
          <p:sp>
            <p:nvSpPr>
              <p:cNvPr id="31" name="正方形/長方形 30"/>
              <p:cNvSpPr/>
              <p:nvPr/>
            </p:nvSpPr>
            <p:spPr>
              <a:xfrm>
                <a:off x="5364088"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C</a:t>
                </a:r>
                <a:endParaRPr lang="ja-JP" altLang="en-US" dirty="0">
                  <a:solidFill>
                    <a:srgbClr val="FFFFFF">
                      <a:lumMod val="75000"/>
                    </a:srgbClr>
                  </a:solidFill>
                  <a:latin typeface="Elephant" panose="02020904090505020303" pitchFamily="18" charset="0"/>
                </a:endParaRPr>
              </a:p>
            </p:txBody>
          </p:sp>
          <p:sp>
            <p:nvSpPr>
              <p:cNvPr id="32" name="正方形/長方形 31"/>
              <p:cNvSpPr/>
              <p:nvPr/>
            </p:nvSpPr>
            <p:spPr>
              <a:xfrm>
                <a:off x="5796136" y="5373216"/>
                <a:ext cx="432048" cy="432048"/>
              </a:xfrm>
              <a:prstGeom prst="rect">
                <a:avLst/>
              </a:prstGeom>
              <a:solidFill>
                <a:schemeClr val="accent1">
                  <a:lumMod val="9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FFFF">
                        <a:lumMod val="75000"/>
                      </a:srgbClr>
                    </a:solidFill>
                    <a:latin typeface="Elephant" panose="02020904090505020303" pitchFamily="18" charset="0"/>
                  </a:rPr>
                  <a:t>A</a:t>
                </a:r>
                <a:endParaRPr lang="ja-JP" altLang="en-US" dirty="0">
                  <a:solidFill>
                    <a:srgbClr val="FFFFFF">
                      <a:lumMod val="75000"/>
                    </a:srgbClr>
                  </a:solidFill>
                  <a:latin typeface="Elephant" panose="02020904090505020303" pitchFamily="18" charset="0"/>
                </a:endParaRPr>
              </a:p>
            </p:txBody>
          </p:sp>
        </p:grpSp>
        <p:grpSp>
          <p:nvGrpSpPr>
            <p:cNvPr id="6" name="グループ化 17"/>
            <p:cNvGrpSpPr>
              <a:grpSpLocks/>
            </p:cNvGrpSpPr>
            <p:nvPr/>
          </p:nvGrpSpPr>
          <p:grpSpPr bwMode="auto">
            <a:xfrm>
              <a:off x="7452320" y="-27384"/>
              <a:ext cx="1691680" cy="576064"/>
              <a:chOff x="4499992" y="5373216"/>
              <a:chExt cx="864096" cy="432048"/>
            </a:xfrm>
          </p:grpSpPr>
          <p:sp>
            <p:nvSpPr>
              <p:cNvPr id="21" name="正方形/長方形 20"/>
              <p:cNvSpPr/>
              <p:nvPr/>
            </p:nvSpPr>
            <p:spPr>
              <a:xfrm>
                <a:off x="4499992"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PM</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sp>
            <p:nvSpPr>
              <p:cNvPr id="22" name="正方形/長方形 21"/>
              <p:cNvSpPr/>
              <p:nvPr/>
            </p:nvSpPr>
            <p:spPr>
              <a:xfrm>
                <a:off x="4932040" y="5373216"/>
                <a:ext cx="432048" cy="432048"/>
              </a:xfrm>
              <a:prstGeom prst="rect">
                <a:avLst/>
              </a:prstGeom>
              <a:solidFill>
                <a:srgbClr val="CCFF99"/>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altLang="ja-JP" dirty="0">
                    <a:solidFill>
                      <a:srgbClr val="FF0000"/>
                    </a:solidFill>
                    <a:latin typeface="Elephant" panose="02020904090505020303" pitchFamily="18" charset="0"/>
                    <a:ea typeface="HGS創英ﾌﾟﾚｾﾞﾝｽEB" panose="02020800000000000000" pitchFamily="18" charset="-128"/>
                  </a:rPr>
                  <a:t>QA</a:t>
                </a:r>
                <a:endParaRPr lang="ja-JP" altLang="en-US" dirty="0">
                  <a:solidFill>
                    <a:srgbClr val="FF0000"/>
                  </a:solidFill>
                  <a:latin typeface="Elephant" panose="02020904090505020303" pitchFamily="18" charset="0"/>
                  <a:ea typeface="HGS創英ﾌﾟﾚｾﾞﾝｽEB" panose="02020800000000000000" pitchFamily="18" charset="-128"/>
                </a:endParaRPr>
              </a:p>
            </p:txBody>
          </p:sp>
        </p:grpSp>
      </p:grpSp>
      <p:grpSp>
        <p:nvGrpSpPr>
          <p:cNvPr id="18" name="グループ化 17"/>
          <p:cNvGrpSpPr/>
          <p:nvPr/>
        </p:nvGrpSpPr>
        <p:grpSpPr>
          <a:xfrm>
            <a:off x="0" y="6444000"/>
            <a:ext cx="432000" cy="432000"/>
            <a:chOff x="0" y="6444000"/>
            <a:chExt cx="432000" cy="432000"/>
          </a:xfrm>
        </p:grpSpPr>
        <p:sp>
          <p:nvSpPr>
            <p:cNvPr id="19" name="テキスト ボックス 18"/>
            <p:cNvSpPr txBox="1"/>
            <p:nvPr/>
          </p:nvSpPr>
          <p:spPr>
            <a:xfrm>
              <a:off x="0" y="6444000"/>
              <a:ext cx="432000" cy="432000"/>
            </a:xfrm>
            <a:prstGeom prst="rect">
              <a:avLst/>
            </a:prstGeom>
            <a:solidFill>
              <a:srgbClr val="FF0000"/>
            </a:solidFill>
          </p:spPr>
          <p:txBody>
            <a:bodyPr wrap="none" lIns="0" tIns="0" rIns="180000" bIns="0" rtlCol="0" anchor="t" anchorCtr="0">
              <a:noAutofit/>
            </a:bodyPr>
            <a:lstStyle/>
            <a:p>
              <a:pPr algn="ctr" fontAlgn="base">
                <a:spcBef>
                  <a:spcPct val="0"/>
                </a:spcBef>
                <a:spcAft>
                  <a:spcPct val="0"/>
                </a:spcAft>
              </a:pPr>
              <a:r>
                <a:rPr lang="ja-JP" altLang="en-US" sz="1600" b="1" dirty="0" smtClean="0">
                  <a:solidFill>
                    <a:srgbClr val="FFFFFF"/>
                  </a:solidFill>
                </a:rPr>
                <a:t>格</a:t>
              </a:r>
              <a:endParaRPr lang="ja-JP" altLang="en-US" sz="1600" b="1" dirty="0">
                <a:solidFill>
                  <a:srgbClr val="FFFFFF"/>
                </a:solidFill>
              </a:endParaRPr>
            </a:p>
          </p:txBody>
        </p:sp>
        <p:sp>
          <p:nvSpPr>
            <p:cNvPr id="20" name="テキスト ボックス 19"/>
            <p:cNvSpPr txBox="1"/>
            <p:nvPr/>
          </p:nvSpPr>
          <p:spPr>
            <a:xfrm>
              <a:off x="0" y="6444000"/>
              <a:ext cx="432000" cy="432000"/>
            </a:xfrm>
            <a:prstGeom prst="rect">
              <a:avLst/>
            </a:prstGeom>
            <a:noFill/>
          </p:spPr>
          <p:txBody>
            <a:bodyPr wrap="square" lIns="180000" tIns="0" rIns="0" bIns="0" rtlCol="0" anchor="b" anchorCtr="0">
              <a:noAutofit/>
            </a:bodyPr>
            <a:lstStyle/>
            <a:p>
              <a:pPr algn="ctr" fontAlgn="base">
                <a:spcBef>
                  <a:spcPct val="0"/>
                </a:spcBef>
                <a:spcAft>
                  <a:spcPct val="0"/>
                </a:spcAft>
              </a:pPr>
              <a:r>
                <a:rPr lang="ja-JP" altLang="en-US" sz="1600" b="1" dirty="0" smtClean="0">
                  <a:solidFill>
                    <a:schemeClr val="bg1"/>
                  </a:solidFill>
                </a:rPr>
                <a:t>言</a:t>
              </a:r>
              <a:endParaRPr lang="ja-JP" altLang="en-US" sz="1600" b="1" dirty="0">
                <a:solidFill>
                  <a:schemeClr val="bg1"/>
                </a:solidFill>
              </a:endParaRPr>
            </a:p>
          </p:txBody>
        </p:sp>
      </p:grpSp>
      <p:sp>
        <p:nvSpPr>
          <p:cNvPr id="8" name="スライド番号プレースホルダー 7"/>
          <p:cNvSpPr>
            <a:spLocks noGrp="1"/>
          </p:cNvSpPr>
          <p:nvPr>
            <p:ph type="sldNum" sz="quarter" idx="4"/>
          </p:nvPr>
        </p:nvSpPr>
        <p:spPr>
          <a:xfrm>
            <a:off x="6948264" y="6525344"/>
            <a:ext cx="2133600" cy="268140"/>
          </a:xfrm>
        </p:spPr>
        <p:txBody>
          <a:bodyPr/>
          <a:lstStyle/>
          <a:p>
            <a:pPr>
              <a:defRPr/>
            </a:pPr>
            <a:fld id="{736381D6-C496-42A9-8A3D-83E15FDC6CF9}" type="slidenum">
              <a:rPr lang="en-US" altLang="ja-JP" smtClean="0">
                <a:solidFill>
                  <a:srgbClr val="000000"/>
                </a:solidFill>
              </a:rPr>
              <a:pPr>
                <a:defRPr/>
              </a:pPr>
              <a:t>99</a:t>
            </a:fld>
            <a:endParaRPr lang="en-US" altLang="ja-JP">
              <a:solidFill>
                <a:srgbClr val="000000"/>
              </a:solidFill>
            </a:endParaRPr>
          </a:p>
        </p:txBody>
      </p:sp>
    </p:spTree>
    <p:extLst>
      <p:ext uri="{BB962C8B-B14F-4D97-AF65-F5344CB8AC3E}">
        <p14:creationId xmlns:p14="http://schemas.microsoft.com/office/powerpoint/2010/main" val="112522511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4320</TotalTime>
  <Words>12122</Words>
  <Application>Microsoft Office PowerPoint</Application>
  <PresentationFormat>画面に合わせる (4:3)</PresentationFormat>
  <Paragraphs>2846</Paragraphs>
  <Slides>120</Slides>
  <Notes>13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120</vt:i4>
      </vt:variant>
    </vt:vector>
  </HeadingPairs>
  <TitlesOfParts>
    <vt:vector size="129" baseType="lpstr">
      <vt:lpstr>HGP創英角ｺﾞｼｯｸUB</vt:lpstr>
      <vt:lpstr>HGS創英ﾌﾟﾚｾﾞﾝｽEB</vt:lpstr>
      <vt:lpstr>Meiryo UI</vt:lpstr>
      <vt:lpstr>ＭＳ Ｐゴシック</vt:lpstr>
      <vt:lpstr>ＭＳ ゴシック</vt:lpstr>
      <vt:lpstr>Arial</vt:lpstr>
      <vt:lpstr>Calibri</vt:lpstr>
      <vt:lpstr>Elephant</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azbil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SQIP_ソフトウェア品質保証の肝</dc:title>
  <dc:creator>0000010631423</dc:creator>
  <cp:lastModifiedBy>0000010631423</cp:lastModifiedBy>
  <cp:revision>372</cp:revision>
  <cp:lastPrinted>2016-09-02T04:38:42Z</cp:lastPrinted>
  <dcterms:created xsi:type="dcterms:W3CDTF">2015-01-30T09:39:08Z</dcterms:created>
  <dcterms:modified xsi:type="dcterms:W3CDTF">2019-11-06T05:05:36Z</dcterms:modified>
</cp:coreProperties>
</file>